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Lst>
  <p:notesMasterIdLst>
    <p:notesMasterId r:id="rId46"/>
  </p:notesMasterIdLst>
  <p:sldIdLst>
    <p:sldId id="256" r:id="rId3"/>
    <p:sldId id="378" r:id="rId4"/>
    <p:sldId id="379" r:id="rId5"/>
    <p:sldId id="403" r:id="rId6"/>
    <p:sldId id="264" r:id="rId7"/>
    <p:sldId id="267" r:id="rId8"/>
    <p:sldId id="404" r:id="rId9"/>
    <p:sldId id="280" r:id="rId10"/>
    <p:sldId id="372" r:id="rId11"/>
    <p:sldId id="347" r:id="rId12"/>
    <p:sldId id="257" r:id="rId13"/>
    <p:sldId id="390" r:id="rId14"/>
    <p:sldId id="380" r:id="rId15"/>
    <p:sldId id="376" r:id="rId16"/>
    <p:sldId id="389" r:id="rId17"/>
    <p:sldId id="375" r:id="rId18"/>
    <p:sldId id="277" r:id="rId19"/>
    <p:sldId id="289" r:id="rId20"/>
    <p:sldId id="290" r:id="rId21"/>
    <p:sldId id="292" r:id="rId22"/>
    <p:sldId id="273" r:id="rId23"/>
    <p:sldId id="340" r:id="rId24"/>
    <p:sldId id="302" r:id="rId25"/>
    <p:sldId id="304" r:id="rId26"/>
    <p:sldId id="307" r:id="rId27"/>
    <p:sldId id="305" r:id="rId28"/>
    <p:sldId id="306" r:id="rId29"/>
    <p:sldId id="391" r:id="rId30"/>
    <p:sldId id="396" r:id="rId31"/>
    <p:sldId id="355" r:id="rId32"/>
    <p:sldId id="356" r:id="rId33"/>
    <p:sldId id="392" r:id="rId34"/>
    <p:sldId id="357" r:id="rId35"/>
    <p:sldId id="358" r:id="rId36"/>
    <p:sldId id="359" r:id="rId37"/>
    <p:sldId id="360" r:id="rId38"/>
    <p:sldId id="312" r:id="rId39"/>
    <p:sldId id="394" r:id="rId40"/>
    <p:sldId id="400" r:id="rId41"/>
    <p:sldId id="402" r:id="rId42"/>
    <p:sldId id="386" r:id="rId43"/>
    <p:sldId id="388" r:id="rId44"/>
    <p:sldId id="405" r:id="rId45"/>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230AB0E-663D-456C-BA7F-C278BA9431AF}">
          <p14:sldIdLst>
            <p14:sldId id="256"/>
            <p14:sldId id="378"/>
            <p14:sldId id="379"/>
          </p14:sldIdLst>
        </p14:section>
        <p14:section name="Intro to Scrum" id="{5F2975A0-CD1B-41A4-AE92-286F65D88101}">
          <p14:sldIdLst>
            <p14:sldId id="403"/>
            <p14:sldId id="264"/>
            <p14:sldId id="267"/>
            <p14:sldId id="404"/>
            <p14:sldId id="280"/>
            <p14:sldId id="372"/>
            <p14:sldId id="347"/>
            <p14:sldId id="257"/>
            <p14:sldId id="390"/>
            <p14:sldId id="380"/>
            <p14:sldId id="376"/>
            <p14:sldId id="389"/>
            <p14:sldId id="375"/>
          </p14:sldIdLst>
        </p14:section>
        <p14:section name="Scrum Roles" id="{92F2D7C8-F7E3-47D1-BA00-BC601782818B}">
          <p14:sldIdLst>
            <p14:sldId id="277"/>
            <p14:sldId id="289"/>
            <p14:sldId id="290"/>
            <p14:sldId id="292"/>
            <p14:sldId id="273"/>
            <p14:sldId id="340"/>
            <p14:sldId id="302"/>
            <p14:sldId id="304"/>
            <p14:sldId id="307"/>
            <p14:sldId id="305"/>
            <p14:sldId id="306"/>
            <p14:sldId id="391"/>
            <p14:sldId id="396"/>
            <p14:sldId id="355"/>
            <p14:sldId id="356"/>
            <p14:sldId id="392"/>
            <p14:sldId id="357"/>
            <p14:sldId id="358"/>
            <p14:sldId id="359"/>
            <p14:sldId id="360"/>
            <p14:sldId id="312"/>
            <p14:sldId id="394"/>
            <p14:sldId id="400"/>
            <p14:sldId id="402"/>
            <p14:sldId id="386"/>
            <p14:sldId id="388"/>
            <p14:sldId id="405"/>
          </p14:sldIdLst>
        </p14:section>
      </p14:sectionLst>
    </p:ext>
    <p:ext uri="{EFAFB233-063F-42B5-8137-9DF3F51BA10A}">
      <p15:sldGuideLst xmlns=""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Haddad, Rubina: CIO-BPI" initials="HRC" lastIdx="13"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B9BD5"/>
    <a:srgbClr val="73B632"/>
    <a:srgbClr val="EF4051"/>
    <a:srgbClr val="E47623"/>
    <a:srgbClr val="CC145A"/>
    <a:srgbClr val="067F0E"/>
    <a:srgbClr val="F937C6"/>
    <a:srgbClr val="D9D9D9"/>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020" autoAdjust="0"/>
    <p:restoredTop sz="86627" autoAdjust="0"/>
  </p:normalViewPr>
  <p:slideViewPr>
    <p:cSldViewPr snapToGrid="0">
      <p:cViewPr varScale="1">
        <p:scale>
          <a:sx n="97" d="100"/>
          <a:sy n="97" d="100"/>
        </p:scale>
        <p:origin x="-798" y="-10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commentAuthors" Target="commentAuthors.xml"/><Relationship Id="rId50"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A15A7DB8-A67C-41E0-9625-3DDBA80A0F36}" type="datetimeFigureOut">
              <a:rPr lang="en-US" smtClean="0"/>
              <a:t>2/12/2019</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0F8BE65B-1780-40D6-ACDE-4F11526D95E2}" type="slidenum">
              <a:rPr lang="en-US" smtClean="0"/>
              <a:t>‹#›</a:t>
            </a:fld>
            <a:endParaRPr lang="en-US"/>
          </a:p>
        </p:txBody>
      </p:sp>
    </p:spTree>
    <p:extLst>
      <p:ext uri="{BB962C8B-B14F-4D97-AF65-F5344CB8AC3E}">
        <p14:creationId xmlns:p14="http://schemas.microsoft.com/office/powerpoint/2010/main" val="16081566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www.mentimeter.com/" TargetMode="External"/><Relationship Id="rId2" Type="http://schemas.openxmlformats.org/officeDocument/2006/relationships/slide" Target="../slides/slide14.xml"/><Relationship Id="rId1" Type="http://schemas.openxmlformats.org/officeDocument/2006/relationships/notesMaster" Target="../notesMasters/notesMaster1.xml"/><Relationship Id="rId4" Type="http://schemas.openxmlformats.org/officeDocument/2006/relationships/hyperlink" Target="mailto:Rubina.haddad@canada.ca" TargetMode="Externa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www.mentimeter.com/" TargetMode="External"/><Relationship Id="rId2" Type="http://schemas.openxmlformats.org/officeDocument/2006/relationships/slide" Target="../slides/slide15.xml"/><Relationship Id="rId1" Type="http://schemas.openxmlformats.org/officeDocument/2006/relationships/notesMaster" Target="../notesMasters/notesMaster1.xml"/><Relationship Id="rId4" Type="http://schemas.openxmlformats.org/officeDocument/2006/relationships/hyperlink" Target="mailto:Rubina.haddad@canada.ca" TargetMode="Externa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Add digital playbook</a:t>
            </a:r>
            <a:r>
              <a:rPr lang="en-US" baseline="0" dirty="0" smtClean="0"/>
              <a:t> education module #3 </a:t>
            </a:r>
            <a:endParaRPr lang="en-US" dirty="0"/>
          </a:p>
        </p:txBody>
      </p:sp>
      <p:sp>
        <p:nvSpPr>
          <p:cNvPr id="4" name="Slide Number Placeholder 3"/>
          <p:cNvSpPr>
            <a:spLocks noGrp="1"/>
          </p:cNvSpPr>
          <p:nvPr>
            <p:ph type="sldNum" sz="quarter" idx="10"/>
          </p:nvPr>
        </p:nvSpPr>
        <p:spPr/>
        <p:txBody>
          <a:bodyPr/>
          <a:lstStyle/>
          <a:p>
            <a:fld id="{0F8BE65B-1780-40D6-ACDE-4F11526D95E2}" type="slidenum">
              <a:rPr lang="en-US" smtClean="0"/>
              <a:t>1</a:t>
            </a:fld>
            <a:endParaRPr lang="en-US"/>
          </a:p>
        </p:txBody>
      </p:sp>
    </p:spTree>
    <p:extLst>
      <p:ext uri="{BB962C8B-B14F-4D97-AF65-F5344CB8AC3E}">
        <p14:creationId xmlns:p14="http://schemas.microsoft.com/office/powerpoint/2010/main" val="30361450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CA" u="sng" dirty="0">
                <a:hlinkClick r:id="rId3"/>
              </a:rPr>
              <a:t>www.mentimeter.com</a:t>
            </a:r>
            <a:r>
              <a:rPr lang="en-CA" dirty="0"/>
              <a:t> </a:t>
            </a:r>
          </a:p>
          <a:p>
            <a:r>
              <a:rPr lang="en-CA" dirty="0"/>
              <a:t>Login: </a:t>
            </a:r>
            <a:r>
              <a:rPr lang="en-CA" u="sng" dirty="0">
                <a:hlinkClick r:id="rId4"/>
              </a:rPr>
              <a:t>Rubina.haddad@canada.ca</a:t>
            </a:r>
            <a:endParaRPr lang="en-CA" dirty="0"/>
          </a:p>
          <a:p>
            <a:r>
              <a:rPr lang="en-CA" dirty="0"/>
              <a:t>Password: playbook</a:t>
            </a:r>
            <a:endParaRPr lang="en-US" dirty="0" smtClean="0"/>
          </a:p>
          <a:p>
            <a:endParaRPr lang="en-US" dirty="0" smtClean="0"/>
          </a:p>
          <a:p>
            <a:endParaRPr lang="en-US" dirty="0" smtClean="0"/>
          </a:p>
          <a:p>
            <a:r>
              <a:rPr lang="en-US" dirty="0" smtClean="0"/>
              <a:t>https://www.360pmo.com/fixed-vs-growth-mindset/</a:t>
            </a:r>
            <a:endParaRPr lang="en-US" dirty="0"/>
          </a:p>
        </p:txBody>
      </p:sp>
      <p:sp>
        <p:nvSpPr>
          <p:cNvPr id="4" name="Slide Number Placeholder 3"/>
          <p:cNvSpPr>
            <a:spLocks noGrp="1"/>
          </p:cNvSpPr>
          <p:nvPr>
            <p:ph type="sldNum" sz="quarter" idx="10"/>
          </p:nvPr>
        </p:nvSpPr>
        <p:spPr/>
        <p:txBody>
          <a:bodyPr/>
          <a:lstStyle/>
          <a:p>
            <a:fld id="{0F8BE65B-1780-40D6-ACDE-4F11526D95E2}" type="slidenum">
              <a:rPr lang="en-US" smtClean="0"/>
              <a:t>14</a:t>
            </a:fld>
            <a:endParaRPr lang="en-US"/>
          </a:p>
        </p:txBody>
      </p:sp>
    </p:spTree>
    <p:extLst>
      <p:ext uri="{BB962C8B-B14F-4D97-AF65-F5344CB8AC3E}">
        <p14:creationId xmlns:p14="http://schemas.microsoft.com/office/powerpoint/2010/main" val="28130418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CA" u="sng" dirty="0">
                <a:hlinkClick r:id="rId3"/>
              </a:rPr>
              <a:t>www.mentimeter.com</a:t>
            </a:r>
            <a:r>
              <a:rPr lang="en-CA" dirty="0"/>
              <a:t> </a:t>
            </a:r>
          </a:p>
          <a:p>
            <a:r>
              <a:rPr lang="en-CA" dirty="0"/>
              <a:t>Login: </a:t>
            </a:r>
            <a:r>
              <a:rPr lang="en-CA" u="sng" dirty="0">
                <a:hlinkClick r:id="rId4"/>
              </a:rPr>
              <a:t>Rubina.haddad@canada.ca</a:t>
            </a:r>
            <a:endParaRPr lang="en-CA" dirty="0"/>
          </a:p>
          <a:p>
            <a:r>
              <a:rPr lang="en-CA" dirty="0"/>
              <a:t>Password: playbook</a:t>
            </a:r>
            <a:endParaRPr lang="en-US" dirty="0" smtClean="0"/>
          </a:p>
          <a:p>
            <a:endParaRPr lang="en-US" dirty="0" smtClean="0"/>
          </a:p>
          <a:p>
            <a:endParaRPr lang="en-US" dirty="0" smtClean="0"/>
          </a:p>
          <a:p>
            <a:r>
              <a:rPr lang="en-US" dirty="0" smtClean="0"/>
              <a:t>https://www.360pmo.com/fixed-vs-growth-mindset/</a:t>
            </a:r>
            <a:endParaRPr lang="en-US" dirty="0"/>
          </a:p>
        </p:txBody>
      </p:sp>
      <p:sp>
        <p:nvSpPr>
          <p:cNvPr id="4" name="Slide Number Placeholder 3"/>
          <p:cNvSpPr>
            <a:spLocks noGrp="1"/>
          </p:cNvSpPr>
          <p:nvPr>
            <p:ph type="sldNum" sz="quarter" idx="10"/>
          </p:nvPr>
        </p:nvSpPr>
        <p:spPr/>
        <p:txBody>
          <a:bodyPr/>
          <a:lstStyle/>
          <a:p>
            <a:fld id="{0F8BE65B-1780-40D6-ACDE-4F11526D95E2}" type="slidenum">
              <a:rPr lang="en-US" smtClean="0"/>
              <a:t>15</a:t>
            </a:fld>
            <a:endParaRPr lang="en-US"/>
          </a:p>
        </p:txBody>
      </p:sp>
    </p:spTree>
    <p:extLst>
      <p:ext uri="{BB962C8B-B14F-4D97-AF65-F5344CB8AC3E}">
        <p14:creationId xmlns:p14="http://schemas.microsoft.com/office/powerpoint/2010/main" val="28130418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https://www.360pmo.com/fixed-vs-growth-mindset/</a:t>
            </a:r>
            <a:endParaRPr lang="en-US" dirty="0"/>
          </a:p>
        </p:txBody>
      </p:sp>
      <p:sp>
        <p:nvSpPr>
          <p:cNvPr id="4" name="Slide Number Placeholder 3"/>
          <p:cNvSpPr>
            <a:spLocks noGrp="1"/>
          </p:cNvSpPr>
          <p:nvPr>
            <p:ph type="sldNum" sz="quarter" idx="10"/>
          </p:nvPr>
        </p:nvSpPr>
        <p:spPr/>
        <p:txBody>
          <a:bodyPr/>
          <a:lstStyle/>
          <a:p>
            <a:fld id="{0F8BE65B-1780-40D6-ACDE-4F11526D95E2}" type="slidenum">
              <a:rPr lang="en-US" smtClean="0"/>
              <a:t>16</a:t>
            </a:fld>
            <a:endParaRPr lang="en-US"/>
          </a:p>
        </p:txBody>
      </p:sp>
    </p:spTree>
    <p:extLst>
      <p:ext uri="{BB962C8B-B14F-4D97-AF65-F5344CB8AC3E}">
        <p14:creationId xmlns:p14="http://schemas.microsoft.com/office/powerpoint/2010/main" val="34251419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0F8BE65B-1780-40D6-ACDE-4F11526D95E2}" type="slidenum">
              <a:rPr lang="en-US" smtClean="0"/>
              <a:t>18</a:t>
            </a:fld>
            <a:endParaRPr lang="en-US"/>
          </a:p>
        </p:txBody>
      </p:sp>
    </p:spTree>
    <p:extLst>
      <p:ext uri="{BB962C8B-B14F-4D97-AF65-F5344CB8AC3E}">
        <p14:creationId xmlns:p14="http://schemas.microsoft.com/office/powerpoint/2010/main" val="16780154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0F8BE65B-1780-40D6-ACDE-4F11526D95E2}" type="slidenum">
              <a:rPr lang="en-US" smtClean="0"/>
              <a:t>19</a:t>
            </a:fld>
            <a:endParaRPr lang="en-US"/>
          </a:p>
        </p:txBody>
      </p:sp>
    </p:spTree>
    <p:extLst>
      <p:ext uri="{BB962C8B-B14F-4D97-AF65-F5344CB8AC3E}">
        <p14:creationId xmlns:p14="http://schemas.microsoft.com/office/powerpoint/2010/main" val="17908505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0F8BE65B-1780-40D6-ACDE-4F11526D95E2}" type="slidenum">
              <a:rPr lang="en-US" smtClean="0"/>
              <a:t>20</a:t>
            </a:fld>
            <a:endParaRPr lang="en-US"/>
          </a:p>
        </p:txBody>
      </p:sp>
    </p:spTree>
    <p:extLst>
      <p:ext uri="{BB962C8B-B14F-4D97-AF65-F5344CB8AC3E}">
        <p14:creationId xmlns:p14="http://schemas.microsoft.com/office/powerpoint/2010/main" val="23518253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0F8BE65B-1780-40D6-ACDE-4F11526D95E2}" type="slidenum">
              <a:rPr lang="en-US" smtClean="0"/>
              <a:t>22</a:t>
            </a:fld>
            <a:endParaRPr lang="en-US"/>
          </a:p>
        </p:txBody>
      </p:sp>
    </p:spTree>
    <p:extLst>
      <p:ext uri="{BB962C8B-B14F-4D97-AF65-F5344CB8AC3E}">
        <p14:creationId xmlns:p14="http://schemas.microsoft.com/office/powerpoint/2010/main" val="21873079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0F8BE65B-1780-40D6-ACDE-4F11526D95E2}" type="slidenum">
              <a:rPr lang="en-US" smtClean="0"/>
              <a:t>23</a:t>
            </a:fld>
            <a:endParaRPr lang="en-US"/>
          </a:p>
        </p:txBody>
      </p:sp>
    </p:spTree>
    <p:extLst>
      <p:ext uri="{BB962C8B-B14F-4D97-AF65-F5344CB8AC3E}">
        <p14:creationId xmlns:p14="http://schemas.microsoft.com/office/powerpoint/2010/main" val="29829953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0F8BE65B-1780-40D6-ACDE-4F11526D95E2}" type="slidenum">
              <a:rPr lang="en-US" smtClean="0"/>
              <a:t>25</a:t>
            </a:fld>
            <a:endParaRPr lang="en-US"/>
          </a:p>
        </p:txBody>
      </p:sp>
    </p:spTree>
    <p:extLst>
      <p:ext uri="{BB962C8B-B14F-4D97-AF65-F5344CB8AC3E}">
        <p14:creationId xmlns:p14="http://schemas.microsoft.com/office/powerpoint/2010/main" val="20381349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58B6414A-BA14-4DDA-AFF4-139240F35821}" type="slidenum">
              <a:rPr lang="en-US" altLang="en-US" smtClean="0"/>
              <a:pPr/>
              <a:t>28</a:t>
            </a:fld>
            <a:endParaRPr lang="en-US" altLang="en-US"/>
          </a:p>
        </p:txBody>
      </p:sp>
    </p:spTree>
    <p:extLst>
      <p:ext uri="{BB962C8B-B14F-4D97-AF65-F5344CB8AC3E}">
        <p14:creationId xmlns:p14="http://schemas.microsoft.com/office/powerpoint/2010/main" val="12862332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r>
              <a:rPr lang="en-US" dirty="0">
                <a:solidFill>
                  <a:prstClr val="black"/>
                </a:solidFill>
                <a:latin typeface="Century Gothic" pitchFamily="34" charset="0"/>
                <a:ea typeface="ヒラギノ角ゴ Pro W3" pitchFamily="126" charset="-128"/>
              </a:rPr>
              <a:t>Start </a:t>
            </a:r>
            <a:r>
              <a:rPr lang="en-US" b="1" dirty="0">
                <a:solidFill>
                  <a:srgbClr val="5B9BD5"/>
                </a:solidFill>
                <a:latin typeface="Century Gothic" pitchFamily="34" charset="0"/>
                <a:ea typeface="ヒラギノ角ゴ Pro W3" pitchFamily="126" charset="-128"/>
              </a:rPr>
              <a:t>Ideation</a:t>
            </a:r>
            <a:r>
              <a:rPr lang="en-US" dirty="0">
                <a:solidFill>
                  <a:srgbClr val="5B9BD5"/>
                </a:solidFill>
                <a:latin typeface="Century Gothic" pitchFamily="34" charset="0"/>
                <a:ea typeface="ヒラギノ角ゴ Pro W3" pitchFamily="126" charset="-128"/>
              </a:rPr>
              <a:t> </a:t>
            </a:r>
            <a:r>
              <a:rPr lang="en-US" dirty="0">
                <a:solidFill>
                  <a:prstClr val="black"/>
                </a:solidFill>
                <a:latin typeface="Century Gothic" pitchFamily="34" charset="0"/>
                <a:ea typeface="ヒラギノ角ゴ Pro W3" pitchFamily="126" charset="-128"/>
              </a:rPr>
              <a:t>with new ideas and use an </a:t>
            </a:r>
            <a:r>
              <a:rPr lang="en-US" b="1" dirty="0">
                <a:solidFill>
                  <a:prstClr val="black"/>
                </a:solidFill>
                <a:latin typeface="Century Gothic" pitchFamily="34" charset="0"/>
                <a:ea typeface="ヒラギノ角ゴ Pro W3" pitchFamily="126" charset="-128"/>
              </a:rPr>
              <a:t>Opportunity Canvas </a:t>
            </a:r>
            <a:r>
              <a:rPr lang="en-US" dirty="0">
                <a:solidFill>
                  <a:prstClr val="black"/>
                </a:solidFill>
                <a:latin typeface="Century Gothic" pitchFamily="34" charset="0"/>
                <a:ea typeface="ヒラギノ角ゴ Pro W3" pitchFamily="126" charset="-128"/>
              </a:rPr>
              <a:t>to facilitate a structured discussion about the business problem or idea. </a:t>
            </a:r>
            <a:endParaRPr lang="en-CA" dirty="0">
              <a:solidFill>
                <a:prstClr val="black"/>
              </a:solidFill>
              <a:latin typeface="Century Gothic" pitchFamily="34" charset="0"/>
              <a:ea typeface="ヒラギノ角ゴ Pro W3" pitchFamily="126" charset="-128"/>
            </a:endParaRPr>
          </a:p>
          <a:p>
            <a:pPr defTabSz="931774">
              <a:defRPr/>
            </a:pPr>
            <a:r>
              <a:rPr lang="en-US" dirty="0">
                <a:solidFill>
                  <a:prstClr val="black"/>
                </a:solidFill>
                <a:latin typeface="Century Gothic" pitchFamily="34" charset="0"/>
                <a:ea typeface="ヒラギノ角ゴ Pro W3" pitchFamily="126" charset="-128"/>
              </a:rPr>
              <a:t>The idea is to learn during each iteration of </a:t>
            </a:r>
            <a:r>
              <a:rPr lang="en-US" b="1" dirty="0">
                <a:solidFill>
                  <a:srgbClr val="E47623"/>
                </a:solidFill>
                <a:latin typeface="Century Gothic" pitchFamily="34" charset="0"/>
                <a:ea typeface="ヒラギノ角ゴ Pro W3" pitchFamily="126" charset="-128"/>
              </a:rPr>
              <a:t>Discovery</a:t>
            </a:r>
            <a:r>
              <a:rPr lang="en-US" dirty="0">
                <a:solidFill>
                  <a:prstClr val="black"/>
                </a:solidFill>
                <a:latin typeface="Century Gothic" pitchFamily="34" charset="0"/>
                <a:ea typeface="ヒラギノ角ゴ Pro W3" pitchFamily="126" charset="-128"/>
              </a:rPr>
              <a:t>.</a:t>
            </a:r>
            <a:r>
              <a:rPr lang="en-US" b="1" dirty="0">
                <a:solidFill>
                  <a:prstClr val="black"/>
                </a:solidFill>
                <a:latin typeface="Century Gothic" pitchFamily="34" charset="0"/>
                <a:ea typeface="ヒラギノ角ゴ Pro W3" pitchFamily="126" charset="-128"/>
              </a:rPr>
              <a:t> </a:t>
            </a:r>
            <a:r>
              <a:rPr lang="en-US" dirty="0">
                <a:solidFill>
                  <a:prstClr val="black"/>
                </a:solidFill>
                <a:latin typeface="Century Gothic" pitchFamily="34" charset="0"/>
                <a:ea typeface="ヒラギノ角ゴ Pro W3" pitchFamily="126" charset="-128"/>
              </a:rPr>
              <a:t>Use what you have learned and user research to create a </a:t>
            </a:r>
            <a:r>
              <a:rPr lang="en-US" b="1" dirty="0">
                <a:solidFill>
                  <a:prstClr val="black"/>
                </a:solidFill>
                <a:latin typeface="Century Gothic" pitchFamily="34" charset="0"/>
                <a:ea typeface="ヒラギノ角ゴ Pro W3" pitchFamily="126" charset="-128"/>
              </a:rPr>
              <a:t>Validated Product Backlog</a:t>
            </a:r>
            <a:r>
              <a:rPr lang="en-US" dirty="0">
                <a:solidFill>
                  <a:prstClr val="black"/>
                </a:solidFill>
                <a:latin typeface="Century Gothic" pitchFamily="34" charset="0"/>
                <a:ea typeface="ヒラギノ角ゴ Pro W3" pitchFamily="126" charset="-128"/>
              </a:rPr>
              <a:t>.</a:t>
            </a:r>
            <a:endParaRPr lang="en-CA" dirty="0">
              <a:solidFill>
                <a:prstClr val="black"/>
              </a:solidFill>
              <a:latin typeface="Century Gothic" pitchFamily="34" charset="0"/>
              <a:ea typeface="ヒラギノ角ゴ Pro W3" pitchFamily="126" charset="-128"/>
            </a:endParaRPr>
          </a:p>
          <a:p>
            <a:pPr defTabSz="931774">
              <a:defRPr/>
            </a:pPr>
            <a:r>
              <a:rPr lang="en-US" dirty="0">
                <a:solidFill>
                  <a:prstClr val="black"/>
                </a:solidFill>
                <a:latin typeface="Century Gothic" pitchFamily="34" charset="0"/>
                <a:ea typeface="ヒラギノ角ゴ Pro W3" pitchFamily="126" charset="-128"/>
              </a:rPr>
              <a:t>Start </a:t>
            </a:r>
            <a:r>
              <a:rPr lang="en-US" b="1" dirty="0">
                <a:solidFill>
                  <a:srgbClr val="73B632"/>
                </a:solidFill>
                <a:latin typeface="Century Gothic" pitchFamily="34" charset="0"/>
                <a:ea typeface="ヒラギノ角ゴ Pro W3" pitchFamily="126" charset="-128"/>
              </a:rPr>
              <a:t>Delivery</a:t>
            </a:r>
            <a:r>
              <a:rPr lang="en-US" b="1" dirty="0">
                <a:solidFill>
                  <a:prstClr val="black"/>
                </a:solidFill>
                <a:latin typeface="Century Gothic" pitchFamily="34" charset="0"/>
                <a:ea typeface="ヒラギノ角ゴ Pro W3" pitchFamily="126" charset="-128"/>
              </a:rPr>
              <a:t> </a:t>
            </a:r>
            <a:r>
              <a:rPr lang="en-US" dirty="0">
                <a:solidFill>
                  <a:prstClr val="black"/>
                </a:solidFill>
                <a:latin typeface="Century Gothic" pitchFamily="34" charset="0"/>
                <a:ea typeface="ヒラギノ角ゴ Pro W3" pitchFamily="126" charset="-128"/>
              </a:rPr>
              <a:t>with the highest priority items from the Validated Product Backlog. Focus on designing and coding through a series of sprints in order to </a:t>
            </a:r>
            <a:r>
              <a:rPr lang="en-US" b="1" dirty="0">
                <a:solidFill>
                  <a:prstClr val="black"/>
                </a:solidFill>
                <a:latin typeface="Century Gothic" pitchFamily="34" charset="0"/>
                <a:ea typeface="ヒラギノ角ゴ Pro W3" pitchFamily="126" charset="-128"/>
              </a:rPr>
              <a:t>Validate Product Increments</a:t>
            </a:r>
            <a:r>
              <a:rPr lang="en-US" dirty="0">
                <a:solidFill>
                  <a:prstClr val="black"/>
                </a:solidFill>
                <a:latin typeface="Century Gothic" pitchFamily="34" charset="0"/>
                <a:ea typeface="ヒラギノ角ゴ Pro W3" pitchFamily="126" charset="-128"/>
              </a:rPr>
              <a:t>.</a:t>
            </a:r>
            <a:endParaRPr lang="en-CA" dirty="0">
              <a:solidFill>
                <a:prstClr val="black"/>
              </a:solidFill>
              <a:latin typeface="Century Gothic" pitchFamily="34" charset="0"/>
              <a:ea typeface="ヒラギノ角ゴ Pro W3" pitchFamily="126" charset="-128"/>
            </a:endParaRPr>
          </a:p>
          <a:p>
            <a:pPr defTabSz="931774">
              <a:defRPr/>
            </a:pPr>
            <a:r>
              <a:rPr lang="en-US" dirty="0">
                <a:solidFill>
                  <a:prstClr val="black"/>
                </a:solidFill>
                <a:latin typeface="Century Gothic" pitchFamily="34" charset="0"/>
                <a:ea typeface="ヒラギノ角ゴ Pro W3" pitchFamily="126" charset="-128"/>
              </a:rPr>
              <a:t>As we iteratively build, we need one final regression test to ensure everything works together. Then we need to schedule a </a:t>
            </a:r>
            <a:r>
              <a:rPr lang="en-US" b="1" dirty="0">
                <a:solidFill>
                  <a:srgbClr val="EF4051"/>
                </a:solidFill>
                <a:latin typeface="Century Gothic" pitchFamily="34" charset="0"/>
                <a:ea typeface="ヒラギノ角ゴ Pro W3" pitchFamily="126" charset="-128"/>
              </a:rPr>
              <a:t>Release</a:t>
            </a:r>
            <a:r>
              <a:rPr lang="en-US" b="1" dirty="0">
                <a:solidFill>
                  <a:prstClr val="black"/>
                </a:solidFill>
                <a:latin typeface="Century Gothic" pitchFamily="34" charset="0"/>
                <a:ea typeface="ヒラギノ角ゴ Pro W3" pitchFamily="126" charset="-128"/>
              </a:rPr>
              <a:t> </a:t>
            </a:r>
            <a:r>
              <a:rPr lang="en-US" dirty="0">
                <a:solidFill>
                  <a:prstClr val="black"/>
                </a:solidFill>
                <a:latin typeface="Century Gothic" pitchFamily="34" charset="0"/>
                <a:ea typeface="ヒラギノ角ゴ Pro W3" pitchFamily="126" charset="-128"/>
              </a:rPr>
              <a:t>of the </a:t>
            </a:r>
            <a:r>
              <a:rPr lang="en-US" b="1" dirty="0">
                <a:solidFill>
                  <a:prstClr val="black"/>
                </a:solidFill>
                <a:latin typeface="Century Gothic" pitchFamily="34" charset="0"/>
                <a:ea typeface="ヒラギノ角ゴ Pro W3" pitchFamily="126" charset="-128"/>
              </a:rPr>
              <a:t>Accepted Product.</a:t>
            </a:r>
            <a:endParaRPr lang="en-CA" dirty="0">
              <a:solidFill>
                <a:prstClr val="black"/>
              </a:solidFill>
              <a:latin typeface="Century Gothic" pitchFamily="34" charset="0"/>
              <a:ea typeface="ヒラギノ角ゴ Pro W3" pitchFamily="126" charset="-128"/>
            </a:endParaRPr>
          </a:p>
          <a:p>
            <a:endParaRPr lang="en-US" dirty="0"/>
          </a:p>
        </p:txBody>
      </p:sp>
      <p:sp>
        <p:nvSpPr>
          <p:cNvPr id="4" name="Slide Number Placeholder 3"/>
          <p:cNvSpPr>
            <a:spLocks noGrp="1"/>
          </p:cNvSpPr>
          <p:nvPr>
            <p:ph type="sldNum" sz="quarter" idx="10"/>
          </p:nvPr>
        </p:nvSpPr>
        <p:spPr/>
        <p:txBody>
          <a:bodyPr/>
          <a:lstStyle/>
          <a:p>
            <a:pPr defTabSz="931774">
              <a:defRPr/>
            </a:pPr>
            <a:fld id="{0F8BE65B-1780-40D6-ACDE-4F11526D95E2}" type="slidenum">
              <a:rPr lang="en-US">
                <a:solidFill>
                  <a:prstClr val="black"/>
                </a:solidFill>
              </a:rPr>
              <a:pPr defTabSz="931774">
                <a:defRPr/>
              </a:pPr>
              <a:t>4</a:t>
            </a:fld>
            <a:endParaRPr lang="en-US">
              <a:solidFill>
                <a:prstClr val="black"/>
              </a:solidFill>
            </a:endParaRPr>
          </a:p>
        </p:txBody>
      </p:sp>
    </p:spTree>
    <p:extLst>
      <p:ext uri="{BB962C8B-B14F-4D97-AF65-F5344CB8AC3E}">
        <p14:creationId xmlns:p14="http://schemas.microsoft.com/office/powerpoint/2010/main" val="1993000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0F8BE65B-1780-40D6-ACDE-4F11526D95E2}" type="slidenum">
              <a:rPr lang="en-US" smtClean="0"/>
              <a:t>31</a:t>
            </a:fld>
            <a:endParaRPr lang="en-US"/>
          </a:p>
        </p:txBody>
      </p:sp>
    </p:spTree>
    <p:extLst>
      <p:ext uri="{BB962C8B-B14F-4D97-AF65-F5344CB8AC3E}">
        <p14:creationId xmlns:p14="http://schemas.microsoft.com/office/powerpoint/2010/main" val="320145918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F8BE65B-1780-40D6-ACDE-4F11526D95E2}" type="slidenum">
              <a:rPr lang="en-US" smtClean="0"/>
              <a:t>33</a:t>
            </a:fld>
            <a:endParaRPr lang="en-US"/>
          </a:p>
        </p:txBody>
      </p:sp>
    </p:spTree>
    <p:extLst>
      <p:ext uri="{BB962C8B-B14F-4D97-AF65-F5344CB8AC3E}">
        <p14:creationId xmlns:p14="http://schemas.microsoft.com/office/powerpoint/2010/main" val="250029661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F8BE65B-1780-40D6-ACDE-4F11526D95E2}" type="slidenum">
              <a:rPr lang="en-US" smtClean="0"/>
              <a:t>34</a:t>
            </a:fld>
            <a:endParaRPr lang="en-US"/>
          </a:p>
        </p:txBody>
      </p:sp>
    </p:spTree>
    <p:extLst>
      <p:ext uri="{BB962C8B-B14F-4D97-AF65-F5344CB8AC3E}">
        <p14:creationId xmlns:p14="http://schemas.microsoft.com/office/powerpoint/2010/main" val="77824756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F8BE65B-1780-40D6-ACDE-4F11526D95E2}" type="slidenum">
              <a:rPr lang="en-US" smtClean="0"/>
              <a:t>35</a:t>
            </a:fld>
            <a:endParaRPr lang="en-US"/>
          </a:p>
        </p:txBody>
      </p:sp>
    </p:spTree>
    <p:extLst>
      <p:ext uri="{BB962C8B-B14F-4D97-AF65-F5344CB8AC3E}">
        <p14:creationId xmlns:p14="http://schemas.microsoft.com/office/powerpoint/2010/main" val="286997051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0F8BE65B-1780-40D6-ACDE-4F11526D95E2}" type="slidenum">
              <a:rPr lang="en-US" smtClean="0"/>
              <a:t>38</a:t>
            </a:fld>
            <a:endParaRPr lang="en-US"/>
          </a:p>
        </p:txBody>
      </p:sp>
    </p:spTree>
    <p:extLst>
      <p:ext uri="{BB962C8B-B14F-4D97-AF65-F5344CB8AC3E}">
        <p14:creationId xmlns:p14="http://schemas.microsoft.com/office/powerpoint/2010/main" val="298299539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0F8BE65B-1780-40D6-ACDE-4F11526D95E2}" type="slidenum">
              <a:rPr lang="en-US" smtClean="0"/>
              <a:t>40</a:t>
            </a:fld>
            <a:endParaRPr lang="en-US"/>
          </a:p>
        </p:txBody>
      </p:sp>
    </p:spTree>
    <p:extLst>
      <p:ext uri="{BB962C8B-B14F-4D97-AF65-F5344CB8AC3E}">
        <p14:creationId xmlns:p14="http://schemas.microsoft.com/office/powerpoint/2010/main" val="298299539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58B6414A-BA14-4DDA-AFF4-139240F35821}" type="slidenum">
              <a:rPr lang="en-US" altLang="en-US" smtClean="0"/>
              <a:pPr/>
              <a:t>41</a:t>
            </a:fld>
            <a:endParaRPr lang="en-US" altLang="en-US"/>
          </a:p>
        </p:txBody>
      </p:sp>
    </p:spTree>
    <p:extLst>
      <p:ext uri="{BB962C8B-B14F-4D97-AF65-F5344CB8AC3E}">
        <p14:creationId xmlns:p14="http://schemas.microsoft.com/office/powerpoint/2010/main" val="12862332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0F8BE65B-1780-40D6-ACDE-4F11526D95E2}" type="slidenum">
              <a:rPr lang="en-US" smtClean="0"/>
              <a:t>6</a:t>
            </a:fld>
            <a:endParaRPr lang="en-US"/>
          </a:p>
        </p:txBody>
      </p:sp>
    </p:spTree>
    <p:extLst>
      <p:ext uri="{BB962C8B-B14F-4D97-AF65-F5344CB8AC3E}">
        <p14:creationId xmlns:p14="http://schemas.microsoft.com/office/powerpoint/2010/main" val="22293860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0F8BE65B-1780-40D6-ACDE-4F11526D95E2}" type="slidenum">
              <a:rPr lang="en-US" smtClean="0"/>
              <a:t>7</a:t>
            </a:fld>
            <a:endParaRPr lang="en-US"/>
          </a:p>
        </p:txBody>
      </p:sp>
    </p:spTree>
    <p:extLst>
      <p:ext uri="{BB962C8B-B14F-4D97-AF65-F5344CB8AC3E}">
        <p14:creationId xmlns:p14="http://schemas.microsoft.com/office/powerpoint/2010/main" val="16780154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0F8BE65B-1780-40D6-ACDE-4F11526D95E2}" type="slidenum">
              <a:rPr lang="en-US" smtClean="0"/>
              <a:t>8</a:t>
            </a:fld>
            <a:endParaRPr lang="en-US"/>
          </a:p>
        </p:txBody>
      </p:sp>
    </p:spTree>
    <p:extLst>
      <p:ext uri="{BB962C8B-B14F-4D97-AF65-F5344CB8AC3E}">
        <p14:creationId xmlns:p14="http://schemas.microsoft.com/office/powerpoint/2010/main" val="40427538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0F8BE65B-1780-40D6-ACDE-4F11526D95E2}" type="slidenum">
              <a:rPr lang="en-US" smtClean="0"/>
              <a:t>9</a:t>
            </a:fld>
            <a:endParaRPr lang="en-US"/>
          </a:p>
        </p:txBody>
      </p:sp>
    </p:spTree>
    <p:extLst>
      <p:ext uri="{BB962C8B-B14F-4D97-AF65-F5344CB8AC3E}">
        <p14:creationId xmlns:p14="http://schemas.microsoft.com/office/powerpoint/2010/main" val="17974247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0F8BE65B-1780-40D6-ACDE-4F11526D95E2}" type="slidenum">
              <a:rPr lang="en-US" smtClean="0"/>
              <a:t>10</a:t>
            </a:fld>
            <a:endParaRPr lang="en-US"/>
          </a:p>
        </p:txBody>
      </p:sp>
    </p:spTree>
    <p:extLst>
      <p:ext uri="{BB962C8B-B14F-4D97-AF65-F5344CB8AC3E}">
        <p14:creationId xmlns:p14="http://schemas.microsoft.com/office/powerpoint/2010/main" val="23665349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58B6414A-BA14-4DDA-AFF4-139240F35821}" type="slidenum">
              <a:rPr lang="en-US" altLang="en-US" smtClean="0"/>
              <a:pPr/>
              <a:t>12</a:t>
            </a:fld>
            <a:endParaRPr lang="en-US" altLang="en-US"/>
          </a:p>
        </p:txBody>
      </p:sp>
    </p:spTree>
    <p:extLst>
      <p:ext uri="{BB962C8B-B14F-4D97-AF65-F5344CB8AC3E}">
        <p14:creationId xmlns:p14="http://schemas.microsoft.com/office/powerpoint/2010/main" val="12862332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58B6414A-BA14-4DDA-AFF4-139240F35821}" type="slidenum">
              <a:rPr lang="en-US" altLang="en-US" smtClean="0"/>
              <a:pPr/>
              <a:t>13</a:t>
            </a:fld>
            <a:endParaRPr lang="en-US" altLang="en-US"/>
          </a:p>
        </p:txBody>
      </p:sp>
    </p:spTree>
    <p:extLst>
      <p:ext uri="{BB962C8B-B14F-4D97-AF65-F5344CB8AC3E}">
        <p14:creationId xmlns:p14="http://schemas.microsoft.com/office/powerpoint/2010/main" val="128623322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95D8E08C-BCB5-4C4C-827F-8D9281F5067F}" type="datetimeFigureOut">
              <a:rPr lang="en-US" smtClean="0"/>
              <a:t>2/12/2019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EE5E640-B616-44A2-8A65-806F126B10FA}" type="slidenum">
              <a:rPr lang="en-US" smtClean="0"/>
              <a:t>‹#›</a:t>
            </a:fld>
            <a:endParaRPr lang="en-US"/>
          </a:p>
        </p:txBody>
      </p:sp>
      <p:pic>
        <p:nvPicPr>
          <p:cNvPr id="8" name="Picture 7"/>
          <p:cNvPicPr/>
          <p:nvPr userDrawn="1"/>
        </p:nvPicPr>
        <p:blipFill>
          <a:blip r:embed="rId2" cstate="print">
            <a:extLst>
              <a:ext uri="{28A0092B-C50C-407E-A947-70E740481C1C}">
                <a14:useLocalDpi xmlns:a14="http://schemas.microsoft.com/office/drawing/2010/main" val="0"/>
              </a:ext>
            </a:extLst>
          </a:blip>
          <a:stretch>
            <a:fillRect/>
          </a:stretch>
        </p:blipFill>
        <p:spPr>
          <a:xfrm>
            <a:off x="838200" y="216853"/>
            <a:ext cx="3956050" cy="237490"/>
          </a:xfrm>
          <a:prstGeom prst="rect">
            <a:avLst/>
          </a:prstGeom>
        </p:spPr>
      </p:pic>
      <p:pic>
        <p:nvPicPr>
          <p:cNvPr id="9" name="Picture 8">
            <a:extLst>
              <a:ext uri="{FF2B5EF4-FFF2-40B4-BE49-F238E27FC236}">
                <a16:creationId xmlns="" xmlns:a16="http://schemas.microsoft.com/office/drawing/2014/main" id="{559912C1-F5F4-9345-ACFB-590239686EEA}"/>
              </a:ext>
            </a:extLst>
          </p:cNvPr>
          <p:cNvPicPr>
            <a:picLocks noChangeAspect="1"/>
          </p:cNvPicPr>
          <p:nvPr userDrawn="1"/>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31940722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5D8E08C-BCB5-4C4C-827F-8D9281F5067F}" type="datetimeFigureOut">
              <a:rPr lang="en-US" smtClean="0"/>
              <a:t>2/12/2019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EE5E640-B616-44A2-8A65-806F126B10FA}" type="slidenum">
              <a:rPr lang="en-US" smtClean="0"/>
              <a:t>‹#›</a:t>
            </a:fld>
            <a:endParaRPr lang="en-US"/>
          </a:p>
        </p:txBody>
      </p:sp>
    </p:spTree>
    <p:extLst>
      <p:ext uri="{BB962C8B-B14F-4D97-AF65-F5344CB8AC3E}">
        <p14:creationId xmlns:p14="http://schemas.microsoft.com/office/powerpoint/2010/main" val="41680200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5D8E08C-BCB5-4C4C-827F-8D9281F5067F}" type="datetimeFigureOut">
              <a:rPr lang="en-US" smtClean="0"/>
              <a:t>2/12/2019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EE5E640-B616-44A2-8A65-806F126B10FA}" type="slidenum">
              <a:rPr lang="en-US" smtClean="0"/>
              <a:t>‹#›</a:t>
            </a:fld>
            <a:endParaRPr lang="en-US"/>
          </a:p>
        </p:txBody>
      </p:sp>
    </p:spTree>
    <p:extLst>
      <p:ext uri="{BB962C8B-B14F-4D97-AF65-F5344CB8AC3E}">
        <p14:creationId xmlns:p14="http://schemas.microsoft.com/office/powerpoint/2010/main" val="414646144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pic>
        <p:nvPicPr>
          <p:cNvPr id="6" name="Picture 5">
            <a:extLst>
              <a:ext uri="{FF2B5EF4-FFF2-40B4-BE49-F238E27FC236}">
                <a16:creationId xmlns="" xmlns:a16="http://schemas.microsoft.com/office/drawing/2014/main" id="{04A622F8-3462-E543-B60F-D5A7F636E391}"/>
              </a:ext>
            </a:extLst>
          </p:cNvPr>
          <p:cNvPicPr>
            <a:picLocks noChangeAspect="1"/>
          </p:cNvPicPr>
          <p:nvPr userDrawn="1"/>
        </p:nvPicPr>
        <p:blipFill>
          <a:blip r:embed="rId2"/>
          <a:stretch>
            <a:fillRect/>
          </a:stretch>
        </p:blipFill>
        <p:spPr>
          <a:xfrm>
            <a:off x="-1" y="-9400"/>
            <a:ext cx="12208709" cy="6867399"/>
          </a:xfrm>
          <a:prstGeom prst="rect">
            <a:avLst/>
          </a:prstGeom>
        </p:spPr>
      </p:pic>
      <p:sp>
        <p:nvSpPr>
          <p:cNvPr id="2" name="Title 1"/>
          <p:cNvSpPr>
            <a:spLocks noGrp="1"/>
          </p:cNvSpPr>
          <p:nvPr>
            <p:ph type="title"/>
          </p:nvPr>
        </p:nvSpPr>
        <p:spPr/>
        <p:txBody>
          <a:bodyPr>
            <a:normAutofit/>
          </a:bodyPr>
          <a:lstStyle>
            <a:lvl1pPr algn="l">
              <a:defRPr sz="4800" b="0" i="0">
                <a:solidFill>
                  <a:srgbClr val="F68C1E"/>
                </a:solidFill>
                <a:latin typeface="Century Gothic" panose="020B0502020202020204" pitchFamily="34" charset="0"/>
                <a:cs typeface="Arial" panose="020B0604020202020204" pitchFamily="34" charset="0"/>
              </a:defRPr>
            </a:lvl1pPr>
          </a:lstStyle>
          <a:p>
            <a:r>
              <a:rPr lang="en-US" altLang="en-US" dirty="0" smtClean="0"/>
              <a:t>Click to edit Master title style</a:t>
            </a:r>
            <a:endParaRPr lang="en-US" dirty="0"/>
          </a:p>
        </p:txBody>
      </p:sp>
      <p:sp>
        <p:nvSpPr>
          <p:cNvPr id="3" name="Content Placeholder 2"/>
          <p:cNvSpPr>
            <a:spLocks noGrp="1"/>
          </p:cNvSpPr>
          <p:nvPr>
            <p:ph idx="1"/>
          </p:nvPr>
        </p:nvSpPr>
        <p:spPr/>
        <p:txBody>
          <a:bodyPr/>
          <a:lstStyle>
            <a:lvl1pPr marL="457011" indent="-457011">
              <a:buClr>
                <a:srgbClr val="F68C1E"/>
              </a:buClr>
              <a:buFont typeface="Arial" panose="020B0604020202020204" pitchFamily="34" charset="0"/>
              <a:buChar char="•"/>
              <a:defRPr sz="3200" b="0" i="0">
                <a:solidFill>
                  <a:srgbClr val="595959"/>
                </a:solidFill>
                <a:latin typeface="Century Gothic" panose="020B0502020202020204" pitchFamily="34" charset="0"/>
                <a:cs typeface="Arial" panose="020B0604020202020204" pitchFamily="34" charset="0"/>
              </a:defRPr>
            </a:lvl1pPr>
            <a:lvl2pPr marL="1066373" indent="-457011">
              <a:buClr>
                <a:srgbClr val="F68C1E"/>
              </a:buClr>
              <a:buFont typeface="Arial" panose="020B0604020202020204" pitchFamily="34" charset="0"/>
              <a:buChar char="•"/>
              <a:defRPr sz="2700" b="0" i="0">
                <a:solidFill>
                  <a:srgbClr val="595959"/>
                </a:solidFill>
                <a:latin typeface="Century Gothic" panose="020B0502020202020204" pitchFamily="34" charset="0"/>
                <a:cs typeface="Arial" panose="020B0604020202020204" pitchFamily="34" charset="0"/>
              </a:defRPr>
            </a:lvl2pPr>
            <a:lvl3pPr marL="1599560" indent="-380850">
              <a:buClr>
                <a:srgbClr val="F68C1E"/>
              </a:buClr>
              <a:buFont typeface="Arial" panose="020B0604020202020204" pitchFamily="34" charset="0"/>
              <a:buChar char="•"/>
              <a:defRPr sz="2400" b="0" i="0">
                <a:solidFill>
                  <a:srgbClr val="595959"/>
                </a:solidFill>
                <a:latin typeface="Century Gothic" panose="020B0502020202020204" pitchFamily="34" charset="0"/>
                <a:cs typeface="Arial" panose="020B0604020202020204" pitchFamily="34" charset="0"/>
              </a:defRPr>
            </a:lvl3pPr>
            <a:lvl4pPr marL="2208907" indent="-380850">
              <a:buClr>
                <a:srgbClr val="F68C1E"/>
              </a:buClr>
              <a:buFont typeface="Arial" panose="020B0604020202020204" pitchFamily="34" charset="0"/>
              <a:buChar char="•"/>
              <a:defRPr sz="2100" b="0" i="0">
                <a:solidFill>
                  <a:srgbClr val="595959"/>
                </a:solidFill>
                <a:latin typeface="Century Gothic" panose="020B0502020202020204" pitchFamily="34" charset="0"/>
                <a:cs typeface="Arial" panose="020B0604020202020204" pitchFamily="34" charset="0"/>
              </a:defRPr>
            </a:lvl4pPr>
            <a:lvl5pPr marL="2818280" indent="-380850">
              <a:buClr>
                <a:srgbClr val="F68C1E"/>
              </a:buClr>
              <a:buFont typeface="Arial" panose="020B0604020202020204" pitchFamily="34" charset="0"/>
              <a:buChar char="•"/>
              <a:defRPr sz="1900" b="0" i="0">
                <a:solidFill>
                  <a:srgbClr val="595959"/>
                </a:solidFill>
                <a:latin typeface="Century Gothic" panose="020B0502020202020204" pitchFamily="34" charset="0"/>
                <a:cs typeface="Arial"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5"/>
          <p:cNvSpPr>
            <a:spLocks noGrp="1"/>
          </p:cNvSpPr>
          <p:nvPr>
            <p:ph type="sldNum" sz="quarter" idx="10"/>
          </p:nvPr>
        </p:nvSpPr>
        <p:spPr/>
        <p:txBody>
          <a:bodyPr/>
          <a:lstStyle>
            <a:lvl1pPr>
              <a:defRPr b="0">
                <a:solidFill>
                  <a:srgbClr val="F68C1E"/>
                </a:solidFill>
              </a:defRPr>
            </a:lvl1pPr>
          </a:lstStyle>
          <a:p>
            <a:fld id="{78075564-AF6E-40FC-905A-F6C5E8D29614}" type="slidenum">
              <a:rPr lang="en-US" altLang="en-US" smtClean="0"/>
              <a:pPr/>
              <a:t>‹#›</a:t>
            </a:fld>
            <a:endParaRPr lang="en-US" altLang="en-US" dirty="0"/>
          </a:p>
        </p:txBody>
      </p:sp>
    </p:spTree>
    <p:extLst>
      <p:ext uri="{BB962C8B-B14F-4D97-AF65-F5344CB8AC3E}">
        <p14:creationId xmlns:p14="http://schemas.microsoft.com/office/powerpoint/2010/main" val="127158094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95D8E08C-BCB5-4C4C-827F-8D9281F5067F}" type="datetimeFigureOut">
              <a:rPr lang="en-US" smtClean="0">
                <a:solidFill>
                  <a:prstClr val="black">
                    <a:tint val="75000"/>
                  </a:prstClr>
                </a:solidFill>
              </a:rPr>
              <a:pPr/>
              <a:t>2/12/2019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9EE5E640-B616-44A2-8A65-806F126B10FA}" type="slidenum">
              <a:rPr lang="en-US" smtClean="0">
                <a:solidFill>
                  <a:prstClr val="black">
                    <a:tint val="75000"/>
                  </a:prstClr>
                </a:solidFill>
              </a:rPr>
              <a:pPr/>
              <a:t>‹#›</a:t>
            </a:fld>
            <a:endParaRPr lang="en-US">
              <a:solidFill>
                <a:prstClr val="black">
                  <a:tint val="75000"/>
                </a:prstClr>
              </a:solidFill>
            </a:endParaRPr>
          </a:p>
        </p:txBody>
      </p:sp>
      <p:pic>
        <p:nvPicPr>
          <p:cNvPr id="8" name="Picture 7"/>
          <p:cNvPicPr/>
          <p:nvPr userDrawn="1"/>
        </p:nvPicPr>
        <p:blipFill>
          <a:blip r:embed="rId2" cstate="print">
            <a:extLst>
              <a:ext uri="{28A0092B-C50C-407E-A947-70E740481C1C}">
                <a14:useLocalDpi xmlns:a14="http://schemas.microsoft.com/office/drawing/2010/main" val="0"/>
              </a:ext>
            </a:extLst>
          </a:blip>
          <a:stretch>
            <a:fillRect/>
          </a:stretch>
        </p:blipFill>
        <p:spPr>
          <a:xfrm>
            <a:off x="838200" y="216853"/>
            <a:ext cx="3956050" cy="237490"/>
          </a:xfrm>
          <a:prstGeom prst="rect">
            <a:avLst/>
          </a:prstGeom>
        </p:spPr>
      </p:pic>
      <p:pic>
        <p:nvPicPr>
          <p:cNvPr id="9" name="Picture 8">
            <a:extLst>
              <a:ext uri="{FF2B5EF4-FFF2-40B4-BE49-F238E27FC236}">
                <a16:creationId xmlns="" xmlns:a16="http://schemas.microsoft.com/office/drawing/2014/main" id="{559912C1-F5F4-9345-ACFB-590239686EEA}"/>
              </a:ext>
            </a:extLst>
          </p:cNvPr>
          <p:cNvPicPr>
            <a:picLocks noChangeAspect="1"/>
          </p:cNvPicPr>
          <p:nvPr userDrawn="1"/>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256165661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7" name="Picture 6" descr="maple_leaf.jpg"/>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8980488" y="2697163"/>
            <a:ext cx="3211512" cy="4160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r>
              <a:rPr lang="en-US" smtClean="0"/>
              <a:t>Click to edit Master title style</a:t>
            </a:r>
            <a:endParaRPr lang="en-US"/>
          </a:p>
        </p:txBody>
      </p:sp>
      <p:sp>
        <p:nvSpPr>
          <p:cNvPr id="4" name="Date Placeholder 3"/>
          <p:cNvSpPr>
            <a:spLocks noGrp="1"/>
          </p:cNvSpPr>
          <p:nvPr>
            <p:ph type="dt" sz="half" idx="10"/>
          </p:nvPr>
        </p:nvSpPr>
        <p:spPr/>
        <p:txBody>
          <a:bodyPr/>
          <a:lstStyle/>
          <a:p>
            <a:fld id="{95D8E08C-BCB5-4C4C-827F-8D9281F5067F}" type="datetimeFigureOut">
              <a:rPr lang="en-US" smtClean="0">
                <a:solidFill>
                  <a:prstClr val="black">
                    <a:tint val="75000"/>
                  </a:prstClr>
                </a:solidFill>
              </a:rPr>
              <a:pPr/>
              <a:t>2/12/2019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9EE5E640-B616-44A2-8A65-806F126B10FA}" type="slidenum">
              <a:rPr lang="en-US" smtClean="0">
                <a:solidFill>
                  <a:prstClr val="black">
                    <a:tint val="75000"/>
                  </a:prstClr>
                </a:solidFill>
              </a:rPr>
              <a:pPr/>
              <a:t>‹#›</a:t>
            </a:fld>
            <a:endParaRPr lang="en-US">
              <a:solidFill>
                <a:prstClr val="black">
                  <a:tint val="75000"/>
                </a:prstClr>
              </a:solidFill>
            </a:endParaRPr>
          </a:p>
        </p:txBody>
      </p:sp>
      <p:pic>
        <p:nvPicPr>
          <p:cNvPr id="9" name="Picture 8">
            <a:extLst>
              <a:ext uri="{FF2B5EF4-FFF2-40B4-BE49-F238E27FC236}">
                <a16:creationId xmlns="" xmlns:a16="http://schemas.microsoft.com/office/drawing/2014/main" id="{04A622F8-3462-E543-B60F-D5A7F636E391}"/>
              </a:ext>
            </a:extLst>
          </p:cNvPr>
          <p:cNvPicPr>
            <a:picLocks noChangeAspect="1"/>
          </p:cNvPicPr>
          <p:nvPr userDrawn="1"/>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390500189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95D8E08C-BCB5-4C4C-827F-8D9281F5067F}" type="datetimeFigureOut">
              <a:rPr lang="en-US" smtClean="0">
                <a:solidFill>
                  <a:prstClr val="black">
                    <a:tint val="75000"/>
                  </a:prstClr>
                </a:solidFill>
              </a:rPr>
              <a:pPr/>
              <a:t>2/12/2019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9EE5E640-B616-44A2-8A65-806F126B10FA}" type="slidenum">
              <a:rPr lang="en-US" smtClean="0">
                <a:solidFill>
                  <a:prstClr val="black">
                    <a:tint val="75000"/>
                  </a:prstClr>
                </a:solidFill>
              </a:rPr>
              <a:pPr/>
              <a:t>‹#›</a:t>
            </a:fld>
            <a:endParaRPr lang="en-US">
              <a:solidFill>
                <a:prstClr val="black">
                  <a:tint val="75000"/>
                </a:prstClr>
              </a:solidFill>
            </a:endParaRPr>
          </a:p>
        </p:txBody>
      </p:sp>
      <p:pic>
        <p:nvPicPr>
          <p:cNvPr id="7" name="Picture 3" descr="\\prod.prv\shared\NCR\CMO\CMB_NEW\0400-Comms Svcs\480 - Publishing and Production\!Flag Signatures\Canada Wordmark\Colour\Canada_Colour.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1022391" y="6538912"/>
            <a:ext cx="1116000" cy="2742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724612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95D8E08C-BCB5-4C4C-827F-8D9281F5067F}" type="datetimeFigureOut">
              <a:rPr lang="en-US" smtClean="0">
                <a:solidFill>
                  <a:prstClr val="black">
                    <a:tint val="75000"/>
                  </a:prstClr>
                </a:solidFill>
              </a:rPr>
              <a:pPr/>
              <a:t>2/12/2019</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9EE5E640-B616-44A2-8A65-806F126B10F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13316492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95D8E08C-BCB5-4C4C-827F-8D9281F5067F}" type="datetimeFigureOut">
              <a:rPr lang="en-US" smtClean="0">
                <a:solidFill>
                  <a:prstClr val="black">
                    <a:tint val="75000"/>
                  </a:prstClr>
                </a:solidFill>
              </a:rPr>
              <a:pPr/>
              <a:t>2/12/2019</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9EE5E640-B616-44A2-8A65-806F126B10F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00884893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95D8E08C-BCB5-4C4C-827F-8D9281F5067F}" type="datetimeFigureOut">
              <a:rPr lang="en-US" smtClean="0">
                <a:solidFill>
                  <a:prstClr val="black">
                    <a:tint val="75000"/>
                  </a:prstClr>
                </a:solidFill>
              </a:rPr>
              <a:pPr/>
              <a:t>2/12/2019</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9EE5E640-B616-44A2-8A65-806F126B10F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99440371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5D8E08C-BCB5-4C4C-827F-8D9281F5067F}" type="datetimeFigureOut">
              <a:rPr lang="en-US" smtClean="0">
                <a:solidFill>
                  <a:prstClr val="black">
                    <a:tint val="75000"/>
                  </a:prstClr>
                </a:solidFill>
              </a:rPr>
              <a:pPr/>
              <a:t>2/12/2019</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9EE5E640-B616-44A2-8A65-806F126B10FA}" type="slidenum">
              <a:rPr lang="en-US" smtClean="0">
                <a:solidFill>
                  <a:prstClr val="black">
                    <a:tint val="75000"/>
                  </a:prstClr>
                </a:solidFill>
              </a:rPr>
              <a:pPr/>
              <a:t>‹#›</a:t>
            </a:fld>
            <a:endParaRPr lang="en-US">
              <a:solidFill>
                <a:prstClr val="black">
                  <a:tint val="75000"/>
                </a:prstClr>
              </a:solidFill>
            </a:endParaRPr>
          </a:p>
        </p:txBody>
      </p:sp>
      <p:pic>
        <p:nvPicPr>
          <p:cNvPr id="5" name="Picture 4">
            <a:extLst>
              <a:ext uri="{FF2B5EF4-FFF2-40B4-BE49-F238E27FC236}">
                <a16:creationId xmlns="" xmlns:a16="http://schemas.microsoft.com/office/drawing/2014/main" id="{C4C7A5BC-941C-8C4C-90B2-C314131038BB}"/>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8159159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7" name="Picture 6" descr="maple_leaf.jpg"/>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8980488" y="2697163"/>
            <a:ext cx="3211512" cy="4160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r>
              <a:rPr lang="en-US" smtClean="0"/>
              <a:t>Click to edit Master title style</a:t>
            </a:r>
            <a:endParaRPr lang="en-US"/>
          </a:p>
        </p:txBody>
      </p:sp>
      <p:sp>
        <p:nvSpPr>
          <p:cNvPr id="4" name="Date Placeholder 3"/>
          <p:cNvSpPr>
            <a:spLocks noGrp="1"/>
          </p:cNvSpPr>
          <p:nvPr>
            <p:ph type="dt" sz="half" idx="10"/>
          </p:nvPr>
        </p:nvSpPr>
        <p:spPr/>
        <p:txBody>
          <a:bodyPr/>
          <a:lstStyle/>
          <a:p>
            <a:fld id="{95D8E08C-BCB5-4C4C-827F-8D9281F5067F}" type="datetimeFigureOut">
              <a:rPr lang="en-US" smtClean="0"/>
              <a:t>2/12/2019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EE5E640-B616-44A2-8A65-806F126B10FA}" type="slidenum">
              <a:rPr lang="en-US" smtClean="0"/>
              <a:t>‹#›</a:t>
            </a:fld>
            <a:endParaRPr lang="en-US"/>
          </a:p>
        </p:txBody>
      </p:sp>
      <p:pic>
        <p:nvPicPr>
          <p:cNvPr id="9" name="Picture 8">
            <a:extLst>
              <a:ext uri="{FF2B5EF4-FFF2-40B4-BE49-F238E27FC236}">
                <a16:creationId xmlns="" xmlns:a16="http://schemas.microsoft.com/office/drawing/2014/main" id="{04A622F8-3462-E543-B60F-D5A7F636E391}"/>
              </a:ext>
            </a:extLst>
          </p:cNvPr>
          <p:cNvPicPr>
            <a:picLocks noChangeAspect="1"/>
          </p:cNvPicPr>
          <p:nvPr userDrawn="1"/>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371504832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95D8E08C-BCB5-4C4C-827F-8D9281F5067F}" type="datetimeFigureOut">
              <a:rPr lang="en-US" smtClean="0">
                <a:solidFill>
                  <a:prstClr val="black">
                    <a:tint val="75000"/>
                  </a:prstClr>
                </a:solidFill>
              </a:rPr>
              <a:pPr/>
              <a:t>2/12/2019</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9EE5E640-B616-44A2-8A65-806F126B10F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24434007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95D8E08C-BCB5-4C4C-827F-8D9281F5067F}" type="datetimeFigureOut">
              <a:rPr lang="en-US" smtClean="0">
                <a:solidFill>
                  <a:prstClr val="black">
                    <a:tint val="75000"/>
                  </a:prstClr>
                </a:solidFill>
              </a:rPr>
              <a:pPr/>
              <a:t>2/12/2019</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9EE5E640-B616-44A2-8A65-806F126B10F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0297368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5D8E08C-BCB5-4C4C-827F-8D9281F5067F}" type="datetimeFigureOut">
              <a:rPr lang="en-US" smtClean="0">
                <a:solidFill>
                  <a:prstClr val="black">
                    <a:tint val="75000"/>
                  </a:prstClr>
                </a:solidFill>
              </a:rPr>
              <a:pPr/>
              <a:t>2/12/2019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9EE5E640-B616-44A2-8A65-806F126B10F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95898341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5D8E08C-BCB5-4C4C-827F-8D9281F5067F}" type="datetimeFigureOut">
              <a:rPr lang="en-US" smtClean="0">
                <a:solidFill>
                  <a:prstClr val="black">
                    <a:tint val="75000"/>
                  </a:prstClr>
                </a:solidFill>
              </a:rPr>
              <a:pPr/>
              <a:t>2/12/2019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9EE5E640-B616-44A2-8A65-806F126B10F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57837095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pic>
        <p:nvPicPr>
          <p:cNvPr id="6" name="Picture 5">
            <a:extLst>
              <a:ext uri="{FF2B5EF4-FFF2-40B4-BE49-F238E27FC236}">
                <a16:creationId xmlns="" xmlns:a16="http://schemas.microsoft.com/office/drawing/2014/main" id="{04A622F8-3462-E543-B60F-D5A7F636E391}"/>
              </a:ext>
            </a:extLst>
          </p:cNvPr>
          <p:cNvPicPr>
            <a:picLocks noChangeAspect="1"/>
          </p:cNvPicPr>
          <p:nvPr userDrawn="1"/>
        </p:nvPicPr>
        <p:blipFill>
          <a:blip r:embed="rId2"/>
          <a:stretch>
            <a:fillRect/>
          </a:stretch>
        </p:blipFill>
        <p:spPr>
          <a:xfrm>
            <a:off x="-1" y="-9400"/>
            <a:ext cx="12208709" cy="6867399"/>
          </a:xfrm>
          <a:prstGeom prst="rect">
            <a:avLst/>
          </a:prstGeom>
        </p:spPr>
      </p:pic>
      <p:sp>
        <p:nvSpPr>
          <p:cNvPr id="2" name="Title 1"/>
          <p:cNvSpPr>
            <a:spLocks noGrp="1"/>
          </p:cNvSpPr>
          <p:nvPr>
            <p:ph type="title"/>
          </p:nvPr>
        </p:nvSpPr>
        <p:spPr/>
        <p:txBody>
          <a:bodyPr>
            <a:normAutofit/>
          </a:bodyPr>
          <a:lstStyle>
            <a:lvl1pPr algn="l">
              <a:defRPr sz="4800" b="0" i="0">
                <a:solidFill>
                  <a:srgbClr val="F68C1E"/>
                </a:solidFill>
                <a:latin typeface="Century Gothic" panose="020B0502020202020204" pitchFamily="34" charset="0"/>
                <a:cs typeface="Arial" panose="020B0604020202020204" pitchFamily="34" charset="0"/>
              </a:defRPr>
            </a:lvl1pPr>
          </a:lstStyle>
          <a:p>
            <a:r>
              <a:rPr lang="en-US" altLang="en-US" dirty="0" smtClean="0"/>
              <a:t>Click to edit Master title style</a:t>
            </a:r>
            <a:endParaRPr lang="en-US" dirty="0"/>
          </a:p>
        </p:txBody>
      </p:sp>
      <p:sp>
        <p:nvSpPr>
          <p:cNvPr id="3" name="Content Placeholder 2"/>
          <p:cNvSpPr>
            <a:spLocks noGrp="1"/>
          </p:cNvSpPr>
          <p:nvPr>
            <p:ph idx="1"/>
          </p:nvPr>
        </p:nvSpPr>
        <p:spPr/>
        <p:txBody>
          <a:bodyPr/>
          <a:lstStyle>
            <a:lvl1pPr marL="457011" indent="-457011">
              <a:buClr>
                <a:srgbClr val="F68C1E"/>
              </a:buClr>
              <a:buFont typeface="Arial" panose="020B0604020202020204" pitchFamily="34" charset="0"/>
              <a:buChar char="•"/>
              <a:defRPr sz="3200" b="0" i="0">
                <a:solidFill>
                  <a:srgbClr val="595959"/>
                </a:solidFill>
                <a:latin typeface="Century Gothic" panose="020B0502020202020204" pitchFamily="34" charset="0"/>
                <a:cs typeface="Arial" panose="020B0604020202020204" pitchFamily="34" charset="0"/>
              </a:defRPr>
            </a:lvl1pPr>
            <a:lvl2pPr marL="1066373" indent="-457011">
              <a:buClr>
                <a:srgbClr val="F68C1E"/>
              </a:buClr>
              <a:buFont typeface="Arial" panose="020B0604020202020204" pitchFamily="34" charset="0"/>
              <a:buChar char="•"/>
              <a:defRPr sz="2700" b="0" i="0">
                <a:solidFill>
                  <a:srgbClr val="595959"/>
                </a:solidFill>
                <a:latin typeface="Century Gothic" panose="020B0502020202020204" pitchFamily="34" charset="0"/>
                <a:cs typeface="Arial" panose="020B0604020202020204" pitchFamily="34" charset="0"/>
              </a:defRPr>
            </a:lvl2pPr>
            <a:lvl3pPr marL="1599560" indent="-380850">
              <a:buClr>
                <a:srgbClr val="F68C1E"/>
              </a:buClr>
              <a:buFont typeface="Arial" panose="020B0604020202020204" pitchFamily="34" charset="0"/>
              <a:buChar char="•"/>
              <a:defRPr sz="2400" b="0" i="0">
                <a:solidFill>
                  <a:srgbClr val="595959"/>
                </a:solidFill>
                <a:latin typeface="Century Gothic" panose="020B0502020202020204" pitchFamily="34" charset="0"/>
                <a:cs typeface="Arial" panose="020B0604020202020204" pitchFamily="34" charset="0"/>
              </a:defRPr>
            </a:lvl3pPr>
            <a:lvl4pPr marL="2208907" indent="-380850">
              <a:buClr>
                <a:srgbClr val="F68C1E"/>
              </a:buClr>
              <a:buFont typeface="Arial" panose="020B0604020202020204" pitchFamily="34" charset="0"/>
              <a:buChar char="•"/>
              <a:defRPr sz="2100" b="0" i="0">
                <a:solidFill>
                  <a:srgbClr val="595959"/>
                </a:solidFill>
                <a:latin typeface="Century Gothic" panose="020B0502020202020204" pitchFamily="34" charset="0"/>
                <a:cs typeface="Arial" panose="020B0604020202020204" pitchFamily="34" charset="0"/>
              </a:defRPr>
            </a:lvl4pPr>
            <a:lvl5pPr marL="2818280" indent="-380850">
              <a:buClr>
                <a:srgbClr val="F68C1E"/>
              </a:buClr>
              <a:buFont typeface="Arial" panose="020B0604020202020204" pitchFamily="34" charset="0"/>
              <a:buChar char="•"/>
              <a:defRPr sz="1900" b="0" i="0">
                <a:solidFill>
                  <a:srgbClr val="595959"/>
                </a:solidFill>
                <a:latin typeface="Century Gothic" panose="020B0502020202020204" pitchFamily="34" charset="0"/>
                <a:cs typeface="Arial"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5"/>
          <p:cNvSpPr>
            <a:spLocks noGrp="1"/>
          </p:cNvSpPr>
          <p:nvPr>
            <p:ph type="sldNum" sz="quarter" idx="10"/>
          </p:nvPr>
        </p:nvSpPr>
        <p:spPr/>
        <p:txBody>
          <a:bodyPr/>
          <a:lstStyle>
            <a:lvl1pPr>
              <a:defRPr b="0">
                <a:solidFill>
                  <a:srgbClr val="F68C1E"/>
                </a:solidFill>
              </a:defRPr>
            </a:lvl1pPr>
          </a:lstStyle>
          <a:p>
            <a:fld id="{78075564-AF6E-40FC-905A-F6C5E8D29614}" type="slidenum">
              <a:rPr lang="en-US" altLang="en-US" smtClean="0"/>
              <a:pPr/>
              <a:t>‹#›</a:t>
            </a:fld>
            <a:endParaRPr lang="en-US" altLang="en-US" dirty="0"/>
          </a:p>
        </p:txBody>
      </p:sp>
    </p:spTree>
    <p:extLst>
      <p:ext uri="{BB962C8B-B14F-4D97-AF65-F5344CB8AC3E}">
        <p14:creationId xmlns:p14="http://schemas.microsoft.com/office/powerpoint/2010/main" val="18842885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95D8E08C-BCB5-4C4C-827F-8D9281F5067F}" type="datetimeFigureOut">
              <a:rPr lang="en-US" smtClean="0"/>
              <a:t>2/12/2019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EE5E640-B616-44A2-8A65-806F126B10FA}" type="slidenum">
              <a:rPr lang="en-US" smtClean="0"/>
              <a:t>‹#›</a:t>
            </a:fld>
            <a:endParaRPr lang="en-US"/>
          </a:p>
        </p:txBody>
      </p:sp>
      <p:pic>
        <p:nvPicPr>
          <p:cNvPr id="7" name="Picture 3" descr="\\prod.prv\shared\NCR\CMO\CMB_NEW\0400-Comms Svcs\480 - Publishing and Production\!Flag Signatures\Canada Wordmark\Colour\Canada_Colour.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1022391" y="6538912"/>
            <a:ext cx="1116000" cy="2742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37988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95D8E08C-BCB5-4C4C-827F-8D9281F5067F}" type="datetimeFigureOut">
              <a:rPr lang="en-US" smtClean="0"/>
              <a:t>2/12/2019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EE5E640-B616-44A2-8A65-806F126B10FA}" type="slidenum">
              <a:rPr lang="en-US" smtClean="0"/>
              <a:t>‹#›</a:t>
            </a:fld>
            <a:endParaRPr lang="en-US"/>
          </a:p>
        </p:txBody>
      </p:sp>
    </p:spTree>
    <p:extLst>
      <p:ext uri="{BB962C8B-B14F-4D97-AF65-F5344CB8AC3E}">
        <p14:creationId xmlns:p14="http://schemas.microsoft.com/office/powerpoint/2010/main" val="38879588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95D8E08C-BCB5-4C4C-827F-8D9281F5067F}" type="datetimeFigureOut">
              <a:rPr lang="en-US" smtClean="0"/>
              <a:t>2/12/2019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EE5E640-B616-44A2-8A65-806F126B10FA}" type="slidenum">
              <a:rPr lang="en-US" smtClean="0"/>
              <a:t>‹#›</a:t>
            </a:fld>
            <a:endParaRPr lang="en-US"/>
          </a:p>
        </p:txBody>
      </p:sp>
    </p:spTree>
    <p:extLst>
      <p:ext uri="{BB962C8B-B14F-4D97-AF65-F5344CB8AC3E}">
        <p14:creationId xmlns:p14="http://schemas.microsoft.com/office/powerpoint/2010/main" val="7873494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95D8E08C-BCB5-4C4C-827F-8D9281F5067F}" type="datetimeFigureOut">
              <a:rPr lang="en-US" smtClean="0"/>
              <a:t>2/12/2019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EE5E640-B616-44A2-8A65-806F126B10FA}" type="slidenum">
              <a:rPr lang="en-US" smtClean="0"/>
              <a:t>‹#›</a:t>
            </a:fld>
            <a:endParaRPr lang="en-US"/>
          </a:p>
        </p:txBody>
      </p:sp>
    </p:spTree>
    <p:extLst>
      <p:ext uri="{BB962C8B-B14F-4D97-AF65-F5344CB8AC3E}">
        <p14:creationId xmlns:p14="http://schemas.microsoft.com/office/powerpoint/2010/main" val="14482704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5D8E08C-BCB5-4C4C-827F-8D9281F5067F}" type="datetimeFigureOut">
              <a:rPr lang="en-US" smtClean="0"/>
              <a:t>2/12/2019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EE5E640-B616-44A2-8A65-806F126B10FA}" type="slidenum">
              <a:rPr lang="en-US" smtClean="0"/>
              <a:t>‹#›</a:t>
            </a:fld>
            <a:endParaRPr lang="en-US"/>
          </a:p>
        </p:txBody>
      </p:sp>
      <p:pic>
        <p:nvPicPr>
          <p:cNvPr id="5" name="Picture 4">
            <a:extLst>
              <a:ext uri="{FF2B5EF4-FFF2-40B4-BE49-F238E27FC236}">
                <a16:creationId xmlns="" xmlns:a16="http://schemas.microsoft.com/office/drawing/2014/main" id="{C4C7A5BC-941C-8C4C-90B2-C314131038BB}"/>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8298587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95D8E08C-BCB5-4C4C-827F-8D9281F5067F}" type="datetimeFigureOut">
              <a:rPr lang="en-US" smtClean="0"/>
              <a:t>2/12/2019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EE5E640-B616-44A2-8A65-806F126B10FA}" type="slidenum">
              <a:rPr lang="en-US" smtClean="0"/>
              <a:t>‹#›</a:t>
            </a:fld>
            <a:endParaRPr lang="en-US"/>
          </a:p>
        </p:txBody>
      </p:sp>
    </p:spTree>
    <p:extLst>
      <p:ext uri="{BB962C8B-B14F-4D97-AF65-F5344CB8AC3E}">
        <p14:creationId xmlns:p14="http://schemas.microsoft.com/office/powerpoint/2010/main" val="31466665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95D8E08C-BCB5-4C4C-827F-8D9281F5067F}" type="datetimeFigureOut">
              <a:rPr lang="en-US" smtClean="0"/>
              <a:t>2/12/2019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EE5E640-B616-44A2-8A65-806F126B10FA}" type="slidenum">
              <a:rPr lang="en-US" smtClean="0"/>
              <a:t>‹#›</a:t>
            </a:fld>
            <a:endParaRPr lang="en-US"/>
          </a:p>
        </p:txBody>
      </p:sp>
    </p:spTree>
    <p:extLst>
      <p:ext uri="{BB962C8B-B14F-4D97-AF65-F5344CB8AC3E}">
        <p14:creationId xmlns:p14="http://schemas.microsoft.com/office/powerpoint/2010/main" val="33802719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5D8E08C-BCB5-4C4C-827F-8D9281F5067F}" type="datetimeFigureOut">
              <a:rPr lang="en-US" smtClean="0"/>
              <a:t>2/12/2019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EE5E640-B616-44A2-8A65-806F126B10FA}" type="slidenum">
              <a:rPr lang="en-US" smtClean="0"/>
              <a:t>‹#›</a:t>
            </a:fld>
            <a:endParaRPr lang="en-US"/>
          </a:p>
        </p:txBody>
      </p:sp>
    </p:spTree>
    <p:extLst>
      <p:ext uri="{BB962C8B-B14F-4D97-AF65-F5344CB8AC3E}">
        <p14:creationId xmlns:p14="http://schemas.microsoft.com/office/powerpoint/2010/main" val="53206383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5D8E08C-BCB5-4C4C-827F-8D9281F5067F}" type="datetimeFigureOut">
              <a:rPr lang="en-US" smtClean="0">
                <a:solidFill>
                  <a:prstClr val="black">
                    <a:tint val="75000"/>
                  </a:prstClr>
                </a:solidFill>
              </a:rPr>
              <a:pPr/>
              <a:t>2/12/2019</a:t>
            </a:fld>
            <a:endParaRPr lang="en-US">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EE5E640-B616-44A2-8A65-806F126B10F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9432934"/>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hyperlink" Target="https://ised-collab.atlassian.net/wiki/spaces/DDLC/pages/92110950/Daily+Standup" TargetMode="Externa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3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39000" b="-39000"/>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 xmlns:a16="http://schemas.microsoft.com/office/drawing/2014/main" id="{C4CC0F66-F716-9E4A-A350-90E627E348D3}"/>
              </a:ext>
            </a:extLst>
          </p:cNvPr>
          <p:cNvSpPr txBox="1">
            <a:spLocks/>
          </p:cNvSpPr>
          <p:nvPr/>
        </p:nvSpPr>
        <p:spPr bwMode="auto">
          <a:xfrm>
            <a:off x="166914" y="2084273"/>
            <a:ext cx="5725886" cy="110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CA" sz="7200" b="1" i="0" u="none" strike="noStrike" kern="1200" cap="none" spc="0" normalizeH="0" baseline="0" noProof="0" dirty="0" smtClean="0">
                <a:ln>
                  <a:noFill/>
                </a:ln>
                <a:solidFill>
                  <a:schemeClr val="bg1"/>
                </a:solidFill>
                <a:effectLst/>
                <a:uLnTx/>
                <a:uFillTx/>
                <a:latin typeface="Century Gothic" pitchFamily="34" charset="0"/>
                <a:ea typeface="ヒラギノ角ゴ Pro W3" pitchFamily="126" charset="-128"/>
              </a:rPr>
              <a:t>Scrum 101</a:t>
            </a:r>
            <a:endParaRPr kumimoji="0" lang="en-CA" sz="7200" b="1" i="0" u="none" strike="noStrike" kern="1200" cap="none" spc="0" normalizeH="0" baseline="0" noProof="0" dirty="0">
              <a:ln>
                <a:noFill/>
              </a:ln>
              <a:solidFill>
                <a:schemeClr val="bg1"/>
              </a:solidFill>
              <a:effectLst/>
              <a:uLnTx/>
              <a:uFillTx/>
              <a:latin typeface="Century Gothic" pitchFamily="34" charset="0"/>
              <a:ea typeface="ヒラギノ角ゴ Pro W3" pitchFamily="126" charset="-128"/>
            </a:endParaRPr>
          </a:p>
        </p:txBody>
      </p:sp>
      <p:sp>
        <p:nvSpPr>
          <p:cNvPr id="9" name="Title 1">
            <a:extLst>
              <a:ext uri="{FF2B5EF4-FFF2-40B4-BE49-F238E27FC236}">
                <a16:creationId xmlns="" xmlns:a16="http://schemas.microsoft.com/office/drawing/2014/main" id="{C4CC0F66-F716-9E4A-A350-90E627E348D3}"/>
              </a:ext>
            </a:extLst>
          </p:cNvPr>
          <p:cNvSpPr txBox="1">
            <a:spLocks/>
          </p:cNvSpPr>
          <p:nvPr/>
        </p:nvSpPr>
        <p:spPr bwMode="auto">
          <a:xfrm>
            <a:off x="237253" y="3191436"/>
            <a:ext cx="5955589" cy="2863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CA" sz="1600" b="1" i="0" u="none" strike="noStrike" kern="1200" cap="none" spc="0" normalizeH="0" baseline="0" noProof="0" dirty="0" smtClean="0">
                <a:ln>
                  <a:noFill/>
                </a:ln>
                <a:solidFill>
                  <a:schemeClr val="bg1"/>
                </a:solidFill>
                <a:effectLst/>
                <a:uLnTx/>
                <a:uFillTx/>
                <a:latin typeface="Century Gothic" pitchFamily="34" charset="0"/>
                <a:ea typeface="ヒラギノ角ゴ Pro W3" pitchFamily="126" charset="-128"/>
              </a:rPr>
              <a:t>An Introduction</a:t>
            </a:r>
            <a:r>
              <a:rPr kumimoji="0" lang="en-CA" sz="1600" b="1" i="0" u="none" strike="noStrike" kern="1200" cap="none" spc="0" normalizeH="0" noProof="0" dirty="0" smtClean="0">
                <a:ln>
                  <a:noFill/>
                </a:ln>
                <a:solidFill>
                  <a:schemeClr val="bg1"/>
                </a:solidFill>
                <a:effectLst/>
                <a:uLnTx/>
                <a:uFillTx/>
                <a:latin typeface="Century Gothic" pitchFamily="34" charset="0"/>
                <a:ea typeface="ヒラギノ角ゴ Pro W3" pitchFamily="126" charset="-128"/>
              </a:rPr>
              <a:t> to the Science Behind Scrum</a:t>
            </a:r>
            <a:endParaRPr kumimoji="0" lang="en-CA" sz="1600" b="1" i="0" u="none" strike="noStrike" kern="1200" cap="none" spc="0" normalizeH="0" baseline="0" noProof="0" dirty="0">
              <a:ln>
                <a:noFill/>
              </a:ln>
              <a:solidFill>
                <a:schemeClr val="bg1"/>
              </a:solidFill>
              <a:effectLst/>
              <a:uLnTx/>
              <a:uFillTx/>
              <a:latin typeface="Century Gothic" pitchFamily="34" charset="0"/>
              <a:ea typeface="ヒラギノ角ゴ Pro W3" pitchFamily="126" charset="-128"/>
            </a:endParaRPr>
          </a:p>
        </p:txBody>
      </p:sp>
    </p:spTree>
    <p:extLst>
      <p:ext uri="{BB962C8B-B14F-4D97-AF65-F5344CB8AC3E}">
        <p14:creationId xmlns:p14="http://schemas.microsoft.com/office/powerpoint/2010/main" val="30097077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7" name="Rectangle 466"/>
          <p:cNvSpPr/>
          <p:nvPr/>
        </p:nvSpPr>
        <p:spPr>
          <a:xfrm>
            <a:off x="358840" y="1563122"/>
            <a:ext cx="6001640" cy="3804405"/>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Title 1">
            <a:extLst>
              <a:ext uri="{FF2B5EF4-FFF2-40B4-BE49-F238E27FC236}">
                <a16:creationId xmlns="" xmlns:a16="http://schemas.microsoft.com/office/drawing/2014/main" id="{C4CC0F66-F716-9E4A-A350-90E627E348D3}"/>
              </a:ext>
            </a:extLst>
          </p:cNvPr>
          <p:cNvSpPr txBox="1">
            <a:spLocks/>
          </p:cNvSpPr>
          <p:nvPr/>
        </p:nvSpPr>
        <p:spPr bwMode="auto">
          <a:xfrm>
            <a:off x="185737" y="966981"/>
            <a:ext cx="11237119" cy="3468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lang="en-CA" sz="1600" b="0" i="0" u="none" strike="noStrike" kern="1200" cap="none" spc="0" normalizeH="0" baseline="0" noProof="0" dirty="0">
              <a:ln>
                <a:noFill/>
              </a:ln>
              <a:solidFill>
                <a:schemeClr val="tx1"/>
              </a:solidFill>
              <a:effectLst/>
              <a:uLnTx/>
              <a:uFillTx/>
              <a:latin typeface="Century Gothic" pitchFamily="34" charset="0"/>
              <a:ea typeface="ヒラギノ角ゴ Pro W3" pitchFamily="126" charset="-128"/>
            </a:endParaRPr>
          </a:p>
        </p:txBody>
      </p:sp>
      <p:sp>
        <p:nvSpPr>
          <p:cNvPr id="552" name="Title 1">
            <a:extLst>
              <a:ext uri="{FF2B5EF4-FFF2-40B4-BE49-F238E27FC236}">
                <a16:creationId xmlns="" xmlns:a16="http://schemas.microsoft.com/office/drawing/2014/main" id="{C4CC0F66-F716-9E4A-A350-90E627E348D3}"/>
              </a:ext>
            </a:extLst>
          </p:cNvPr>
          <p:cNvSpPr txBox="1">
            <a:spLocks/>
          </p:cNvSpPr>
          <p:nvPr/>
        </p:nvSpPr>
        <p:spPr bwMode="auto">
          <a:xfrm>
            <a:off x="185737" y="629444"/>
            <a:ext cx="8229600" cy="408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CA" sz="2400" b="0" i="0" u="none" strike="noStrike" kern="1200" cap="none" spc="0" normalizeH="0" baseline="0" noProof="0" dirty="0" smtClean="0">
                <a:ln>
                  <a:noFill/>
                </a:ln>
                <a:solidFill>
                  <a:srgbClr val="73B632"/>
                </a:solidFill>
                <a:effectLst/>
                <a:uLnTx/>
                <a:uFillTx/>
                <a:latin typeface="Century Gothic" pitchFamily="34" charset="0"/>
                <a:ea typeface="ヒラギノ角ゴ Pro W3" pitchFamily="126" charset="-128"/>
              </a:rPr>
              <a:t>Scrum</a:t>
            </a:r>
            <a:r>
              <a:rPr kumimoji="0" lang="en-CA" sz="2400" b="0" i="0" u="none" strike="noStrike" kern="1200" cap="none" spc="0" normalizeH="0" noProof="0" dirty="0" smtClean="0">
                <a:ln>
                  <a:noFill/>
                </a:ln>
                <a:solidFill>
                  <a:srgbClr val="73B632"/>
                </a:solidFill>
                <a:effectLst/>
                <a:uLnTx/>
                <a:uFillTx/>
                <a:latin typeface="Century Gothic" pitchFamily="34" charset="0"/>
                <a:ea typeface="ヒラギノ角ゴ Pro W3" pitchFamily="126" charset="-128"/>
              </a:rPr>
              <a:t> Artifacts</a:t>
            </a:r>
            <a:endParaRPr kumimoji="0" lang="en-CA" sz="2400" b="0" i="0" u="none" strike="noStrike" kern="1200" cap="none" spc="0" normalizeH="0" baseline="0" noProof="0" dirty="0">
              <a:ln>
                <a:noFill/>
              </a:ln>
              <a:solidFill>
                <a:srgbClr val="73B632"/>
              </a:solidFill>
              <a:effectLst/>
              <a:uLnTx/>
              <a:uFillTx/>
              <a:latin typeface="Century Gothic" pitchFamily="34" charset="0"/>
              <a:ea typeface="ヒラギノ角ゴ Pro W3" pitchFamily="126" charset="-128"/>
            </a:endParaRPr>
          </a:p>
        </p:txBody>
      </p:sp>
      <p:grpSp>
        <p:nvGrpSpPr>
          <p:cNvPr id="188" name="Group 187"/>
          <p:cNvGrpSpPr/>
          <p:nvPr/>
        </p:nvGrpSpPr>
        <p:grpSpPr>
          <a:xfrm>
            <a:off x="7799845" y="1812009"/>
            <a:ext cx="3623011" cy="2887203"/>
            <a:chOff x="4280230" y="1734341"/>
            <a:chExt cx="3623011" cy="2887204"/>
          </a:xfrm>
        </p:grpSpPr>
        <p:sp>
          <p:nvSpPr>
            <p:cNvPr id="189" name="Oval 188"/>
            <p:cNvSpPr/>
            <p:nvPr/>
          </p:nvSpPr>
          <p:spPr>
            <a:xfrm>
              <a:off x="6074442" y="2792744"/>
              <a:ext cx="1828799" cy="1828800"/>
            </a:xfrm>
            <a:prstGeom prst="ellipse">
              <a:avLst/>
            </a:prstGeom>
            <a:solidFill>
              <a:srgbClr val="73B632"/>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Artifacts</a:t>
              </a:r>
              <a:endParaRPr lang="en-US" dirty="0"/>
            </a:p>
          </p:txBody>
        </p:sp>
        <p:sp>
          <p:nvSpPr>
            <p:cNvPr id="190" name="Oval 189"/>
            <p:cNvSpPr/>
            <p:nvPr/>
          </p:nvSpPr>
          <p:spPr>
            <a:xfrm>
              <a:off x="4280230" y="2792745"/>
              <a:ext cx="1828799" cy="1828800"/>
            </a:xfrm>
            <a:prstGeom prst="ellipse">
              <a:avLst/>
            </a:prstGeom>
            <a:solidFill>
              <a:schemeClr val="bg1">
                <a:lumMod val="9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Ceremonies</a:t>
              </a:r>
              <a:endParaRPr lang="en-US" dirty="0"/>
            </a:p>
          </p:txBody>
        </p:sp>
        <p:sp>
          <p:nvSpPr>
            <p:cNvPr id="191" name="Oval 190"/>
            <p:cNvSpPr/>
            <p:nvPr/>
          </p:nvSpPr>
          <p:spPr>
            <a:xfrm>
              <a:off x="5194630" y="1734341"/>
              <a:ext cx="1828799" cy="1828800"/>
            </a:xfrm>
            <a:prstGeom prst="ellipse">
              <a:avLst/>
            </a:prstGeom>
            <a:solidFill>
              <a:schemeClr val="bg1">
                <a:lumMod val="9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Roles</a:t>
              </a:r>
              <a:endParaRPr lang="en-US" dirty="0"/>
            </a:p>
          </p:txBody>
        </p:sp>
      </p:grpSp>
      <p:sp>
        <p:nvSpPr>
          <p:cNvPr id="195" name="Title 1">
            <a:extLst>
              <a:ext uri="{FF2B5EF4-FFF2-40B4-BE49-F238E27FC236}">
                <a16:creationId xmlns="" xmlns:a16="http://schemas.microsoft.com/office/drawing/2014/main" id="{C4CC0F66-F716-9E4A-A350-90E627E348D3}"/>
              </a:ext>
            </a:extLst>
          </p:cNvPr>
          <p:cNvSpPr txBox="1">
            <a:spLocks/>
          </p:cNvSpPr>
          <p:nvPr/>
        </p:nvSpPr>
        <p:spPr bwMode="auto">
          <a:xfrm>
            <a:off x="695702" y="6161544"/>
            <a:ext cx="6479037" cy="1302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lvl="0">
              <a:defRPr/>
            </a:pPr>
            <a:r>
              <a:rPr lang="en-CA" sz="600" dirty="0" smtClean="0">
                <a:solidFill>
                  <a:schemeClr val="tx1"/>
                </a:solidFill>
              </a:rPr>
              <a:t>There are additional artifacts. You can read more about those in the </a:t>
            </a:r>
            <a:r>
              <a:rPr lang="en-CA" sz="600" dirty="0">
                <a:solidFill>
                  <a:schemeClr val="tx1"/>
                </a:solidFill>
              </a:rPr>
              <a:t>Digital </a:t>
            </a:r>
            <a:r>
              <a:rPr lang="en-CA" sz="600" dirty="0" smtClean="0">
                <a:solidFill>
                  <a:schemeClr val="tx1"/>
                </a:solidFill>
              </a:rPr>
              <a:t>Playbook.</a:t>
            </a:r>
            <a:endParaRPr kumimoji="0" lang="en-CA" sz="600" u="none" strike="noStrike" kern="1200" cap="none" spc="0" normalizeH="0" baseline="0" noProof="0" dirty="0">
              <a:ln>
                <a:noFill/>
              </a:ln>
              <a:solidFill>
                <a:schemeClr val="tx1"/>
              </a:solidFill>
              <a:effectLst/>
              <a:uLnTx/>
              <a:uFillTx/>
            </a:endParaRPr>
          </a:p>
        </p:txBody>
      </p:sp>
      <p:grpSp>
        <p:nvGrpSpPr>
          <p:cNvPr id="196" name="Group 195"/>
          <p:cNvGrpSpPr/>
          <p:nvPr/>
        </p:nvGrpSpPr>
        <p:grpSpPr>
          <a:xfrm>
            <a:off x="467887" y="6039596"/>
            <a:ext cx="247184" cy="338554"/>
            <a:chOff x="5865845" y="5628783"/>
            <a:chExt cx="247184" cy="338554"/>
          </a:xfrm>
        </p:grpSpPr>
        <p:sp>
          <p:nvSpPr>
            <p:cNvPr id="197" name="TextBox 196"/>
            <p:cNvSpPr txBox="1"/>
            <p:nvPr/>
          </p:nvSpPr>
          <p:spPr>
            <a:xfrm>
              <a:off x="5865845" y="5628783"/>
              <a:ext cx="247184" cy="338554"/>
            </a:xfrm>
            <a:prstGeom prst="rect">
              <a:avLst/>
            </a:prstGeom>
            <a:noFill/>
          </p:spPr>
          <p:txBody>
            <a:bodyPr wrap="none" rtlCol="0">
              <a:spAutoFit/>
            </a:bodyPr>
            <a:lstStyle/>
            <a:p>
              <a:r>
                <a:rPr lang="en-US" sz="1600" b="1" dirty="0" smtClean="0">
                  <a:latin typeface="Bell MT" panose="02020503060305020303" pitchFamily="18" charset="0"/>
                </a:rPr>
                <a:t>i</a:t>
              </a:r>
              <a:endParaRPr lang="en-US" sz="1600" b="1" dirty="0">
                <a:latin typeface="Bell MT" panose="02020503060305020303" pitchFamily="18" charset="0"/>
              </a:endParaRPr>
            </a:p>
          </p:txBody>
        </p:sp>
        <p:sp>
          <p:nvSpPr>
            <p:cNvPr id="198" name="Oval 197"/>
            <p:cNvSpPr/>
            <p:nvPr/>
          </p:nvSpPr>
          <p:spPr>
            <a:xfrm>
              <a:off x="5865845" y="5678792"/>
              <a:ext cx="247184" cy="23853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3" name="Group 202"/>
          <p:cNvGrpSpPr/>
          <p:nvPr/>
        </p:nvGrpSpPr>
        <p:grpSpPr>
          <a:xfrm>
            <a:off x="622500" y="1764043"/>
            <a:ext cx="5534192" cy="3364099"/>
            <a:chOff x="591571" y="1565537"/>
            <a:chExt cx="5534192" cy="3364099"/>
          </a:xfrm>
        </p:grpSpPr>
        <p:cxnSp>
          <p:nvCxnSpPr>
            <p:cNvPr id="220" name="Straight Connector 219"/>
            <p:cNvCxnSpPr/>
            <p:nvPr/>
          </p:nvCxnSpPr>
          <p:spPr>
            <a:xfrm>
              <a:off x="591571" y="2813457"/>
              <a:ext cx="5505994" cy="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p:cNvCxnSpPr/>
            <p:nvPr/>
          </p:nvCxnSpPr>
          <p:spPr>
            <a:xfrm>
              <a:off x="609649" y="3850322"/>
              <a:ext cx="5505994" cy="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p:cNvCxnSpPr/>
            <p:nvPr/>
          </p:nvCxnSpPr>
          <p:spPr>
            <a:xfrm flipV="1">
              <a:off x="3366340" y="1613251"/>
              <a:ext cx="0" cy="3316385"/>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p:cNvCxnSpPr/>
            <p:nvPr/>
          </p:nvCxnSpPr>
          <p:spPr>
            <a:xfrm>
              <a:off x="619769" y="1565537"/>
              <a:ext cx="5505994" cy="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204" name="Title 1">
            <a:extLst>
              <a:ext uri="{FF2B5EF4-FFF2-40B4-BE49-F238E27FC236}">
                <a16:creationId xmlns="" xmlns:a16="http://schemas.microsoft.com/office/drawing/2014/main" id="{C4CC0F66-F716-9E4A-A350-90E627E348D3}"/>
              </a:ext>
            </a:extLst>
          </p:cNvPr>
          <p:cNvSpPr txBox="1">
            <a:spLocks/>
          </p:cNvSpPr>
          <p:nvPr/>
        </p:nvSpPr>
        <p:spPr bwMode="auto">
          <a:xfrm>
            <a:off x="1248397" y="1817235"/>
            <a:ext cx="2044667" cy="2962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lvl="0">
              <a:defRPr/>
            </a:pPr>
            <a:r>
              <a:rPr lang="en-CA" sz="1400" b="1" dirty="0">
                <a:solidFill>
                  <a:srgbClr val="73B632"/>
                </a:solidFill>
              </a:rPr>
              <a:t>Working Agreement</a:t>
            </a:r>
            <a:endParaRPr kumimoji="0" lang="en-CA" sz="1400" b="1" i="0" u="none" strike="noStrike" kern="1200" cap="none" spc="0" normalizeH="0" baseline="0" noProof="0" dirty="0">
              <a:ln>
                <a:noFill/>
              </a:ln>
              <a:solidFill>
                <a:srgbClr val="73B632"/>
              </a:solidFill>
              <a:effectLst/>
              <a:uLnTx/>
              <a:uFillTx/>
            </a:endParaRPr>
          </a:p>
        </p:txBody>
      </p:sp>
      <p:sp>
        <p:nvSpPr>
          <p:cNvPr id="205" name="Title 1">
            <a:extLst>
              <a:ext uri="{FF2B5EF4-FFF2-40B4-BE49-F238E27FC236}">
                <a16:creationId xmlns="" xmlns:a16="http://schemas.microsoft.com/office/drawing/2014/main" id="{C4CC0F66-F716-9E4A-A350-90E627E348D3}"/>
              </a:ext>
            </a:extLst>
          </p:cNvPr>
          <p:cNvSpPr txBox="1">
            <a:spLocks/>
          </p:cNvSpPr>
          <p:nvPr/>
        </p:nvSpPr>
        <p:spPr bwMode="auto">
          <a:xfrm>
            <a:off x="4115729" y="1824151"/>
            <a:ext cx="1623370" cy="2962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lvl="0">
              <a:defRPr/>
            </a:pPr>
            <a:r>
              <a:rPr lang="en-CA" sz="1400" b="1" dirty="0">
                <a:solidFill>
                  <a:srgbClr val="73B632"/>
                </a:solidFill>
              </a:rPr>
              <a:t>Sprint Backlog</a:t>
            </a:r>
            <a:endParaRPr kumimoji="0" lang="en-CA" sz="1400" b="1" i="0" u="none" strike="noStrike" kern="1200" cap="none" spc="0" normalizeH="0" baseline="0" noProof="0" dirty="0">
              <a:ln>
                <a:noFill/>
              </a:ln>
              <a:solidFill>
                <a:srgbClr val="73B632"/>
              </a:solidFill>
              <a:effectLst/>
              <a:uLnTx/>
              <a:uFillTx/>
            </a:endParaRPr>
          </a:p>
        </p:txBody>
      </p:sp>
      <p:sp>
        <p:nvSpPr>
          <p:cNvPr id="206" name="Title 1">
            <a:extLst>
              <a:ext uri="{FF2B5EF4-FFF2-40B4-BE49-F238E27FC236}">
                <a16:creationId xmlns="" xmlns:a16="http://schemas.microsoft.com/office/drawing/2014/main" id="{C4CC0F66-F716-9E4A-A350-90E627E348D3}"/>
              </a:ext>
            </a:extLst>
          </p:cNvPr>
          <p:cNvSpPr txBox="1">
            <a:spLocks/>
          </p:cNvSpPr>
          <p:nvPr/>
        </p:nvSpPr>
        <p:spPr bwMode="auto">
          <a:xfrm>
            <a:off x="1265088" y="3030502"/>
            <a:ext cx="1623370" cy="2962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lvl="0">
              <a:defRPr/>
            </a:pPr>
            <a:r>
              <a:rPr lang="en-CA" sz="1400" b="1" dirty="0">
                <a:solidFill>
                  <a:srgbClr val="73B632"/>
                </a:solidFill>
              </a:rPr>
              <a:t>User Story</a:t>
            </a:r>
            <a:endParaRPr kumimoji="0" lang="en-CA" sz="1400" b="1" i="0" u="none" strike="noStrike" kern="1200" cap="none" spc="0" normalizeH="0" baseline="0" noProof="0" dirty="0">
              <a:ln>
                <a:noFill/>
              </a:ln>
              <a:solidFill>
                <a:srgbClr val="73B632"/>
              </a:solidFill>
              <a:effectLst/>
              <a:uLnTx/>
              <a:uFillTx/>
            </a:endParaRPr>
          </a:p>
        </p:txBody>
      </p:sp>
      <p:sp>
        <p:nvSpPr>
          <p:cNvPr id="207" name="Title 1">
            <a:extLst>
              <a:ext uri="{FF2B5EF4-FFF2-40B4-BE49-F238E27FC236}">
                <a16:creationId xmlns="" xmlns:a16="http://schemas.microsoft.com/office/drawing/2014/main" id="{C4CC0F66-F716-9E4A-A350-90E627E348D3}"/>
              </a:ext>
            </a:extLst>
          </p:cNvPr>
          <p:cNvSpPr txBox="1">
            <a:spLocks/>
          </p:cNvSpPr>
          <p:nvPr/>
        </p:nvSpPr>
        <p:spPr bwMode="auto">
          <a:xfrm>
            <a:off x="4105699" y="3024976"/>
            <a:ext cx="2277689" cy="2962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lvl="0">
              <a:defRPr/>
            </a:pPr>
            <a:r>
              <a:rPr lang="en-CA" sz="1400" b="1" dirty="0" smtClean="0">
                <a:solidFill>
                  <a:srgbClr val="73B632"/>
                </a:solidFill>
              </a:rPr>
              <a:t>Burndown </a:t>
            </a:r>
            <a:r>
              <a:rPr lang="en-CA" sz="1400" b="1" dirty="0">
                <a:solidFill>
                  <a:srgbClr val="73B632"/>
                </a:solidFill>
              </a:rPr>
              <a:t>Chart</a:t>
            </a:r>
            <a:endParaRPr kumimoji="0" lang="en-CA" sz="1400" b="1" i="0" u="none" strike="noStrike" kern="1200" cap="none" spc="0" normalizeH="0" baseline="0" noProof="0" dirty="0">
              <a:ln>
                <a:noFill/>
              </a:ln>
              <a:solidFill>
                <a:srgbClr val="73B632"/>
              </a:solidFill>
              <a:effectLst/>
              <a:uLnTx/>
              <a:uFillTx/>
            </a:endParaRPr>
          </a:p>
        </p:txBody>
      </p:sp>
      <p:sp>
        <p:nvSpPr>
          <p:cNvPr id="208" name="Title 1">
            <a:extLst>
              <a:ext uri="{FF2B5EF4-FFF2-40B4-BE49-F238E27FC236}">
                <a16:creationId xmlns="" xmlns:a16="http://schemas.microsoft.com/office/drawing/2014/main" id="{C4CC0F66-F716-9E4A-A350-90E627E348D3}"/>
              </a:ext>
            </a:extLst>
          </p:cNvPr>
          <p:cNvSpPr txBox="1">
            <a:spLocks/>
          </p:cNvSpPr>
          <p:nvPr/>
        </p:nvSpPr>
        <p:spPr bwMode="auto">
          <a:xfrm>
            <a:off x="1256632" y="2134328"/>
            <a:ext cx="2090542" cy="445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lvl="0">
              <a:defRPr/>
            </a:pPr>
            <a:r>
              <a:rPr lang="en-US" sz="1000" dirty="0">
                <a:solidFill>
                  <a:schemeClr val="tx1"/>
                </a:solidFill>
              </a:rPr>
              <a:t>A documented agreement for the project team that sets the ground rules for the play.</a:t>
            </a:r>
            <a:endParaRPr lang="en-CA" sz="1000" dirty="0">
              <a:solidFill>
                <a:schemeClr val="tx1"/>
              </a:solidFill>
            </a:endParaRPr>
          </a:p>
        </p:txBody>
      </p:sp>
      <p:sp>
        <p:nvSpPr>
          <p:cNvPr id="211" name="Title 1">
            <a:extLst>
              <a:ext uri="{FF2B5EF4-FFF2-40B4-BE49-F238E27FC236}">
                <a16:creationId xmlns="" xmlns:a16="http://schemas.microsoft.com/office/drawing/2014/main" id="{C4CC0F66-F716-9E4A-A350-90E627E348D3}"/>
              </a:ext>
            </a:extLst>
          </p:cNvPr>
          <p:cNvSpPr txBox="1">
            <a:spLocks/>
          </p:cNvSpPr>
          <p:nvPr/>
        </p:nvSpPr>
        <p:spPr bwMode="auto">
          <a:xfrm>
            <a:off x="4119673" y="2123034"/>
            <a:ext cx="2090542" cy="577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lvl="0">
              <a:defRPr/>
            </a:pPr>
            <a:r>
              <a:rPr lang="en-CA" sz="1000" dirty="0">
                <a:solidFill>
                  <a:schemeClr val="tx1"/>
                </a:solidFill>
              </a:rPr>
              <a:t>This is the list of tickets your team has committed to doing for the current sprint.</a:t>
            </a:r>
          </a:p>
        </p:txBody>
      </p:sp>
      <p:sp>
        <p:nvSpPr>
          <p:cNvPr id="214" name="Title 1">
            <a:extLst>
              <a:ext uri="{FF2B5EF4-FFF2-40B4-BE49-F238E27FC236}">
                <a16:creationId xmlns="" xmlns:a16="http://schemas.microsoft.com/office/drawing/2014/main" id="{C4CC0F66-F716-9E4A-A350-90E627E348D3}"/>
              </a:ext>
            </a:extLst>
          </p:cNvPr>
          <p:cNvSpPr txBox="1">
            <a:spLocks/>
          </p:cNvSpPr>
          <p:nvPr/>
        </p:nvSpPr>
        <p:spPr bwMode="auto">
          <a:xfrm>
            <a:off x="1252870" y="3321686"/>
            <a:ext cx="2090542" cy="445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lvl="0">
              <a:defRPr/>
            </a:pPr>
            <a:r>
              <a:rPr lang="en-US" sz="1000" dirty="0">
                <a:solidFill>
                  <a:schemeClr val="tx1"/>
                </a:solidFill>
              </a:rPr>
              <a:t>A short description of product functionality</a:t>
            </a:r>
            <a:endParaRPr lang="en-CA" sz="1000" dirty="0">
              <a:solidFill>
                <a:schemeClr val="tx1"/>
              </a:solidFill>
            </a:endParaRPr>
          </a:p>
        </p:txBody>
      </p:sp>
      <p:sp>
        <p:nvSpPr>
          <p:cNvPr id="217" name="Title 1">
            <a:extLst>
              <a:ext uri="{FF2B5EF4-FFF2-40B4-BE49-F238E27FC236}">
                <a16:creationId xmlns="" xmlns:a16="http://schemas.microsoft.com/office/drawing/2014/main" id="{C4CC0F66-F716-9E4A-A350-90E627E348D3}"/>
              </a:ext>
            </a:extLst>
          </p:cNvPr>
          <p:cNvSpPr txBox="1">
            <a:spLocks/>
          </p:cNvSpPr>
          <p:nvPr/>
        </p:nvSpPr>
        <p:spPr bwMode="auto">
          <a:xfrm>
            <a:off x="4103631" y="3308540"/>
            <a:ext cx="2090542" cy="445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lvl="0">
              <a:defRPr/>
            </a:pPr>
            <a:r>
              <a:rPr lang="en-CA" sz="1000" dirty="0">
                <a:solidFill>
                  <a:schemeClr val="tx1"/>
                </a:solidFill>
              </a:rPr>
              <a:t>Track sprint, Epic and release Burndown to see if you’re on track or behind schedule.</a:t>
            </a:r>
          </a:p>
        </p:txBody>
      </p:sp>
      <p:cxnSp>
        <p:nvCxnSpPr>
          <p:cNvPr id="358" name="Straight Connector 357"/>
          <p:cNvCxnSpPr/>
          <p:nvPr/>
        </p:nvCxnSpPr>
        <p:spPr>
          <a:xfrm>
            <a:off x="594177" y="5128142"/>
            <a:ext cx="5505994" cy="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59" name="Title 1">
            <a:extLst>
              <a:ext uri="{FF2B5EF4-FFF2-40B4-BE49-F238E27FC236}">
                <a16:creationId xmlns="" xmlns:a16="http://schemas.microsoft.com/office/drawing/2014/main" id="{C4CC0F66-F716-9E4A-A350-90E627E348D3}"/>
              </a:ext>
            </a:extLst>
          </p:cNvPr>
          <p:cNvSpPr txBox="1">
            <a:spLocks/>
          </p:cNvSpPr>
          <p:nvPr/>
        </p:nvSpPr>
        <p:spPr bwMode="auto">
          <a:xfrm>
            <a:off x="1264372" y="4060436"/>
            <a:ext cx="2058558" cy="2962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lvl="0">
              <a:defRPr/>
            </a:pPr>
            <a:r>
              <a:rPr lang="en-CA" sz="1400" b="1" dirty="0">
                <a:solidFill>
                  <a:srgbClr val="73B632"/>
                </a:solidFill>
              </a:rPr>
              <a:t>Product Backlog</a:t>
            </a:r>
          </a:p>
        </p:txBody>
      </p:sp>
      <p:sp>
        <p:nvSpPr>
          <p:cNvPr id="360" name="Title 1">
            <a:extLst>
              <a:ext uri="{FF2B5EF4-FFF2-40B4-BE49-F238E27FC236}">
                <a16:creationId xmlns="" xmlns:a16="http://schemas.microsoft.com/office/drawing/2014/main" id="{C4CC0F66-F716-9E4A-A350-90E627E348D3}"/>
              </a:ext>
            </a:extLst>
          </p:cNvPr>
          <p:cNvSpPr txBox="1">
            <a:spLocks/>
          </p:cNvSpPr>
          <p:nvPr/>
        </p:nvSpPr>
        <p:spPr bwMode="auto">
          <a:xfrm>
            <a:off x="1252154" y="4351620"/>
            <a:ext cx="2090542" cy="445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lvl="0">
              <a:defRPr/>
            </a:pPr>
            <a:r>
              <a:rPr lang="en-CA" sz="1000" dirty="0">
                <a:solidFill>
                  <a:schemeClr val="tx1"/>
                </a:solidFill>
              </a:rPr>
              <a:t>This is the entire backlog of user stories and bugs for your product.</a:t>
            </a:r>
          </a:p>
        </p:txBody>
      </p:sp>
      <p:sp>
        <p:nvSpPr>
          <p:cNvPr id="363" name="Title 1">
            <a:extLst>
              <a:ext uri="{FF2B5EF4-FFF2-40B4-BE49-F238E27FC236}">
                <a16:creationId xmlns="" xmlns:a16="http://schemas.microsoft.com/office/drawing/2014/main" id="{C4CC0F66-F716-9E4A-A350-90E627E348D3}"/>
              </a:ext>
            </a:extLst>
          </p:cNvPr>
          <p:cNvSpPr txBox="1">
            <a:spLocks/>
          </p:cNvSpPr>
          <p:nvPr/>
        </p:nvSpPr>
        <p:spPr bwMode="auto">
          <a:xfrm>
            <a:off x="4110148" y="4063884"/>
            <a:ext cx="2074520" cy="2962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lvl="0">
              <a:defRPr/>
            </a:pPr>
            <a:r>
              <a:rPr lang="en-CA" sz="1400" b="1" dirty="0">
                <a:solidFill>
                  <a:srgbClr val="73B632"/>
                </a:solidFill>
              </a:rPr>
              <a:t>Impediment</a:t>
            </a:r>
          </a:p>
        </p:txBody>
      </p:sp>
      <p:sp>
        <p:nvSpPr>
          <p:cNvPr id="364" name="Title 1">
            <a:extLst>
              <a:ext uri="{FF2B5EF4-FFF2-40B4-BE49-F238E27FC236}">
                <a16:creationId xmlns="" xmlns:a16="http://schemas.microsoft.com/office/drawing/2014/main" id="{C4CC0F66-F716-9E4A-A350-90E627E348D3}"/>
              </a:ext>
            </a:extLst>
          </p:cNvPr>
          <p:cNvSpPr txBox="1">
            <a:spLocks/>
          </p:cNvSpPr>
          <p:nvPr/>
        </p:nvSpPr>
        <p:spPr bwMode="auto">
          <a:xfrm>
            <a:off x="4116976" y="4354311"/>
            <a:ext cx="2090542" cy="445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lvl="0">
              <a:defRPr/>
            </a:pPr>
            <a:r>
              <a:rPr lang="en-CA" sz="1000" dirty="0">
                <a:solidFill>
                  <a:schemeClr val="tx1"/>
                </a:solidFill>
              </a:rPr>
              <a:t>Something that’s preventing you from moving forward.</a:t>
            </a:r>
          </a:p>
        </p:txBody>
      </p:sp>
      <p:grpSp>
        <p:nvGrpSpPr>
          <p:cNvPr id="244" name="Group 243"/>
          <p:cNvGrpSpPr/>
          <p:nvPr/>
        </p:nvGrpSpPr>
        <p:grpSpPr>
          <a:xfrm>
            <a:off x="3495324" y="3100462"/>
            <a:ext cx="543727" cy="543727"/>
            <a:chOff x="3937001" y="1687512"/>
            <a:chExt cx="460376" cy="431800"/>
          </a:xfrm>
        </p:grpSpPr>
        <p:sp>
          <p:nvSpPr>
            <p:cNvPr id="245" name="Rectangle 5"/>
            <p:cNvSpPr>
              <a:spLocks noChangeArrowheads="1"/>
            </p:cNvSpPr>
            <p:nvPr/>
          </p:nvSpPr>
          <p:spPr bwMode="auto">
            <a:xfrm>
              <a:off x="4008439" y="1990725"/>
              <a:ext cx="14288" cy="85725"/>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246" name="Rectangle 6"/>
            <p:cNvSpPr>
              <a:spLocks noChangeArrowheads="1"/>
            </p:cNvSpPr>
            <p:nvPr/>
          </p:nvSpPr>
          <p:spPr bwMode="auto">
            <a:xfrm>
              <a:off x="4037014" y="1982787"/>
              <a:ext cx="14288" cy="93663"/>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247" name="Rectangle 7"/>
            <p:cNvSpPr>
              <a:spLocks noChangeArrowheads="1"/>
            </p:cNvSpPr>
            <p:nvPr/>
          </p:nvSpPr>
          <p:spPr bwMode="auto">
            <a:xfrm>
              <a:off x="4065589" y="1954212"/>
              <a:ext cx="14288" cy="12223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248" name="Rectangle 8"/>
            <p:cNvSpPr>
              <a:spLocks noChangeArrowheads="1"/>
            </p:cNvSpPr>
            <p:nvPr/>
          </p:nvSpPr>
          <p:spPr bwMode="auto">
            <a:xfrm>
              <a:off x="4095751" y="1939925"/>
              <a:ext cx="14288" cy="136525"/>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249" name="Rectangle 9"/>
            <p:cNvSpPr>
              <a:spLocks noChangeArrowheads="1"/>
            </p:cNvSpPr>
            <p:nvPr/>
          </p:nvSpPr>
          <p:spPr bwMode="auto">
            <a:xfrm>
              <a:off x="4124326" y="1931987"/>
              <a:ext cx="14288" cy="144463"/>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250" name="Rectangle 10"/>
            <p:cNvSpPr>
              <a:spLocks noChangeArrowheads="1"/>
            </p:cNvSpPr>
            <p:nvPr/>
          </p:nvSpPr>
          <p:spPr bwMode="auto">
            <a:xfrm>
              <a:off x="4152901" y="1903412"/>
              <a:ext cx="14288" cy="17303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251" name="Rectangle 11"/>
            <p:cNvSpPr>
              <a:spLocks noChangeArrowheads="1"/>
            </p:cNvSpPr>
            <p:nvPr/>
          </p:nvSpPr>
          <p:spPr bwMode="auto">
            <a:xfrm>
              <a:off x="4181476" y="1903412"/>
              <a:ext cx="14288" cy="17303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252" name="Rectangle 12"/>
            <p:cNvSpPr>
              <a:spLocks noChangeArrowheads="1"/>
            </p:cNvSpPr>
            <p:nvPr/>
          </p:nvSpPr>
          <p:spPr bwMode="auto">
            <a:xfrm>
              <a:off x="4210051" y="1903412"/>
              <a:ext cx="14288" cy="17303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253" name="Rectangle 13"/>
            <p:cNvSpPr>
              <a:spLocks noChangeArrowheads="1"/>
            </p:cNvSpPr>
            <p:nvPr/>
          </p:nvSpPr>
          <p:spPr bwMode="auto">
            <a:xfrm>
              <a:off x="4238626" y="1846262"/>
              <a:ext cx="14288" cy="2301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254" name="Rectangle 14"/>
            <p:cNvSpPr>
              <a:spLocks noChangeArrowheads="1"/>
            </p:cNvSpPr>
            <p:nvPr/>
          </p:nvSpPr>
          <p:spPr bwMode="auto">
            <a:xfrm>
              <a:off x="4267201" y="1846262"/>
              <a:ext cx="14288" cy="2301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255" name="Rectangle 15"/>
            <p:cNvSpPr>
              <a:spLocks noChangeArrowheads="1"/>
            </p:cNvSpPr>
            <p:nvPr/>
          </p:nvSpPr>
          <p:spPr bwMode="auto">
            <a:xfrm>
              <a:off x="4295776" y="1846262"/>
              <a:ext cx="15875" cy="2301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256" name="Rectangle 16"/>
            <p:cNvSpPr>
              <a:spLocks noChangeArrowheads="1"/>
            </p:cNvSpPr>
            <p:nvPr/>
          </p:nvSpPr>
          <p:spPr bwMode="auto">
            <a:xfrm>
              <a:off x="4325939" y="1817687"/>
              <a:ext cx="14288" cy="258763"/>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257" name="Freeform 17"/>
            <p:cNvSpPr>
              <a:spLocks/>
            </p:cNvSpPr>
            <p:nvPr/>
          </p:nvSpPr>
          <p:spPr bwMode="auto">
            <a:xfrm>
              <a:off x="3979864" y="1774825"/>
              <a:ext cx="417513" cy="301625"/>
            </a:xfrm>
            <a:custGeom>
              <a:avLst/>
              <a:gdLst>
                <a:gd name="T0" fmla="*/ 232 w 232"/>
                <a:gd name="T1" fmla="*/ 168 h 168"/>
                <a:gd name="T2" fmla="*/ 224 w 232"/>
                <a:gd name="T3" fmla="*/ 168 h 168"/>
                <a:gd name="T4" fmla="*/ 224 w 232"/>
                <a:gd name="T5" fmla="*/ 8 h 168"/>
                <a:gd name="T6" fmla="*/ 214 w 232"/>
                <a:gd name="T7" fmla="*/ 8 h 168"/>
                <a:gd name="T8" fmla="*/ 199 w 232"/>
                <a:gd name="T9" fmla="*/ 26 h 168"/>
                <a:gd name="T10" fmla="*/ 199 w 232"/>
                <a:gd name="T11" fmla="*/ 27 h 168"/>
                <a:gd name="T12" fmla="*/ 179 w 232"/>
                <a:gd name="T13" fmla="*/ 43 h 168"/>
                <a:gd name="T14" fmla="*/ 176 w 232"/>
                <a:gd name="T15" fmla="*/ 44 h 168"/>
                <a:gd name="T16" fmla="*/ 151 w 232"/>
                <a:gd name="T17" fmla="*/ 44 h 168"/>
                <a:gd name="T18" fmla="*/ 136 w 232"/>
                <a:gd name="T19" fmla="*/ 74 h 168"/>
                <a:gd name="T20" fmla="*/ 132 w 232"/>
                <a:gd name="T21" fmla="*/ 76 h 168"/>
                <a:gd name="T22" fmla="*/ 120 w 232"/>
                <a:gd name="T23" fmla="*/ 76 h 168"/>
                <a:gd name="T24" fmla="*/ 119 w 232"/>
                <a:gd name="T25" fmla="*/ 76 h 168"/>
                <a:gd name="T26" fmla="*/ 105 w 232"/>
                <a:gd name="T27" fmla="*/ 72 h 168"/>
                <a:gd name="T28" fmla="*/ 83 w 232"/>
                <a:gd name="T29" fmla="*/ 95 h 168"/>
                <a:gd name="T30" fmla="*/ 80 w 232"/>
                <a:gd name="T31" fmla="*/ 96 h 168"/>
                <a:gd name="T32" fmla="*/ 58 w 232"/>
                <a:gd name="T33" fmla="*/ 96 h 168"/>
                <a:gd name="T34" fmla="*/ 44 w 232"/>
                <a:gd name="T35" fmla="*/ 118 h 168"/>
                <a:gd name="T36" fmla="*/ 40 w 232"/>
                <a:gd name="T37" fmla="*/ 120 h 168"/>
                <a:gd name="T38" fmla="*/ 22 w 232"/>
                <a:gd name="T39" fmla="*/ 120 h 168"/>
                <a:gd name="T40" fmla="*/ 8 w 232"/>
                <a:gd name="T41" fmla="*/ 137 h 168"/>
                <a:gd name="T42" fmla="*/ 8 w 232"/>
                <a:gd name="T43" fmla="*/ 168 h 168"/>
                <a:gd name="T44" fmla="*/ 0 w 232"/>
                <a:gd name="T45" fmla="*/ 168 h 168"/>
                <a:gd name="T46" fmla="*/ 0 w 232"/>
                <a:gd name="T47" fmla="*/ 136 h 168"/>
                <a:gd name="T48" fmla="*/ 1 w 232"/>
                <a:gd name="T49" fmla="*/ 134 h 168"/>
                <a:gd name="T50" fmla="*/ 17 w 232"/>
                <a:gd name="T51" fmla="*/ 114 h 168"/>
                <a:gd name="T52" fmla="*/ 20 w 232"/>
                <a:gd name="T53" fmla="*/ 112 h 168"/>
                <a:gd name="T54" fmla="*/ 38 w 232"/>
                <a:gd name="T55" fmla="*/ 112 h 168"/>
                <a:gd name="T56" fmla="*/ 53 w 232"/>
                <a:gd name="T57" fmla="*/ 90 h 168"/>
                <a:gd name="T58" fmla="*/ 56 w 232"/>
                <a:gd name="T59" fmla="*/ 88 h 168"/>
                <a:gd name="T60" fmla="*/ 79 w 232"/>
                <a:gd name="T61" fmla="*/ 88 h 168"/>
                <a:gd name="T62" fmla="*/ 101 w 232"/>
                <a:gd name="T63" fmla="*/ 65 h 168"/>
                <a:gd name="T64" fmla="*/ 105 w 232"/>
                <a:gd name="T65" fmla="*/ 64 h 168"/>
                <a:gd name="T66" fmla="*/ 121 w 232"/>
                <a:gd name="T67" fmla="*/ 68 h 168"/>
                <a:gd name="T68" fmla="*/ 130 w 232"/>
                <a:gd name="T69" fmla="*/ 68 h 168"/>
                <a:gd name="T70" fmla="*/ 145 w 232"/>
                <a:gd name="T71" fmla="*/ 38 h 168"/>
                <a:gd name="T72" fmla="*/ 148 w 232"/>
                <a:gd name="T73" fmla="*/ 36 h 168"/>
                <a:gd name="T74" fmla="*/ 175 w 232"/>
                <a:gd name="T75" fmla="*/ 36 h 168"/>
                <a:gd name="T76" fmla="*/ 193 w 232"/>
                <a:gd name="T77" fmla="*/ 21 h 168"/>
                <a:gd name="T78" fmla="*/ 209 w 232"/>
                <a:gd name="T79" fmla="*/ 2 h 168"/>
                <a:gd name="T80" fmla="*/ 212 w 232"/>
                <a:gd name="T81" fmla="*/ 0 h 168"/>
                <a:gd name="T82" fmla="*/ 228 w 232"/>
                <a:gd name="T83" fmla="*/ 0 h 168"/>
                <a:gd name="T84" fmla="*/ 232 w 232"/>
                <a:gd name="T85" fmla="*/ 4 h 168"/>
                <a:gd name="T86" fmla="*/ 232 w 232"/>
                <a:gd name="T87" fmla="*/ 168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2" h="168">
                  <a:moveTo>
                    <a:pt x="232" y="168"/>
                  </a:moveTo>
                  <a:cubicBezTo>
                    <a:pt x="224" y="168"/>
                    <a:pt x="224" y="168"/>
                    <a:pt x="224" y="168"/>
                  </a:cubicBezTo>
                  <a:cubicBezTo>
                    <a:pt x="224" y="8"/>
                    <a:pt x="224" y="8"/>
                    <a:pt x="224" y="8"/>
                  </a:cubicBezTo>
                  <a:cubicBezTo>
                    <a:pt x="214" y="8"/>
                    <a:pt x="214" y="8"/>
                    <a:pt x="214" y="8"/>
                  </a:cubicBezTo>
                  <a:cubicBezTo>
                    <a:pt x="199" y="26"/>
                    <a:pt x="199" y="26"/>
                    <a:pt x="199" y="26"/>
                  </a:cubicBezTo>
                  <a:cubicBezTo>
                    <a:pt x="199" y="27"/>
                    <a:pt x="199" y="27"/>
                    <a:pt x="199" y="27"/>
                  </a:cubicBezTo>
                  <a:cubicBezTo>
                    <a:pt x="179" y="43"/>
                    <a:pt x="179" y="43"/>
                    <a:pt x="179" y="43"/>
                  </a:cubicBezTo>
                  <a:cubicBezTo>
                    <a:pt x="178" y="44"/>
                    <a:pt x="177" y="44"/>
                    <a:pt x="176" y="44"/>
                  </a:cubicBezTo>
                  <a:cubicBezTo>
                    <a:pt x="151" y="44"/>
                    <a:pt x="151" y="44"/>
                    <a:pt x="151" y="44"/>
                  </a:cubicBezTo>
                  <a:cubicBezTo>
                    <a:pt x="136" y="74"/>
                    <a:pt x="136" y="74"/>
                    <a:pt x="136" y="74"/>
                  </a:cubicBezTo>
                  <a:cubicBezTo>
                    <a:pt x="135" y="75"/>
                    <a:pt x="134" y="76"/>
                    <a:pt x="132" y="76"/>
                  </a:cubicBezTo>
                  <a:cubicBezTo>
                    <a:pt x="120" y="76"/>
                    <a:pt x="120" y="76"/>
                    <a:pt x="120" y="76"/>
                  </a:cubicBezTo>
                  <a:cubicBezTo>
                    <a:pt x="120" y="76"/>
                    <a:pt x="120" y="76"/>
                    <a:pt x="119" y="76"/>
                  </a:cubicBezTo>
                  <a:cubicBezTo>
                    <a:pt x="105" y="72"/>
                    <a:pt x="105" y="72"/>
                    <a:pt x="105" y="72"/>
                  </a:cubicBezTo>
                  <a:cubicBezTo>
                    <a:pt x="83" y="95"/>
                    <a:pt x="83" y="95"/>
                    <a:pt x="83" y="95"/>
                  </a:cubicBezTo>
                  <a:cubicBezTo>
                    <a:pt x="82" y="96"/>
                    <a:pt x="81" y="96"/>
                    <a:pt x="80" y="96"/>
                  </a:cubicBezTo>
                  <a:cubicBezTo>
                    <a:pt x="58" y="96"/>
                    <a:pt x="58" y="96"/>
                    <a:pt x="58" y="96"/>
                  </a:cubicBezTo>
                  <a:cubicBezTo>
                    <a:pt x="44" y="118"/>
                    <a:pt x="44" y="118"/>
                    <a:pt x="44" y="118"/>
                  </a:cubicBezTo>
                  <a:cubicBezTo>
                    <a:pt x="43" y="119"/>
                    <a:pt x="42" y="120"/>
                    <a:pt x="40" y="120"/>
                  </a:cubicBezTo>
                  <a:cubicBezTo>
                    <a:pt x="22" y="120"/>
                    <a:pt x="22" y="120"/>
                    <a:pt x="22" y="120"/>
                  </a:cubicBezTo>
                  <a:cubicBezTo>
                    <a:pt x="8" y="137"/>
                    <a:pt x="8" y="137"/>
                    <a:pt x="8" y="137"/>
                  </a:cubicBezTo>
                  <a:cubicBezTo>
                    <a:pt x="8" y="168"/>
                    <a:pt x="8" y="168"/>
                    <a:pt x="8" y="168"/>
                  </a:cubicBezTo>
                  <a:cubicBezTo>
                    <a:pt x="0" y="168"/>
                    <a:pt x="0" y="168"/>
                    <a:pt x="0" y="168"/>
                  </a:cubicBezTo>
                  <a:cubicBezTo>
                    <a:pt x="0" y="136"/>
                    <a:pt x="0" y="136"/>
                    <a:pt x="0" y="136"/>
                  </a:cubicBezTo>
                  <a:cubicBezTo>
                    <a:pt x="0" y="135"/>
                    <a:pt x="1" y="134"/>
                    <a:pt x="1" y="134"/>
                  </a:cubicBezTo>
                  <a:cubicBezTo>
                    <a:pt x="17" y="114"/>
                    <a:pt x="17" y="114"/>
                    <a:pt x="17" y="114"/>
                  </a:cubicBezTo>
                  <a:cubicBezTo>
                    <a:pt x="18" y="113"/>
                    <a:pt x="19" y="112"/>
                    <a:pt x="20" y="112"/>
                  </a:cubicBezTo>
                  <a:cubicBezTo>
                    <a:pt x="38" y="112"/>
                    <a:pt x="38" y="112"/>
                    <a:pt x="38" y="112"/>
                  </a:cubicBezTo>
                  <a:cubicBezTo>
                    <a:pt x="53" y="90"/>
                    <a:pt x="53" y="90"/>
                    <a:pt x="53" y="90"/>
                  </a:cubicBezTo>
                  <a:cubicBezTo>
                    <a:pt x="54" y="89"/>
                    <a:pt x="55" y="88"/>
                    <a:pt x="56" y="88"/>
                  </a:cubicBezTo>
                  <a:cubicBezTo>
                    <a:pt x="79" y="88"/>
                    <a:pt x="79" y="88"/>
                    <a:pt x="79" y="88"/>
                  </a:cubicBezTo>
                  <a:cubicBezTo>
                    <a:pt x="101" y="65"/>
                    <a:pt x="101" y="65"/>
                    <a:pt x="101" y="65"/>
                  </a:cubicBezTo>
                  <a:cubicBezTo>
                    <a:pt x="102" y="64"/>
                    <a:pt x="104" y="64"/>
                    <a:pt x="105" y="64"/>
                  </a:cubicBezTo>
                  <a:cubicBezTo>
                    <a:pt x="121" y="68"/>
                    <a:pt x="121" y="68"/>
                    <a:pt x="121" y="68"/>
                  </a:cubicBezTo>
                  <a:cubicBezTo>
                    <a:pt x="130" y="68"/>
                    <a:pt x="130" y="68"/>
                    <a:pt x="130" y="68"/>
                  </a:cubicBezTo>
                  <a:cubicBezTo>
                    <a:pt x="145" y="38"/>
                    <a:pt x="145" y="38"/>
                    <a:pt x="145" y="38"/>
                  </a:cubicBezTo>
                  <a:cubicBezTo>
                    <a:pt x="145" y="37"/>
                    <a:pt x="147" y="36"/>
                    <a:pt x="148" y="36"/>
                  </a:cubicBezTo>
                  <a:cubicBezTo>
                    <a:pt x="175" y="36"/>
                    <a:pt x="175" y="36"/>
                    <a:pt x="175" y="36"/>
                  </a:cubicBezTo>
                  <a:cubicBezTo>
                    <a:pt x="193" y="21"/>
                    <a:pt x="193" y="21"/>
                    <a:pt x="193" y="21"/>
                  </a:cubicBezTo>
                  <a:cubicBezTo>
                    <a:pt x="209" y="2"/>
                    <a:pt x="209" y="2"/>
                    <a:pt x="209" y="2"/>
                  </a:cubicBezTo>
                  <a:cubicBezTo>
                    <a:pt x="210" y="1"/>
                    <a:pt x="211" y="0"/>
                    <a:pt x="212" y="0"/>
                  </a:cubicBezTo>
                  <a:cubicBezTo>
                    <a:pt x="228" y="0"/>
                    <a:pt x="228" y="0"/>
                    <a:pt x="228" y="0"/>
                  </a:cubicBezTo>
                  <a:cubicBezTo>
                    <a:pt x="230" y="0"/>
                    <a:pt x="232" y="2"/>
                    <a:pt x="232" y="4"/>
                  </a:cubicBezTo>
                  <a:lnTo>
                    <a:pt x="232" y="168"/>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258" name="Rectangle 18"/>
            <p:cNvSpPr>
              <a:spLocks noChangeArrowheads="1"/>
            </p:cNvSpPr>
            <p:nvPr/>
          </p:nvSpPr>
          <p:spPr bwMode="auto">
            <a:xfrm>
              <a:off x="4354514" y="1781175"/>
              <a:ext cx="14288" cy="295275"/>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259" name="Rectangle 19"/>
            <p:cNvSpPr>
              <a:spLocks noChangeArrowheads="1"/>
            </p:cNvSpPr>
            <p:nvPr/>
          </p:nvSpPr>
          <p:spPr bwMode="auto">
            <a:xfrm>
              <a:off x="3979864" y="1730375"/>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260" name="Rectangle 20"/>
            <p:cNvSpPr>
              <a:spLocks noChangeArrowheads="1"/>
            </p:cNvSpPr>
            <p:nvPr/>
          </p:nvSpPr>
          <p:spPr bwMode="auto">
            <a:xfrm>
              <a:off x="3979864" y="1758950"/>
              <a:ext cx="14288" cy="15875"/>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261" name="Rectangle 21"/>
            <p:cNvSpPr>
              <a:spLocks noChangeArrowheads="1"/>
            </p:cNvSpPr>
            <p:nvPr/>
          </p:nvSpPr>
          <p:spPr bwMode="auto">
            <a:xfrm>
              <a:off x="3979864" y="1789112"/>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262" name="Rectangle 22"/>
            <p:cNvSpPr>
              <a:spLocks noChangeArrowheads="1"/>
            </p:cNvSpPr>
            <p:nvPr/>
          </p:nvSpPr>
          <p:spPr bwMode="auto">
            <a:xfrm>
              <a:off x="3979864" y="1817687"/>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263" name="Rectangle 23"/>
            <p:cNvSpPr>
              <a:spLocks noChangeArrowheads="1"/>
            </p:cNvSpPr>
            <p:nvPr/>
          </p:nvSpPr>
          <p:spPr bwMode="auto">
            <a:xfrm>
              <a:off x="4008439" y="1730375"/>
              <a:ext cx="130175"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264" name="Rectangle 24"/>
            <p:cNvSpPr>
              <a:spLocks noChangeArrowheads="1"/>
            </p:cNvSpPr>
            <p:nvPr/>
          </p:nvSpPr>
          <p:spPr bwMode="auto">
            <a:xfrm>
              <a:off x="4008439" y="1758950"/>
              <a:ext cx="130175" cy="15875"/>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265" name="Rectangle 25"/>
            <p:cNvSpPr>
              <a:spLocks noChangeArrowheads="1"/>
            </p:cNvSpPr>
            <p:nvPr/>
          </p:nvSpPr>
          <p:spPr bwMode="auto">
            <a:xfrm>
              <a:off x="4008439" y="1789112"/>
              <a:ext cx="130175"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266" name="Rectangle 26"/>
            <p:cNvSpPr>
              <a:spLocks noChangeArrowheads="1"/>
            </p:cNvSpPr>
            <p:nvPr/>
          </p:nvSpPr>
          <p:spPr bwMode="auto">
            <a:xfrm>
              <a:off x="4008439" y="1817687"/>
              <a:ext cx="130175"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267" name="Freeform 27"/>
            <p:cNvSpPr>
              <a:spLocks/>
            </p:cNvSpPr>
            <p:nvPr/>
          </p:nvSpPr>
          <p:spPr bwMode="auto">
            <a:xfrm>
              <a:off x="3937001" y="1687512"/>
              <a:ext cx="460375" cy="431800"/>
            </a:xfrm>
            <a:custGeom>
              <a:avLst/>
              <a:gdLst>
                <a:gd name="T0" fmla="*/ 256 w 256"/>
                <a:gd name="T1" fmla="*/ 240 h 240"/>
                <a:gd name="T2" fmla="*/ 4 w 256"/>
                <a:gd name="T3" fmla="*/ 240 h 240"/>
                <a:gd name="T4" fmla="*/ 0 w 256"/>
                <a:gd name="T5" fmla="*/ 236 h 240"/>
                <a:gd name="T6" fmla="*/ 0 w 256"/>
                <a:gd name="T7" fmla="*/ 4 h 240"/>
                <a:gd name="T8" fmla="*/ 4 w 256"/>
                <a:gd name="T9" fmla="*/ 0 h 240"/>
                <a:gd name="T10" fmla="*/ 252 w 256"/>
                <a:gd name="T11" fmla="*/ 0 h 240"/>
                <a:gd name="T12" fmla="*/ 256 w 256"/>
                <a:gd name="T13" fmla="*/ 4 h 240"/>
                <a:gd name="T14" fmla="*/ 256 w 256"/>
                <a:gd name="T15" fmla="*/ 40 h 240"/>
                <a:gd name="T16" fmla="*/ 248 w 256"/>
                <a:gd name="T17" fmla="*/ 40 h 240"/>
                <a:gd name="T18" fmla="*/ 248 w 256"/>
                <a:gd name="T19" fmla="*/ 8 h 240"/>
                <a:gd name="T20" fmla="*/ 8 w 256"/>
                <a:gd name="T21" fmla="*/ 8 h 240"/>
                <a:gd name="T22" fmla="*/ 8 w 256"/>
                <a:gd name="T23" fmla="*/ 232 h 240"/>
                <a:gd name="T24" fmla="*/ 256 w 256"/>
                <a:gd name="T25" fmla="*/ 232 h 240"/>
                <a:gd name="T26" fmla="*/ 256 w 256"/>
                <a:gd name="T27" fmla="*/ 24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6" h="240">
                  <a:moveTo>
                    <a:pt x="256" y="240"/>
                  </a:moveTo>
                  <a:cubicBezTo>
                    <a:pt x="4" y="240"/>
                    <a:pt x="4" y="240"/>
                    <a:pt x="4" y="240"/>
                  </a:cubicBezTo>
                  <a:cubicBezTo>
                    <a:pt x="2" y="240"/>
                    <a:pt x="0" y="238"/>
                    <a:pt x="0" y="236"/>
                  </a:cubicBezTo>
                  <a:cubicBezTo>
                    <a:pt x="0" y="4"/>
                    <a:pt x="0" y="4"/>
                    <a:pt x="0" y="4"/>
                  </a:cubicBezTo>
                  <a:cubicBezTo>
                    <a:pt x="0" y="2"/>
                    <a:pt x="2" y="0"/>
                    <a:pt x="4" y="0"/>
                  </a:cubicBezTo>
                  <a:cubicBezTo>
                    <a:pt x="252" y="0"/>
                    <a:pt x="252" y="0"/>
                    <a:pt x="252" y="0"/>
                  </a:cubicBezTo>
                  <a:cubicBezTo>
                    <a:pt x="254" y="0"/>
                    <a:pt x="256" y="2"/>
                    <a:pt x="256" y="4"/>
                  </a:cubicBezTo>
                  <a:cubicBezTo>
                    <a:pt x="256" y="40"/>
                    <a:pt x="256" y="40"/>
                    <a:pt x="256" y="40"/>
                  </a:cubicBezTo>
                  <a:cubicBezTo>
                    <a:pt x="248" y="40"/>
                    <a:pt x="248" y="40"/>
                    <a:pt x="248" y="40"/>
                  </a:cubicBezTo>
                  <a:cubicBezTo>
                    <a:pt x="248" y="8"/>
                    <a:pt x="248" y="8"/>
                    <a:pt x="248" y="8"/>
                  </a:cubicBezTo>
                  <a:cubicBezTo>
                    <a:pt x="8" y="8"/>
                    <a:pt x="8" y="8"/>
                    <a:pt x="8" y="8"/>
                  </a:cubicBezTo>
                  <a:cubicBezTo>
                    <a:pt x="8" y="232"/>
                    <a:pt x="8" y="232"/>
                    <a:pt x="8" y="232"/>
                  </a:cubicBezTo>
                  <a:cubicBezTo>
                    <a:pt x="256" y="232"/>
                    <a:pt x="256" y="232"/>
                    <a:pt x="256" y="232"/>
                  </a:cubicBezTo>
                  <a:lnTo>
                    <a:pt x="256" y="240"/>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grpSp>
      <p:grpSp>
        <p:nvGrpSpPr>
          <p:cNvPr id="268" name="Group 267"/>
          <p:cNvGrpSpPr/>
          <p:nvPr/>
        </p:nvGrpSpPr>
        <p:grpSpPr>
          <a:xfrm>
            <a:off x="3465058" y="4151409"/>
            <a:ext cx="543727" cy="543727"/>
            <a:chOff x="4735513" y="3913188"/>
            <a:chExt cx="460376" cy="460375"/>
          </a:xfrm>
        </p:grpSpPr>
        <p:sp>
          <p:nvSpPr>
            <p:cNvPr id="269" name="Freeform 441"/>
            <p:cNvSpPr>
              <a:spLocks/>
            </p:cNvSpPr>
            <p:nvPr/>
          </p:nvSpPr>
          <p:spPr bwMode="auto">
            <a:xfrm>
              <a:off x="4930776" y="4089401"/>
              <a:ext cx="165100" cy="227012"/>
            </a:xfrm>
            <a:custGeom>
              <a:avLst/>
              <a:gdLst>
                <a:gd name="T0" fmla="*/ 20 w 92"/>
                <a:gd name="T1" fmla="*/ 126 h 126"/>
                <a:gd name="T2" fmla="*/ 4 w 92"/>
                <a:gd name="T3" fmla="*/ 126 h 126"/>
                <a:gd name="T4" fmla="*/ 0 w 92"/>
                <a:gd name="T5" fmla="*/ 122 h 126"/>
                <a:gd name="T6" fmla="*/ 0 w 92"/>
                <a:gd name="T7" fmla="*/ 62 h 126"/>
                <a:gd name="T8" fmla="*/ 1 w 92"/>
                <a:gd name="T9" fmla="*/ 60 h 126"/>
                <a:gd name="T10" fmla="*/ 29 w 92"/>
                <a:gd name="T11" fmla="*/ 24 h 126"/>
                <a:gd name="T12" fmla="*/ 36 w 92"/>
                <a:gd name="T13" fmla="*/ 28 h 126"/>
                <a:gd name="T14" fmla="*/ 8 w 92"/>
                <a:gd name="T15" fmla="*/ 63 h 126"/>
                <a:gd name="T16" fmla="*/ 8 w 92"/>
                <a:gd name="T17" fmla="*/ 118 h 126"/>
                <a:gd name="T18" fmla="*/ 17 w 92"/>
                <a:gd name="T19" fmla="*/ 118 h 126"/>
                <a:gd name="T20" fmla="*/ 24 w 92"/>
                <a:gd name="T21" fmla="*/ 65 h 126"/>
                <a:gd name="T22" fmla="*/ 26 w 92"/>
                <a:gd name="T23" fmla="*/ 63 h 126"/>
                <a:gd name="T24" fmla="*/ 58 w 92"/>
                <a:gd name="T25" fmla="*/ 43 h 126"/>
                <a:gd name="T26" fmla="*/ 85 w 92"/>
                <a:gd name="T27" fmla="*/ 0 h 126"/>
                <a:gd name="T28" fmla="*/ 92 w 92"/>
                <a:gd name="T29" fmla="*/ 4 h 126"/>
                <a:gd name="T30" fmla="*/ 64 w 92"/>
                <a:gd name="T31" fmla="*/ 48 h 126"/>
                <a:gd name="T32" fmla="*/ 63 w 92"/>
                <a:gd name="T33" fmla="*/ 49 h 126"/>
                <a:gd name="T34" fmla="*/ 32 w 92"/>
                <a:gd name="T35" fmla="*/ 68 h 126"/>
                <a:gd name="T36" fmla="*/ 24 w 92"/>
                <a:gd name="T37" fmla="*/ 123 h 126"/>
                <a:gd name="T38" fmla="*/ 20 w 92"/>
                <a:gd name="T39" fmla="*/ 126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2" h="126">
                  <a:moveTo>
                    <a:pt x="20" y="126"/>
                  </a:moveTo>
                  <a:cubicBezTo>
                    <a:pt x="4" y="126"/>
                    <a:pt x="4" y="126"/>
                    <a:pt x="4" y="126"/>
                  </a:cubicBezTo>
                  <a:cubicBezTo>
                    <a:pt x="2" y="126"/>
                    <a:pt x="0" y="124"/>
                    <a:pt x="0" y="122"/>
                  </a:cubicBezTo>
                  <a:cubicBezTo>
                    <a:pt x="0" y="62"/>
                    <a:pt x="0" y="62"/>
                    <a:pt x="0" y="62"/>
                  </a:cubicBezTo>
                  <a:cubicBezTo>
                    <a:pt x="0" y="61"/>
                    <a:pt x="1" y="60"/>
                    <a:pt x="1" y="60"/>
                  </a:cubicBezTo>
                  <a:cubicBezTo>
                    <a:pt x="29" y="24"/>
                    <a:pt x="29" y="24"/>
                    <a:pt x="29" y="24"/>
                  </a:cubicBezTo>
                  <a:cubicBezTo>
                    <a:pt x="36" y="28"/>
                    <a:pt x="36" y="28"/>
                    <a:pt x="36" y="28"/>
                  </a:cubicBezTo>
                  <a:cubicBezTo>
                    <a:pt x="8" y="63"/>
                    <a:pt x="8" y="63"/>
                    <a:pt x="8" y="63"/>
                  </a:cubicBezTo>
                  <a:cubicBezTo>
                    <a:pt x="8" y="118"/>
                    <a:pt x="8" y="118"/>
                    <a:pt x="8" y="118"/>
                  </a:cubicBezTo>
                  <a:cubicBezTo>
                    <a:pt x="17" y="118"/>
                    <a:pt x="17" y="118"/>
                    <a:pt x="17" y="118"/>
                  </a:cubicBezTo>
                  <a:cubicBezTo>
                    <a:pt x="24" y="65"/>
                    <a:pt x="24" y="65"/>
                    <a:pt x="24" y="65"/>
                  </a:cubicBezTo>
                  <a:cubicBezTo>
                    <a:pt x="25" y="64"/>
                    <a:pt x="25" y="63"/>
                    <a:pt x="26" y="63"/>
                  </a:cubicBezTo>
                  <a:cubicBezTo>
                    <a:pt x="58" y="43"/>
                    <a:pt x="58" y="43"/>
                    <a:pt x="58" y="43"/>
                  </a:cubicBezTo>
                  <a:cubicBezTo>
                    <a:pt x="85" y="0"/>
                    <a:pt x="85" y="0"/>
                    <a:pt x="85" y="0"/>
                  </a:cubicBezTo>
                  <a:cubicBezTo>
                    <a:pt x="92" y="4"/>
                    <a:pt x="92" y="4"/>
                    <a:pt x="92" y="4"/>
                  </a:cubicBezTo>
                  <a:cubicBezTo>
                    <a:pt x="64" y="48"/>
                    <a:pt x="64" y="48"/>
                    <a:pt x="64" y="48"/>
                  </a:cubicBezTo>
                  <a:cubicBezTo>
                    <a:pt x="63" y="49"/>
                    <a:pt x="63" y="49"/>
                    <a:pt x="63" y="49"/>
                  </a:cubicBezTo>
                  <a:cubicBezTo>
                    <a:pt x="32" y="68"/>
                    <a:pt x="32" y="68"/>
                    <a:pt x="32" y="68"/>
                  </a:cubicBezTo>
                  <a:cubicBezTo>
                    <a:pt x="24" y="123"/>
                    <a:pt x="24" y="123"/>
                    <a:pt x="24" y="123"/>
                  </a:cubicBezTo>
                  <a:cubicBezTo>
                    <a:pt x="24" y="125"/>
                    <a:pt x="22" y="126"/>
                    <a:pt x="20" y="126"/>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270" name="Freeform 442"/>
            <p:cNvSpPr>
              <a:spLocks/>
            </p:cNvSpPr>
            <p:nvPr/>
          </p:nvSpPr>
          <p:spPr bwMode="auto">
            <a:xfrm>
              <a:off x="5070476" y="4051301"/>
              <a:ext cx="98425" cy="149225"/>
            </a:xfrm>
            <a:custGeom>
              <a:avLst/>
              <a:gdLst>
                <a:gd name="T0" fmla="*/ 42 w 55"/>
                <a:gd name="T1" fmla="*/ 83 h 83"/>
                <a:gd name="T2" fmla="*/ 30 w 55"/>
                <a:gd name="T3" fmla="*/ 83 h 83"/>
                <a:gd name="T4" fmla="*/ 26 w 55"/>
                <a:gd name="T5" fmla="*/ 79 h 83"/>
                <a:gd name="T6" fmla="*/ 26 w 55"/>
                <a:gd name="T7" fmla="*/ 41 h 83"/>
                <a:gd name="T8" fmla="*/ 0 w 55"/>
                <a:gd name="T9" fmla="*/ 22 h 83"/>
                <a:gd name="T10" fmla="*/ 5 w 55"/>
                <a:gd name="T11" fmla="*/ 16 h 83"/>
                <a:gd name="T12" fmla="*/ 33 w 55"/>
                <a:gd name="T13" fmla="*/ 36 h 83"/>
                <a:gd name="T14" fmla="*/ 34 w 55"/>
                <a:gd name="T15" fmla="*/ 39 h 83"/>
                <a:gd name="T16" fmla="*/ 34 w 55"/>
                <a:gd name="T17" fmla="*/ 75 h 83"/>
                <a:gd name="T18" fmla="*/ 39 w 55"/>
                <a:gd name="T19" fmla="*/ 75 h 83"/>
                <a:gd name="T20" fmla="*/ 46 w 55"/>
                <a:gd name="T21" fmla="*/ 32 h 83"/>
                <a:gd name="T22" fmla="*/ 20 w 55"/>
                <a:gd name="T23" fmla="*/ 6 h 83"/>
                <a:gd name="T24" fmla="*/ 25 w 55"/>
                <a:gd name="T25" fmla="*/ 0 h 83"/>
                <a:gd name="T26" fmla="*/ 53 w 55"/>
                <a:gd name="T27" fmla="*/ 28 h 83"/>
                <a:gd name="T28" fmla="*/ 54 w 55"/>
                <a:gd name="T29" fmla="*/ 32 h 83"/>
                <a:gd name="T30" fmla="*/ 46 w 55"/>
                <a:gd name="T31" fmla="*/ 80 h 83"/>
                <a:gd name="T32" fmla="*/ 42 w 55"/>
                <a:gd name="T33"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5" h="83">
                  <a:moveTo>
                    <a:pt x="42" y="83"/>
                  </a:moveTo>
                  <a:cubicBezTo>
                    <a:pt x="30" y="83"/>
                    <a:pt x="30" y="83"/>
                    <a:pt x="30" y="83"/>
                  </a:cubicBezTo>
                  <a:cubicBezTo>
                    <a:pt x="28" y="83"/>
                    <a:pt x="26" y="81"/>
                    <a:pt x="26" y="79"/>
                  </a:cubicBezTo>
                  <a:cubicBezTo>
                    <a:pt x="26" y="41"/>
                    <a:pt x="26" y="41"/>
                    <a:pt x="26" y="41"/>
                  </a:cubicBezTo>
                  <a:cubicBezTo>
                    <a:pt x="0" y="22"/>
                    <a:pt x="0" y="22"/>
                    <a:pt x="0" y="22"/>
                  </a:cubicBezTo>
                  <a:cubicBezTo>
                    <a:pt x="5" y="16"/>
                    <a:pt x="5" y="16"/>
                    <a:pt x="5" y="16"/>
                  </a:cubicBezTo>
                  <a:cubicBezTo>
                    <a:pt x="33" y="36"/>
                    <a:pt x="33" y="36"/>
                    <a:pt x="33" y="36"/>
                  </a:cubicBezTo>
                  <a:cubicBezTo>
                    <a:pt x="34" y="36"/>
                    <a:pt x="34" y="38"/>
                    <a:pt x="34" y="39"/>
                  </a:cubicBezTo>
                  <a:cubicBezTo>
                    <a:pt x="34" y="75"/>
                    <a:pt x="34" y="75"/>
                    <a:pt x="34" y="75"/>
                  </a:cubicBezTo>
                  <a:cubicBezTo>
                    <a:pt x="39" y="75"/>
                    <a:pt x="39" y="75"/>
                    <a:pt x="39" y="75"/>
                  </a:cubicBezTo>
                  <a:cubicBezTo>
                    <a:pt x="46" y="32"/>
                    <a:pt x="46" y="32"/>
                    <a:pt x="46" y="32"/>
                  </a:cubicBezTo>
                  <a:cubicBezTo>
                    <a:pt x="20" y="6"/>
                    <a:pt x="20" y="6"/>
                    <a:pt x="20" y="6"/>
                  </a:cubicBezTo>
                  <a:cubicBezTo>
                    <a:pt x="25" y="0"/>
                    <a:pt x="25" y="0"/>
                    <a:pt x="25" y="0"/>
                  </a:cubicBezTo>
                  <a:cubicBezTo>
                    <a:pt x="53" y="28"/>
                    <a:pt x="53" y="28"/>
                    <a:pt x="53" y="28"/>
                  </a:cubicBezTo>
                  <a:cubicBezTo>
                    <a:pt x="54" y="29"/>
                    <a:pt x="55" y="30"/>
                    <a:pt x="54" y="32"/>
                  </a:cubicBezTo>
                  <a:cubicBezTo>
                    <a:pt x="46" y="80"/>
                    <a:pt x="46" y="80"/>
                    <a:pt x="46" y="80"/>
                  </a:cubicBezTo>
                  <a:cubicBezTo>
                    <a:pt x="46" y="82"/>
                    <a:pt x="44" y="83"/>
                    <a:pt x="42" y="83"/>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271" name="Freeform 443"/>
            <p:cNvSpPr>
              <a:spLocks/>
            </p:cNvSpPr>
            <p:nvPr/>
          </p:nvSpPr>
          <p:spPr bwMode="auto">
            <a:xfrm>
              <a:off x="4806951" y="3913188"/>
              <a:ext cx="265113" cy="266700"/>
            </a:xfrm>
            <a:custGeom>
              <a:avLst/>
              <a:gdLst>
                <a:gd name="T0" fmla="*/ 12 w 147"/>
                <a:gd name="T1" fmla="*/ 148 h 148"/>
                <a:gd name="T2" fmla="*/ 9 w 147"/>
                <a:gd name="T3" fmla="*/ 146 h 148"/>
                <a:gd name="T4" fmla="*/ 1 w 147"/>
                <a:gd name="T5" fmla="*/ 130 h 148"/>
                <a:gd name="T6" fmla="*/ 2 w 147"/>
                <a:gd name="T7" fmla="*/ 125 h 148"/>
                <a:gd name="T8" fmla="*/ 58 w 147"/>
                <a:gd name="T9" fmla="*/ 93 h 148"/>
                <a:gd name="T10" fmla="*/ 61 w 147"/>
                <a:gd name="T11" fmla="*/ 92 h 148"/>
                <a:gd name="T12" fmla="*/ 103 w 147"/>
                <a:gd name="T13" fmla="*/ 100 h 148"/>
                <a:gd name="T14" fmla="*/ 119 w 147"/>
                <a:gd name="T15" fmla="*/ 76 h 148"/>
                <a:gd name="T16" fmla="*/ 98 w 147"/>
                <a:gd name="T17" fmla="*/ 55 h 148"/>
                <a:gd name="T18" fmla="*/ 96 w 147"/>
                <a:gd name="T19" fmla="*/ 52 h 148"/>
                <a:gd name="T20" fmla="*/ 96 w 147"/>
                <a:gd name="T21" fmla="*/ 4 h 148"/>
                <a:gd name="T22" fmla="*/ 100 w 147"/>
                <a:gd name="T23" fmla="*/ 0 h 148"/>
                <a:gd name="T24" fmla="*/ 112 w 147"/>
                <a:gd name="T25" fmla="*/ 0 h 148"/>
                <a:gd name="T26" fmla="*/ 116 w 147"/>
                <a:gd name="T27" fmla="*/ 3 h 148"/>
                <a:gd name="T28" fmla="*/ 124 w 147"/>
                <a:gd name="T29" fmla="*/ 42 h 148"/>
                <a:gd name="T30" fmla="*/ 147 w 147"/>
                <a:gd name="T31" fmla="*/ 57 h 148"/>
                <a:gd name="T32" fmla="*/ 142 w 147"/>
                <a:gd name="T33" fmla="*/ 63 h 148"/>
                <a:gd name="T34" fmla="*/ 118 w 147"/>
                <a:gd name="T35" fmla="*/ 47 h 148"/>
                <a:gd name="T36" fmla="*/ 117 w 147"/>
                <a:gd name="T37" fmla="*/ 45 h 148"/>
                <a:gd name="T38" fmla="*/ 109 w 147"/>
                <a:gd name="T39" fmla="*/ 8 h 148"/>
                <a:gd name="T40" fmla="*/ 104 w 147"/>
                <a:gd name="T41" fmla="*/ 8 h 148"/>
                <a:gd name="T42" fmla="*/ 104 w 147"/>
                <a:gd name="T43" fmla="*/ 50 h 148"/>
                <a:gd name="T44" fmla="*/ 127 w 147"/>
                <a:gd name="T45" fmla="*/ 73 h 148"/>
                <a:gd name="T46" fmla="*/ 128 w 147"/>
                <a:gd name="T47" fmla="*/ 78 h 148"/>
                <a:gd name="T48" fmla="*/ 108 w 147"/>
                <a:gd name="T49" fmla="*/ 106 h 148"/>
                <a:gd name="T50" fmla="*/ 104 w 147"/>
                <a:gd name="T51" fmla="*/ 108 h 148"/>
                <a:gd name="T52" fmla="*/ 61 w 147"/>
                <a:gd name="T53" fmla="*/ 100 h 148"/>
                <a:gd name="T54" fmla="*/ 10 w 147"/>
                <a:gd name="T55" fmla="*/ 130 h 148"/>
                <a:gd name="T56" fmla="*/ 14 w 147"/>
                <a:gd name="T57" fmla="*/ 139 h 148"/>
                <a:gd name="T58" fmla="*/ 63 w 147"/>
                <a:gd name="T59" fmla="*/ 116 h 148"/>
                <a:gd name="T60" fmla="*/ 66 w 147"/>
                <a:gd name="T61" fmla="*/ 116 h 148"/>
                <a:gd name="T62" fmla="*/ 98 w 147"/>
                <a:gd name="T63" fmla="*/ 128 h 148"/>
                <a:gd name="T64" fmla="*/ 95 w 147"/>
                <a:gd name="T65" fmla="*/ 136 h 148"/>
                <a:gd name="T66" fmla="*/ 65 w 147"/>
                <a:gd name="T67" fmla="*/ 124 h 148"/>
                <a:gd name="T68" fmla="*/ 14 w 147"/>
                <a:gd name="T69" fmla="*/ 148 h 148"/>
                <a:gd name="T70" fmla="*/ 12 w 147"/>
                <a:gd name="T71" fmla="*/ 148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7" h="148">
                  <a:moveTo>
                    <a:pt x="12" y="148"/>
                  </a:moveTo>
                  <a:cubicBezTo>
                    <a:pt x="11" y="148"/>
                    <a:pt x="10" y="147"/>
                    <a:pt x="9" y="146"/>
                  </a:cubicBezTo>
                  <a:cubicBezTo>
                    <a:pt x="1" y="130"/>
                    <a:pt x="1" y="130"/>
                    <a:pt x="1" y="130"/>
                  </a:cubicBezTo>
                  <a:cubicBezTo>
                    <a:pt x="0" y="128"/>
                    <a:pt x="1" y="126"/>
                    <a:pt x="2" y="125"/>
                  </a:cubicBezTo>
                  <a:cubicBezTo>
                    <a:pt x="58" y="93"/>
                    <a:pt x="58" y="93"/>
                    <a:pt x="58" y="93"/>
                  </a:cubicBezTo>
                  <a:cubicBezTo>
                    <a:pt x="59" y="92"/>
                    <a:pt x="60" y="92"/>
                    <a:pt x="61" y="92"/>
                  </a:cubicBezTo>
                  <a:cubicBezTo>
                    <a:pt x="103" y="100"/>
                    <a:pt x="103" y="100"/>
                    <a:pt x="103" y="100"/>
                  </a:cubicBezTo>
                  <a:cubicBezTo>
                    <a:pt x="119" y="76"/>
                    <a:pt x="119" y="76"/>
                    <a:pt x="119" y="76"/>
                  </a:cubicBezTo>
                  <a:cubicBezTo>
                    <a:pt x="98" y="55"/>
                    <a:pt x="98" y="55"/>
                    <a:pt x="98" y="55"/>
                  </a:cubicBezTo>
                  <a:cubicBezTo>
                    <a:pt x="97" y="54"/>
                    <a:pt x="96" y="53"/>
                    <a:pt x="96" y="52"/>
                  </a:cubicBezTo>
                  <a:cubicBezTo>
                    <a:pt x="96" y="4"/>
                    <a:pt x="96" y="4"/>
                    <a:pt x="96" y="4"/>
                  </a:cubicBezTo>
                  <a:cubicBezTo>
                    <a:pt x="96" y="2"/>
                    <a:pt x="98" y="0"/>
                    <a:pt x="100" y="0"/>
                  </a:cubicBezTo>
                  <a:cubicBezTo>
                    <a:pt x="112" y="0"/>
                    <a:pt x="112" y="0"/>
                    <a:pt x="112" y="0"/>
                  </a:cubicBezTo>
                  <a:cubicBezTo>
                    <a:pt x="114" y="0"/>
                    <a:pt x="116" y="1"/>
                    <a:pt x="116" y="3"/>
                  </a:cubicBezTo>
                  <a:cubicBezTo>
                    <a:pt x="124" y="42"/>
                    <a:pt x="124" y="42"/>
                    <a:pt x="124" y="42"/>
                  </a:cubicBezTo>
                  <a:cubicBezTo>
                    <a:pt x="147" y="57"/>
                    <a:pt x="147" y="57"/>
                    <a:pt x="147" y="57"/>
                  </a:cubicBezTo>
                  <a:cubicBezTo>
                    <a:pt x="142" y="63"/>
                    <a:pt x="142" y="63"/>
                    <a:pt x="142" y="63"/>
                  </a:cubicBezTo>
                  <a:cubicBezTo>
                    <a:pt x="118" y="47"/>
                    <a:pt x="118" y="47"/>
                    <a:pt x="118" y="47"/>
                  </a:cubicBezTo>
                  <a:cubicBezTo>
                    <a:pt x="117" y="47"/>
                    <a:pt x="117" y="46"/>
                    <a:pt x="117" y="45"/>
                  </a:cubicBezTo>
                  <a:cubicBezTo>
                    <a:pt x="109" y="8"/>
                    <a:pt x="109" y="8"/>
                    <a:pt x="109" y="8"/>
                  </a:cubicBezTo>
                  <a:cubicBezTo>
                    <a:pt x="104" y="8"/>
                    <a:pt x="104" y="8"/>
                    <a:pt x="104" y="8"/>
                  </a:cubicBezTo>
                  <a:cubicBezTo>
                    <a:pt x="104" y="50"/>
                    <a:pt x="104" y="50"/>
                    <a:pt x="104" y="50"/>
                  </a:cubicBezTo>
                  <a:cubicBezTo>
                    <a:pt x="127" y="73"/>
                    <a:pt x="127" y="73"/>
                    <a:pt x="127" y="73"/>
                  </a:cubicBezTo>
                  <a:cubicBezTo>
                    <a:pt x="129" y="75"/>
                    <a:pt x="129" y="77"/>
                    <a:pt x="128" y="78"/>
                  </a:cubicBezTo>
                  <a:cubicBezTo>
                    <a:pt x="108" y="106"/>
                    <a:pt x="108" y="106"/>
                    <a:pt x="108" y="106"/>
                  </a:cubicBezTo>
                  <a:cubicBezTo>
                    <a:pt x="107" y="108"/>
                    <a:pt x="105" y="108"/>
                    <a:pt x="104" y="108"/>
                  </a:cubicBezTo>
                  <a:cubicBezTo>
                    <a:pt x="61" y="100"/>
                    <a:pt x="61" y="100"/>
                    <a:pt x="61" y="100"/>
                  </a:cubicBezTo>
                  <a:cubicBezTo>
                    <a:pt x="10" y="130"/>
                    <a:pt x="10" y="130"/>
                    <a:pt x="10" y="130"/>
                  </a:cubicBezTo>
                  <a:cubicBezTo>
                    <a:pt x="14" y="139"/>
                    <a:pt x="14" y="139"/>
                    <a:pt x="14" y="139"/>
                  </a:cubicBezTo>
                  <a:cubicBezTo>
                    <a:pt x="63" y="116"/>
                    <a:pt x="63" y="116"/>
                    <a:pt x="63" y="116"/>
                  </a:cubicBezTo>
                  <a:cubicBezTo>
                    <a:pt x="64" y="116"/>
                    <a:pt x="65" y="116"/>
                    <a:pt x="66" y="116"/>
                  </a:cubicBezTo>
                  <a:cubicBezTo>
                    <a:pt x="98" y="128"/>
                    <a:pt x="98" y="128"/>
                    <a:pt x="98" y="128"/>
                  </a:cubicBezTo>
                  <a:cubicBezTo>
                    <a:pt x="95" y="136"/>
                    <a:pt x="95" y="136"/>
                    <a:pt x="95" y="136"/>
                  </a:cubicBezTo>
                  <a:cubicBezTo>
                    <a:pt x="65" y="124"/>
                    <a:pt x="65" y="124"/>
                    <a:pt x="65" y="124"/>
                  </a:cubicBezTo>
                  <a:cubicBezTo>
                    <a:pt x="14" y="148"/>
                    <a:pt x="14" y="148"/>
                    <a:pt x="14" y="148"/>
                  </a:cubicBezTo>
                  <a:cubicBezTo>
                    <a:pt x="14" y="148"/>
                    <a:pt x="13" y="148"/>
                    <a:pt x="12" y="148"/>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272" name="Freeform 444"/>
            <p:cNvSpPr>
              <a:spLocks noEditPoints="1"/>
            </p:cNvSpPr>
            <p:nvPr/>
          </p:nvSpPr>
          <p:spPr bwMode="auto">
            <a:xfrm>
              <a:off x="5081588" y="3970338"/>
              <a:ext cx="71438" cy="71437"/>
            </a:xfrm>
            <a:custGeom>
              <a:avLst/>
              <a:gdLst>
                <a:gd name="T0" fmla="*/ 20 w 40"/>
                <a:gd name="T1" fmla="*/ 40 h 40"/>
                <a:gd name="T2" fmla="*/ 0 w 40"/>
                <a:gd name="T3" fmla="*/ 20 h 40"/>
                <a:gd name="T4" fmla="*/ 20 w 40"/>
                <a:gd name="T5" fmla="*/ 0 h 40"/>
                <a:gd name="T6" fmla="*/ 40 w 40"/>
                <a:gd name="T7" fmla="*/ 20 h 40"/>
                <a:gd name="T8" fmla="*/ 20 w 40"/>
                <a:gd name="T9" fmla="*/ 40 h 40"/>
                <a:gd name="T10" fmla="*/ 20 w 40"/>
                <a:gd name="T11" fmla="*/ 8 h 40"/>
                <a:gd name="T12" fmla="*/ 8 w 40"/>
                <a:gd name="T13" fmla="*/ 20 h 40"/>
                <a:gd name="T14" fmla="*/ 20 w 40"/>
                <a:gd name="T15" fmla="*/ 32 h 40"/>
                <a:gd name="T16" fmla="*/ 32 w 40"/>
                <a:gd name="T17" fmla="*/ 20 h 40"/>
                <a:gd name="T18" fmla="*/ 20 w 40"/>
                <a:gd name="T19" fmla="*/ 8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8"/>
                  </a:moveTo>
                  <a:cubicBezTo>
                    <a:pt x="14" y="8"/>
                    <a:pt x="8" y="13"/>
                    <a:pt x="8" y="20"/>
                  </a:cubicBezTo>
                  <a:cubicBezTo>
                    <a:pt x="8" y="27"/>
                    <a:pt x="14" y="32"/>
                    <a:pt x="20" y="32"/>
                  </a:cubicBezTo>
                  <a:cubicBezTo>
                    <a:pt x="27" y="32"/>
                    <a:pt x="32" y="27"/>
                    <a:pt x="32" y="20"/>
                  </a:cubicBezTo>
                  <a:cubicBezTo>
                    <a:pt x="32" y="13"/>
                    <a:pt x="27" y="8"/>
                    <a:pt x="20" y="8"/>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273" name="Freeform 445"/>
            <p:cNvSpPr>
              <a:spLocks/>
            </p:cNvSpPr>
            <p:nvPr/>
          </p:nvSpPr>
          <p:spPr bwMode="auto">
            <a:xfrm>
              <a:off x="4735513" y="4273551"/>
              <a:ext cx="460375" cy="100012"/>
            </a:xfrm>
            <a:custGeom>
              <a:avLst/>
              <a:gdLst>
                <a:gd name="T0" fmla="*/ 290 w 290"/>
                <a:gd name="T1" fmla="*/ 63 h 63"/>
                <a:gd name="T2" fmla="*/ 77 w 290"/>
                <a:gd name="T3" fmla="*/ 63 h 63"/>
                <a:gd name="T4" fmla="*/ 77 w 290"/>
                <a:gd name="T5" fmla="*/ 36 h 63"/>
                <a:gd name="T6" fmla="*/ 36 w 290"/>
                <a:gd name="T7" fmla="*/ 36 h 63"/>
                <a:gd name="T8" fmla="*/ 36 w 290"/>
                <a:gd name="T9" fmla="*/ 9 h 63"/>
                <a:gd name="T10" fmla="*/ 0 w 290"/>
                <a:gd name="T11" fmla="*/ 9 h 63"/>
                <a:gd name="T12" fmla="*/ 0 w 290"/>
                <a:gd name="T13" fmla="*/ 0 h 63"/>
                <a:gd name="T14" fmla="*/ 45 w 290"/>
                <a:gd name="T15" fmla="*/ 0 h 63"/>
                <a:gd name="T16" fmla="*/ 45 w 290"/>
                <a:gd name="T17" fmla="*/ 27 h 63"/>
                <a:gd name="T18" fmla="*/ 86 w 290"/>
                <a:gd name="T19" fmla="*/ 27 h 63"/>
                <a:gd name="T20" fmla="*/ 86 w 290"/>
                <a:gd name="T21" fmla="*/ 54 h 63"/>
                <a:gd name="T22" fmla="*/ 290 w 290"/>
                <a:gd name="T23" fmla="*/ 54 h 63"/>
                <a:gd name="T24" fmla="*/ 290 w 290"/>
                <a:gd name="T25"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90" h="63">
                  <a:moveTo>
                    <a:pt x="290" y="63"/>
                  </a:moveTo>
                  <a:lnTo>
                    <a:pt x="77" y="63"/>
                  </a:lnTo>
                  <a:lnTo>
                    <a:pt x="77" y="36"/>
                  </a:lnTo>
                  <a:lnTo>
                    <a:pt x="36" y="36"/>
                  </a:lnTo>
                  <a:lnTo>
                    <a:pt x="36" y="9"/>
                  </a:lnTo>
                  <a:lnTo>
                    <a:pt x="0" y="9"/>
                  </a:lnTo>
                  <a:lnTo>
                    <a:pt x="0" y="0"/>
                  </a:lnTo>
                  <a:lnTo>
                    <a:pt x="45" y="0"/>
                  </a:lnTo>
                  <a:lnTo>
                    <a:pt x="45" y="27"/>
                  </a:lnTo>
                  <a:lnTo>
                    <a:pt x="86" y="27"/>
                  </a:lnTo>
                  <a:lnTo>
                    <a:pt x="86" y="54"/>
                  </a:lnTo>
                  <a:lnTo>
                    <a:pt x="290" y="54"/>
                  </a:lnTo>
                  <a:lnTo>
                    <a:pt x="290" y="63"/>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274" name="Freeform 446"/>
            <p:cNvSpPr>
              <a:spLocks/>
            </p:cNvSpPr>
            <p:nvPr/>
          </p:nvSpPr>
          <p:spPr bwMode="auto">
            <a:xfrm>
              <a:off x="4806951" y="4194176"/>
              <a:ext cx="109538" cy="107950"/>
            </a:xfrm>
            <a:custGeom>
              <a:avLst/>
              <a:gdLst>
                <a:gd name="T0" fmla="*/ 60 w 60"/>
                <a:gd name="T1" fmla="*/ 60 h 60"/>
                <a:gd name="T2" fmla="*/ 0 w 60"/>
                <a:gd name="T3" fmla="*/ 0 h 60"/>
                <a:gd name="T4" fmla="*/ 8 w 60"/>
                <a:gd name="T5" fmla="*/ 0 h 60"/>
                <a:gd name="T6" fmla="*/ 60 w 60"/>
                <a:gd name="T7" fmla="*/ 52 h 60"/>
                <a:gd name="T8" fmla="*/ 60 w 60"/>
                <a:gd name="T9" fmla="*/ 60 h 60"/>
              </a:gdLst>
              <a:ahLst/>
              <a:cxnLst>
                <a:cxn ang="0">
                  <a:pos x="T0" y="T1"/>
                </a:cxn>
                <a:cxn ang="0">
                  <a:pos x="T2" y="T3"/>
                </a:cxn>
                <a:cxn ang="0">
                  <a:pos x="T4" y="T5"/>
                </a:cxn>
                <a:cxn ang="0">
                  <a:pos x="T6" y="T7"/>
                </a:cxn>
                <a:cxn ang="0">
                  <a:pos x="T8" y="T9"/>
                </a:cxn>
              </a:cxnLst>
              <a:rect l="0" t="0" r="r" b="b"/>
              <a:pathLst>
                <a:path w="60" h="60">
                  <a:moveTo>
                    <a:pt x="60" y="60"/>
                  </a:moveTo>
                  <a:cubicBezTo>
                    <a:pt x="27" y="60"/>
                    <a:pt x="0" y="33"/>
                    <a:pt x="0" y="0"/>
                  </a:cubicBezTo>
                  <a:cubicBezTo>
                    <a:pt x="8" y="0"/>
                    <a:pt x="8" y="0"/>
                    <a:pt x="8" y="0"/>
                  </a:cubicBezTo>
                  <a:cubicBezTo>
                    <a:pt x="8" y="29"/>
                    <a:pt x="32" y="52"/>
                    <a:pt x="60" y="52"/>
                  </a:cubicBezTo>
                  <a:lnTo>
                    <a:pt x="60" y="60"/>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275" name="Freeform 447"/>
            <p:cNvSpPr>
              <a:spLocks/>
            </p:cNvSpPr>
            <p:nvPr/>
          </p:nvSpPr>
          <p:spPr bwMode="auto">
            <a:xfrm>
              <a:off x="4865688" y="4222751"/>
              <a:ext cx="50800" cy="50800"/>
            </a:xfrm>
            <a:custGeom>
              <a:avLst/>
              <a:gdLst>
                <a:gd name="T0" fmla="*/ 28 w 28"/>
                <a:gd name="T1" fmla="*/ 28 h 28"/>
                <a:gd name="T2" fmla="*/ 0 w 28"/>
                <a:gd name="T3" fmla="*/ 0 h 28"/>
                <a:gd name="T4" fmla="*/ 8 w 28"/>
                <a:gd name="T5" fmla="*/ 0 h 28"/>
                <a:gd name="T6" fmla="*/ 28 w 28"/>
                <a:gd name="T7" fmla="*/ 20 h 28"/>
                <a:gd name="T8" fmla="*/ 28 w 28"/>
                <a:gd name="T9" fmla="*/ 28 h 28"/>
              </a:gdLst>
              <a:ahLst/>
              <a:cxnLst>
                <a:cxn ang="0">
                  <a:pos x="T0" y="T1"/>
                </a:cxn>
                <a:cxn ang="0">
                  <a:pos x="T2" y="T3"/>
                </a:cxn>
                <a:cxn ang="0">
                  <a:pos x="T4" y="T5"/>
                </a:cxn>
                <a:cxn ang="0">
                  <a:pos x="T6" y="T7"/>
                </a:cxn>
                <a:cxn ang="0">
                  <a:pos x="T8" y="T9"/>
                </a:cxn>
              </a:cxnLst>
              <a:rect l="0" t="0" r="r" b="b"/>
              <a:pathLst>
                <a:path w="28" h="28">
                  <a:moveTo>
                    <a:pt x="28" y="28"/>
                  </a:moveTo>
                  <a:cubicBezTo>
                    <a:pt x="13" y="28"/>
                    <a:pt x="0" y="15"/>
                    <a:pt x="0" y="0"/>
                  </a:cubicBezTo>
                  <a:cubicBezTo>
                    <a:pt x="8" y="0"/>
                    <a:pt x="8" y="0"/>
                    <a:pt x="8" y="0"/>
                  </a:cubicBezTo>
                  <a:cubicBezTo>
                    <a:pt x="8" y="11"/>
                    <a:pt x="17" y="20"/>
                    <a:pt x="28" y="20"/>
                  </a:cubicBezTo>
                  <a:lnTo>
                    <a:pt x="28" y="28"/>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276" name="Rectangle 448"/>
            <p:cNvSpPr>
              <a:spLocks noChangeArrowheads="1"/>
            </p:cNvSpPr>
            <p:nvPr/>
          </p:nvSpPr>
          <p:spPr bwMode="auto">
            <a:xfrm>
              <a:off x="4865688" y="4194176"/>
              <a:ext cx="14288" cy="14287"/>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277" name="Freeform 449"/>
            <p:cNvSpPr>
              <a:spLocks/>
            </p:cNvSpPr>
            <p:nvPr/>
          </p:nvSpPr>
          <p:spPr bwMode="auto">
            <a:xfrm>
              <a:off x="5118101" y="4171951"/>
              <a:ext cx="77788" cy="79375"/>
            </a:xfrm>
            <a:custGeom>
              <a:avLst/>
              <a:gdLst>
                <a:gd name="T0" fmla="*/ 0 w 44"/>
                <a:gd name="T1" fmla="*/ 44 h 44"/>
                <a:gd name="T2" fmla="*/ 0 w 44"/>
                <a:gd name="T3" fmla="*/ 36 h 44"/>
                <a:gd name="T4" fmla="*/ 36 w 44"/>
                <a:gd name="T5" fmla="*/ 0 h 44"/>
                <a:gd name="T6" fmla="*/ 44 w 44"/>
                <a:gd name="T7" fmla="*/ 0 h 44"/>
                <a:gd name="T8" fmla="*/ 0 w 44"/>
                <a:gd name="T9" fmla="*/ 44 h 44"/>
              </a:gdLst>
              <a:ahLst/>
              <a:cxnLst>
                <a:cxn ang="0">
                  <a:pos x="T0" y="T1"/>
                </a:cxn>
                <a:cxn ang="0">
                  <a:pos x="T2" y="T3"/>
                </a:cxn>
                <a:cxn ang="0">
                  <a:pos x="T4" y="T5"/>
                </a:cxn>
                <a:cxn ang="0">
                  <a:pos x="T6" y="T7"/>
                </a:cxn>
                <a:cxn ang="0">
                  <a:pos x="T8" y="T9"/>
                </a:cxn>
              </a:cxnLst>
              <a:rect l="0" t="0" r="r" b="b"/>
              <a:pathLst>
                <a:path w="44" h="44">
                  <a:moveTo>
                    <a:pt x="0" y="44"/>
                  </a:moveTo>
                  <a:cubicBezTo>
                    <a:pt x="0" y="36"/>
                    <a:pt x="0" y="36"/>
                    <a:pt x="0" y="36"/>
                  </a:cubicBezTo>
                  <a:cubicBezTo>
                    <a:pt x="20" y="36"/>
                    <a:pt x="36" y="20"/>
                    <a:pt x="36" y="0"/>
                  </a:cubicBezTo>
                  <a:cubicBezTo>
                    <a:pt x="44" y="0"/>
                    <a:pt x="44" y="0"/>
                    <a:pt x="44" y="0"/>
                  </a:cubicBezTo>
                  <a:cubicBezTo>
                    <a:pt x="44" y="24"/>
                    <a:pt x="25" y="44"/>
                    <a:pt x="0" y="44"/>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278" name="Rectangle 450"/>
            <p:cNvSpPr>
              <a:spLocks noChangeArrowheads="1"/>
            </p:cNvSpPr>
            <p:nvPr/>
          </p:nvSpPr>
          <p:spPr bwMode="auto">
            <a:xfrm>
              <a:off x="5087938" y="4237038"/>
              <a:ext cx="14288" cy="14287"/>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grpSp>
      <p:grpSp>
        <p:nvGrpSpPr>
          <p:cNvPr id="427" name="Group 426"/>
          <p:cNvGrpSpPr/>
          <p:nvPr/>
        </p:nvGrpSpPr>
        <p:grpSpPr>
          <a:xfrm>
            <a:off x="668520" y="4155484"/>
            <a:ext cx="543727" cy="543727"/>
            <a:chOff x="7324726" y="2465388"/>
            <a:chExt cx="323850" cy="404812"/>
          </a:xfrm>
        </p:grpSpPr>
        <p:sp>
          <p:nvSpPr>
            <p:cNvPr id="436" name="Freeform 627"/>
            <p:cNvSpPr>
              <a:spLocks/>
            </p:cNvSpPr>
            <p:nvPr/>
          </p:nvSpPr>
          <p:spPr bwMode="auto">
            <a:xfrm>
              <a:off x="7324726" y="2768600"/>
              <a:ext cx="323850" cy="71438"/>
            </a:xfrm>
            <a:custGeom>
              <a:avLst/>
              <a:gdLst>
                <a:gd name="T0" fmla="*/ 204 w 204"/>
                <a:gd name="T1" fmla="*/ 45 h 45"/>
                <a:gd name="T2" fmla="*/ 22 w 204"/>
                <a:gd name="T3" fmla="*/ 45 h 45"/>
                <a:gd name="T4" fmla="*/ 22 w 204"/>
                <a:gd name="T5" fmla="*/ 36 h 45"/>
                <a:gd name="T6" fmla="*/ 195 w 204"/>
                <a:gd name="T7" fmla="*/ 36 h 45"/>
                <a:gd name="T8" fmla="*/ 195 w 204"/>
                <a:gd name="T9" fmla="*/ 9 h 45"/>
                <a:gd name="T10" fmla="*/ 0 w 204"/>
                <a:gd name="T11" fmla="*/ 9 h 45"/>
                <a:gd name="T12" fmla="*/ 0 w 204"/>
                <a:gd name="T13" fmla="*/ 0 h 45"/>
                <a:gd name="T14" fmla="*/ 204 w 204"/>
                <a:gd name="T15" fmla="*/ 0 h 45"/>
                <a:gd name="T16" fmla="*/ 204 w 204"/>
                <a:gd name="T17"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4" h="45">
                  <a:moveTo>
                    <a:pt x="204" y="45"/>
                  </a:moveTo>
                  <a:lnTo>
                    <a:pt x="22" y="45"/>
                  </a:lnTo>
                  <a:lnTo>
                    <a:pt x="22" y="36"/>
                  </a:lnTo>
                  <a:lnTo>
                    <a:pt x="195" y="36"/>
                  </a:lnTo>
                  <a:lnTo>
                    <a:pt x="195" y="9"/>
                  </a:lnTo>
                  <a:lnTo>
                    <a:pt x="0" y="9"/>
                  </a:lnTo>
                  <a:lnTo>
                    <a:pt x="0" y="0"/>
                  </a:lnTo>
                  <a:lnTo>
                    <a:pt x="204" y="0"/>
                  </a:lnTo>
                  <a:lnTo>
                    <a:pt x="204" y="45"/>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437" name="Freeform 628"/>
            <p:cNvSpPr>
              <a:spLocks/>
            </p:cNvSpPr>
            <p:nvPr/>
          </p:nvSpPr>
          <p:spPr bwMode="auto">
            <a:xfrm>
              <a:off x="7324726" y="2617788"/>
              <a:ext cx="323850" cy="71438"/>
            </a:xfrm>
            <a:custGeom>
              <a:avLst/>
              <a:gdLst>
                <a:gd name="T0" fmla="*/ 204 w 204"/>
                <a:gd name="T1" fmla="*/ 45 h 45"/>
                <a:gd name="T2" fmla="*/ 22 w 204"/>
                <a:gd name="T3" fmla="*/ 45 h 45"/>
                <a:gd name="T4" fmla="*/ 22 w 204"/>
                <a:gd name="T5" fmla="*/ 36 h 45"/>
                <a:gd name="T6" fmla="*/ 195 w 204"/>
                <a:gd name="T7" fmla="*/ 36 h 45"/>
                <a:gd name="T8" fmla="*/ 195 w 204"/>
                <a:gd name="T9" fmla="*/ 9 h 45"/>
                <a:gd name="T10" fmla="*/ 0 w 204"/>
                <a:gd name="T11" fmla="*/ 9 h 45"/>
                <a:gd name="T12" fmla="*/ 0 w 204"/>
                <a:gd name="T13" fmla="*/ 0 h 45"/>
                <a:gd name="T14" fmla="*/ 204 w 204"/>
                <a:gd name="T15" fmla="*/ 0 h 45"/>
                <a:gd name="T16" fmla="*/ 204 w 204"/>
                <a:gd name="T17"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4" h="45">
                  <a:moveTo>
                    <a:pt x="204" y="45"/>
                  </a:moveTo>
                  <a:lnTo>
                    <a:pt x="22" y="45"/>
                  </a:lnTo>
                  <a:lnTo>
                    <a:pt x="22" y="36"/>
                  </a:lnTo>
                  <a:lnTo>
                    <a:pt x="195" y="36"/>
                  </a:lnTo>
                  <a:lnTo>
                    <a:pt x="195" y="9"/>
                  </a:lnTo>
                  <a:lnTo>
                    <a:pt x="0" y="9"/>
                  </a:lnTo>
                  <a:lnTo>
                    <a:pt x="0" y="0"/>
                  </a:lnTo>
                  <a:lnTo>
                    <a:pt x="204" y="0"/>
                  </a:lnTo>
                  <a:lnTo>
                    <a:pt x="204" y="45"/>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438" name="Freeform 629"/>
            <p:cNvSpPr>
              <a:spLocks/>
            </p:cNvSpPr>
            <p:nvPr/>
          </p:nvSpPr>
          <p:spPr bwMode="auto">
            <a:xfrm>
              <a:off x="7324726" y="2465388"/>
              <a:ext cx="323850" cy="73025"/>
            </a:xfrm>
            <a:custGeom>
              <a:avLst/>
              <a:gdLst>
                <a:gd name="T0" fmla="*/ 204 w 204"/>
                <a:gd name="T1" fmla="*/ 46 h 46"/>
                <a:gd name="T2" fmla="*/ 22 w 204"/>
                <a:gd name="T3" fmla="*/ 46 h 46"/>
                <a:gd name="T4" fmla="*/ 22 w 204"/>
                <a:gd name="T5" fmla="*/ 37 h 46"/>
                <a:gd name="T6" fmla="*/ 195 w 204"/>
                <a:gd name="T7" fmla="*/ 37 h 46"/>
                <a:gd name="T8" fmla="*/ 195 w 204"/>
                <a:gd name="T9" fmla="*/ 9 h 46"/>
                <a:gd name="T10" fmla="*/ 0 w 204"/>
                <a:gd name="T11" fmla="*/ 9 h 46"/>
                <a:gd name="T12" fmla="*/ 0 w 204"/>
                <a:gd name="T13" fmla="*/ 0 h 46"/>
                <a:gd name="T14" fmla="*/ 204 w 204"/>
                <a:gd name="T15" fmla="*/ 0 h 46"/>
                <a:gd name="T16" fmla="*/ 204 w 204"/>
                <a:gd name="T17" fmla="*/ 4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4" h="46">
                  <a:moveTo>
                    <a:pt x="204" y="46"/>
                  </a:moveTo>
                  <a:lnTo>
                    <a:pt x="22" y="46"/>
                  </a:lnTo>
                  <a:lnTo>
                    <a:pt x="22" y="37"/>
                  </a:lnTo>
                  <a:lnTo>
                    <a:pt x="195" y="37"/>
                  </a:lnTo>
                  <a:lnTo>
                    <a:pt x="195" y="9"/>
                  </a:lnTo>
                  <a:lnTo>
                    <a:pt x="0" y="9"/>
                  </a:lnTo>
                  <a:lnTo>
                    <a:pt x="0" y="0"/>
                  </a:lnTo>
                  <a:lnTo>
                    <a:pt x="204" y="0"/>
                  </a:lnTo>
                  <a:lnTo>
                    <a:pt x="204" y="46"/>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439" name="Rectangle 630"/>
            <p:cNvSpPr>
              <a:spLocks noChangeArrowheads="1"/>
            </p:cNvSpPr>
            <p:nvPr/>
          </p:nvSpPr>
          <p:spPr bwMode="auto">
            <a:xfrm>
              <a:off x="7359651" y="2493963"/>
              <a:ext cx="14288" cy="15875"/>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440" name="Rectangle 631"/>
            <p:cNvSpPr>
              <a:spLocks noChangeArrowheads="1"/>
            </p:cNvSpPr>
            <p:nvPr/>
          </p:nvSpPr>
          <p:spPr bwMode="auto">
            <a:xfrm>
              <a:off x="7388226" y="2493963"/>
              <a:ext cx="14288" cy="15875"/>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441" name="Rectangle 632"/>
            <p:cNvSpPr>
              <a:spLocks noChangeArrowheads="1"/>
            </p:cNvSpPr>
            <p:nvPr/>
          </p:nvSpPr>
          <p:spPr bwMode="auto">
            <a:xfrm>
              <a:off x="7416801" y="2493963"/>
              <a:ext cx="15875" cy="15875"/>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442" name="Rectangle 633"/>
            <p:cNvSpPr>
              <a:spLocks noChangeArrowheads="1"/>
            </p:cNvSpPr>
            <p:nvPr/>
          </p:nvSpPr>
          <p:spPr bwMode="auto">
            <a:xfrm>
              <a:off x="7446963" y="2493963"/>
              <a:ext cx="14288" cy="15875"/>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443" name="Rectangle 634"/>
            <p:cNvSpPr>
              <a:spLocks noChangeArrowheads="1"/>
            </p:cNvSpPr>
            <p:nvPr/>
          </p:nvSpPr>
          <p:spPr bwMode="auto">
            <a:xfrm>
              <a:off x="7475538" y="2493963"/>
              <a:ext cx="14288" cy="15875"/>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444" name="Rectangle 635"/>
            <p:cNvSpPr>
              <a:spLocks noChangeArrowheads="1"/>
            </p:cNvSpPr>
            <p:nvPr/>
          </p:nvSpPr>
          <p:spPr bwMode="auto">
            <a:xfrm>
              <a:off x="7504113" y="2493963"/>
              <a:ext cx="14288" cy="15875"/>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445" name="Rectangle 636"/>
            <p:cNvSpPr>
              <a:spLocks noChangeArrowheads="1"/>
            </p:cNvSpPr>
            <p:nvPr/>
          </p:nvSpPr>
          <p:spPr bwMode="auto">
            <a:xfrm>
              <a:off x="7359651" y="2646363"/>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446" name="Rectangle 637"/>
            <p:cNvSpPr>
              <a:spLocks noChangeArrowheads="1"/>
            </p:cNvSpPr>
            <p:nvPr/>
          </p:nvSpPr>
          <p:spPr bwMode="auto">
            <a:xfrm>
              <a:off x="7388226" y="2646363"/>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447" name="Rectangle 638"/>
            <p:cNvSpPr>
              <a:spLocks noChangeArrowheads="1"/>
            </p:cNvSpPr>
            <p:nvPr/>
          </p:nvSpPr>
          <p:spPr bwMode="auto">
            <a:xfrm>
              <a:off x="7416801" y="2646363"/>
              <a:ext cx="15875"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448" name="Rectangle 639"/>
            <p:cNvSpPr>
              <a:spLocks noChangeArrowheads="1"/>
            </p:cNvSpPr>
            <p:nvPr/>
          </p:nvSpPr>
          <p:spPr bwMode="auto">
            <a:xfrm>
              <a:off x="7446963" y="2646363"/>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449" name="Rectangle 640"/>
            <p:cNvSpPr>
              <a:spLocks noChangeArrowheads="1"/>
            </p:cNvSpPr>
            <p:nvPr/>
          </p:nvSpPr>
          <p:spPr bwMode="auto">
            <a:xfrm>
              <a:off x="7475538" y="2646363"/>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450" name="Rectangle 641"/>
            <p:cNvSpPr>
              <a:spLocks noChangeArrowheads="1"/>
            </p:cNvSpPr>
            <p:nvPr/>
          </p:nvSpPr>
          <p:spPr bwMode="auto">
            <a:xfrm>
              <a:off x="7504113" y="2646363"/>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451" name="Rectangle 642"/>
            <p:cNvSpPr>
              <a:spLocks noChangeArrowheads="1"/>
            </p:cNvSpPr>
            <p:nvPr/>
          </p:nvSpPr>
          <p:spPr bwMode="auto">
            <a:xfrm>
              <a:off x="7532688" y="2646363"/>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452" name="Rectangle 643"/>
            <p:cNvSpPr>
              <a:spLocks noChangeArrowheads="1"/>
            </p:cNvSpPr>
            <p:nvPr/>
          </p:nvSpPr>
          <p:spPr bwMode="auto">
            <a:xfrm>
              <a:off x="7561263" y="2646363"/>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453" name="Rectangle 644"/>
            <p:cNvSpPr>
              <a:spLocks noChangeArrowheads="1"/>
            </p:cNvSpPr>
            <p:nvPr/>
          </p:nvSpPr>
          <p:spPr bwMode="auto">
            <a:xfrm>
              <a:off x="7359651" y="2797175"/>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454" name="Rectangle 645"/>
            <p:cNvSpPr>
              <a:spLocks noChangeArrowheads="1"/>
            </p:cNvSpPr>
            <p:nvPr/>
          </p:nvSpPr>
          <p:spPr bwMode="auto">
            <a:xfrm>
              <a:off x="7388226" y="2797175"/>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455" name="Rectangle 646"/>
            <p:cNvSpPr>
              <a:spLocks noChangeArrowheads="1"/>
            </p:cNvSpPr>
            <p:nvPr/>
          </p:nvSpPr>
          <p:spPr bwMode="auto">
            <a:xfrm>
              <a:off x="7416801" y="2797175"/>
              <a:ext cx="15875"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456" name="Rectangle 647"/>
            <p:cNvSpPr>
              <a:spLocks noChangeArrowheads="1"/>
            </p:cNvSpPr>
            <p:nvPr/>
          </p:nvSpPr>
          <p:spPr bwMode="auto">
            <a:xfrm>
              <a:off x="7446963" y="2797175"/>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457" name="Rectangle 648"/>
            <p:cNvSpPr>
              <a:spLocks noChangeArrowheads="1"/>
            </p:cNvSpPr>
            <p:nvPr/>
          </p:nvSpPr>
          <p:spPr bwMode="auto">
            <a:xfrm>
              <a:off x="7475538" y="2797175"/>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458" name="Rectangle 649"/>
            <p:cNvSpPr>
              <a:spLocks noChangeArrowheads="1"/>
            </p:cNvSpPr>
            <p:nvPr/>
          </p:nvSpPr>
          <p:spPr bwMode="auto">
            <a:xfrm>
              <a:off x="7359651" y="2854325"/>
              <a:ext cx="57150" cy="15875"/>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459" name="Rectangle 650"/>
            <p:cNvSpPr>
              <a:spLocks noChangeArrowheads="1"/>
            </p:cNvSpPr>
            <p:nvPr/>
          </p:nvSpPr>
          <p:spPr bwMode="auto">
            <a:xfrm>
              <a:off x="7432676" y="2854325"/>
              <a:ext cx="142875" cy="15875"/>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460" name="Rectangle 651"/>
            <p:cNvSpPr>
              <a:spLocks noChangeArrowheads="1"/>
            </p:cNvSpPr>
            <p:nvPr/>
          </p:nvSpPr>
          <p:spPr bwMode="auto">
            <a:xfrm>
              <a:off x="7359651" y="2703513"/>
              <a:ext cx="130175"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461" name="Rectangle 652"/>
            <p:cNvSpPr>
              <a:spLocks noChangeArrowheads="1"/>
            </p:cNvSpPr>
            <p:nvPr/>
          </p:nvSpPr>
          <p:spPr bwMode="auto">
            <a:xfrm>
              <a:off x="7504113" y="2703513"/>
              <a:ext cx="7143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462" name="Rectangle 653"/>
            <p:cNvSpPr>
              <a:spLocks noChangeArrowheads="1"/>
            </p:cNvSpPr>
            <p:nvPr/>
          </p:nvSpPr>
          <p:spPr bwMode="auto">
            <a:xfrm>
              <a:off x="7475538" y="2552700"/>
              <a:ext cx="28575"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463" name="Rectangle 654"/>
            <p:cNvSpPr>
              <a:spLocks noChangeArrowheads="1"/>
            </p:cNvSpPr>
            <p:nvPr/>
          </p:nvSpPr>
          <p:spPr bwMode="auto">
            <a:xfrm>
              <a:off x="7359651" y="2552700"/>
              <a:ext cx="101600"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464" name="Rectangle 655"/>
            <p:cNvSpPr>
              <a:spLocks noChangeArrowheads="1"/>
            </p:cNvSpPr>
            <p:nvPr/>
          </p:nvSpPr>
          <p:spPr bwMode="auto">
            <a:xfrm>
              <a:off x="7518401" y="2552700"/>
              <a:ext cx="57150"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grpSp>
      <p:grpSp>
        <p:nvGrpSpPr>
          <p:cNvPr id="299" name="Group 298"/>
          <p:cNvGrpSpPr/>
          <p:nvPr/>
        </p:nvGrpSpPr>
        <p:grpSpPr>
          <a:xfrm>
            <a:off x="3507746" y="1877174"/>
            <a:ext cx="543727" cy="543727"/>
            <a:chOff x="7186613" y="2422525"/>
            <a:chExt cx="461963" cy="461963"/>
          </a:xfrm>
        </p:grpSpPr>
        <p:sp>
          <p:nvSpPr>
            <p:cNvPr id="300" name="Freeform 619"/>
            <p:cNvSpPr>
              <a:spLocks noEditPoints="1"/>
            </p:cNvSpPr>
            <p:nvPr/>
          </p:nvSpPr>
          <p:spPr bwMode="auto">
            <a:xfrm>
              <a:off x="7223126" y="2422525"/>
              <a:ext cx="85725" cy="101600"/>
            </a:xfrm>
            <a:custGeom>
              <a:avLst/>
              <a:gdLst>
                <a:gd name="T0" fmla="*/ 24 w 48"/>
                <a:gd name="T1" fmla="*/ 56 h 56"/>
                <a:gd name="T2" fmla="*/ 0 w 48"/>
                <a:gd name="T3" fmla="*/ 26 h 56"/>
                <a:gd name="T4" fmla="*/ 24 w 48"/>
                <a:gd name="T5" fmla="*/ 0 h 56"/>
                <a:gd name="T6" fmla="*/ 48 w 48"/>
                <a:gd name="T7" fmla="*/ 26 h 56"/>
                <a:gd name="T8" fmla="*/ 24 w 48"/>
                <a:gd name="T9" fmla="*/ 56 h 56"/>
                <a:gd name="T10" fmla="*/ 24 w 48"/>
                <a:gd name="T11" fmla="*/ 8 h 56"/>
                <a:gd name="T12" fmla="*/ 8 w 48"/>
                <a:gd name="T13" fmla="*/ 26 h 56"/>
                <a:gd name="T14" fmla="*/ 24 w 48"/>
                <a:gd name="T15" fmla="*/ 48 h 56"/>
                <a:gd name="T16" fmla="*/ 40 w 48"/>
                <a:gd name="T17" fmla="*/ 26 h 56"/>
                <a:gd name="T18" fmla="*/ 24 w 48"/>
                <a:gd name="T19" fmla="*/ 8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56">
                  <a:moveTo>
                    <a:pt x="24" y="56"/>
                  </a:moveTo>
                  <a:cubicBezTo>
                    <a:pt x="11" y="56"/>
                    <a:pt x="0" y="43"/>
                    <a:pt x="0" y="26"/>
                  </a:cubicBezTo>
                  <a:cubicBezTo>
                    <a:pt x="0" y="14"/>
                    <a:pt x="3" y="0"/>
                    <a:pt x="24" y="0"/>
                  </a:cubicBezTo>
                  <a:cubicBezTo>
                    <a:pt x="45" y="0"/>
                    <a:pt x="48" y="14"/>
                    <a:pt x="48" y="26"/>
                  </a:cubicBezTo>
                  <a:cubicBezTo>
                    <a:pt x="48" y="43"/>
                    <a:pt x="38" y="56"/>
                    <a:pt x="24" y="56"/>
                  </a:cubicBezTo>
                  <a:close/>
                  <a:moveTo>
                    <a:pt x="24" y="8"/>
                  </a:moveTo>
                  <a:cubicBezTo>
                    <a:pt x="12" y="8"/>
                    <a:pt x="8" y="12"/>
                    <a:pt x="8" y="26"/>
                  </a:cubicBezTo>
                  <a:cubicBezTo>
                    <a:pt x="8" y="37"/>
                    <a:pt x="14" y="48"/>
                    <a:pt x="24" y="48"/>
                  </a:cubicBezTo>
                  <a:cubicBezTo>
                    <a:pt x="35" y="48"/>
                    <a:pt x="40" y="37"/>
                    <a:pt x="40" y="26"/>
                  </a:cubicBezTo>
                  <a:cubicBezTo>
                    <a:pt x="40" y="12"/>
                    <a:pt x="36" y="8"/>
                    <a:pt x="24" y="8"/>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301" name="Freeform 620"/>
            <p:cNvSpPr>
              <a:spLocks/>
            </p:cNvSpPr>
            <p:nvPr/>
          </p:nvSpPr>
          <p:spPr bwMode="auto">
            <a:xfrm>
              <a:off x="7285038" y="2503488"/>
              <a:ext cx="60325" cy="77788"/>
            </a:xfrm>
            <a:custGeom>
              <a:avLst/>
              <a:gdLst>
                <a:gd name="T0" fmla="*/ 22 w 34"/>
                <a:gd name="T1" fmla="*/ 43 h 43"/>
                <a:gd name="T2" fmla="*/ 14 w 34"/>
                <a:gd name="T3" fmla="*/ 43 h 43"/>
                <a:gd name="T4" fmla="*/ 14 w 34"/>
                <a:gd name="T5" fmla="*/ 35 h 43"/>
                <a:gd name="T6" fmla="*/ 22 w 34"/>
                <a:gd name="T7" fmla="*/ 35 h 43"/>
                <a:gd name="T8" fmla="*/ 26 w 34"/>
                <a:gd name="T9" fmla="*/ 27 h 43"/>
                <a:gd name="T10" fmla="*/ 26 w 34"/>
                <a:gd name="T11" fmla="*/ 21 h 43"/>
                <a:gd name="T12" fmla="*/ 0 w 34"/>
                <a:gd name="T13" fmla="*/ 6 h 43"/>
                <a:gd name="T14" fmla="*/ 4 w 34"/>
                <a:gd name="T15" fmla="*/ 0 h 43"/>
                <a:gd name="T16" fmla="*/ 34 w 34"/>
                <a:gd name="T17" fmla="*/ 17 h 43"/>
                <a:gd name="T18" fmla="*/ 34 w 34"/>
                <a:gd name="T19" fmla="*/ 27 h 43"/>
                <a:gd name="T20" fmla="*/ 22 w 34"/>
                <a:gd name="T21"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 h="43">
                  <a:moveTo>
                    <a:pt x="22" y="43"/>
                  </a:moveTo>
                  <a:cubicBezTo>
                    <a:pt x="14" y="43"/>
                    <a:pt x="14" y="43"/>
                    <a:pt x="14" y="43"/>
                  </a:cubicBezTo>
                  <a:cubicBezTo>
                    <a:pt x="14" y="35"/>
                    <a:pt x="14" y="35"/>
                    <a:pt x="14" y="35"/>
                  </a:cubicBezTo>
                  <a:cubicBezTo>
                    <a:pt x="22" y="35"/>
                    <a:pt x="22" y="35"/>
                    <a:pt x="22" y="35"/>
                  </a:cubicBezTo>
                  <a:cubicBezTo>
                    <a:pt x="23" y="35"/>
                    <a:pt x="26" y="32"/>
                    <a:pt x="26" y="27"/>
                  </a:cubicBezTo>
                  <a:cubicBezTo>
                    <a:pt x="26" y="21"/>
                    <a:pt x="26" y="21"/>
                    <a:pt x="26" y="21"/>
                  </a:cubicBezTo>
                  <a:cubicBezTo>
                    <a:pt x="0" y="6"/>
                    <a:pt x="0" y="6"/>
                    <a:pt x="0" y="6"/>
                  </a:cubicBezTo>
                  <a:cubicBezTo>
                    <a:pt x="4" y="0"/>
                    <a:pt x="4" y="0"/>
                    <a:pt x="4" y="0"/>
                  </a:cubicBezTo>
                  <a:cubicBezTo>
                    <a:pt x="34" y="17"/>
                    <a:pt x="34" y="17"/>
                    <a:pt x="34" y="17"/>
                  </a:cubicBezTo>
                  <a:cubicBezTo>
                    <a:pt x="34" y="27"/>
                    <a:pt x="34" y="27"/>
                    <a:pt x="34" y="27"/>
                  </a:cubicBezTo>
                  <a:cubicBezTo>
                    <a:pt x="34" y="36"/>
                    <a:pt x="29" y="43"/>
                    <a:pt x="22" y="43"/>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302" name="Freeform 621"/>
            <p:cNvSpPr>
              <a:spLocks/>
            </p:cNvSpPr>
            <p:nvPr/>
          </p:nvSpPr>
          <p:spPr bwMode="auto">
            <a:xfrm>
              <a:off x="7186613" y="2503488"/>
              <a:ext cx="61913" cy="77788"/>
            </a:xfrm>
            <a:custGeom>
              <a:avLst/>
              <a:gdLst>
                <a:gd name="T0" fmla="*/ 20 w 34"/>
                <a:gd name="T1" fmla="*/ 43 h 43"/>
                <a:gd name="T2" fmla="*/ 12 w 34"/>
                <a:gd name="T3" fmla="*/ 43 h 43"/>
                <a:gd name="T4" fmla="*/ 0 w 34"/>
                <a:gd name="T5" fmla="*/ 27 h 43"/>
                <a:gd name="T6" fmla="*/ 0 w 34"/>
                <a:gd name="T7" fmla="*/ 17 h 43"/>
                <a:gd name="T8" fmla="*/ 30 w 34"/>
                <a:gd name="T9" fmla="*/ 0 h 43"/>
                <a:gd name="T10" fmla="*/ 34 w 34"/>
                <a:gd name="T11" fmla="*/ 6 h 43"/>
                <a:gd name="T12" fmla="*/ 8 w 34"/>
                <a:gd name="T13" fmla="*/ 21 h 43"/>
                <a:gd name="T14" fmla="*/ 8 w 34"/>
                <a:gd name="T15" fmla="*/ 27 h 43"/>
                <a:gd name="T16" fmla="*/ 12 w 34"/>
                <a:gd name="T17" fmla="*/ 35 h 43"/>
                <a:gd name="T18" fmla="*/ 20 w 34"/>
                <a:gd name="T19" fmla="*/ 35 h 43"/>
                <a:gd name="T20" fmla="*/ 20 w 34"/>
                <a:gd name="T21"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 h="43">
                  <a:moveTo>
                    <a:pt x="20" y="43"/>
                  </a:moveTo>
                  <a:cubicBezTo>
                    <a:pt x="12" y="43"/>
                    <a:pt x="12" y="43"/>
                    <a:pt x="12" y="43"/>
                  </a:cubicBezTo>
                  <a:cubicBezTo>
                    <a:pt x="6" y="43"/>
                    <a:pt x="0" y="36"/>
                    <a:pt x="0" y="27"/>
                  </a:cubicBezTo>
                  <a:cubicBezTo>
                    <a:pt x="0" y="17"/>
                    <a:pt x="0" y="17"/>
                    <a:pt x="0" y="17"/>
                  </a:cubicBezTo>
                  <a:cubicBezTo>
                    <a:pt x="30" y="0"/>
                    <a:pt x="30" y="0"/>
                    <a:pt x="30" y="0"/>
                  </a:cubicBezTo>
                  <a:cubicBezTo>
                    <a:pt x="34" y="6"/>
                    <a:pt x="34" y="6"/>
                    <a:pt x="34" y="6"/>
                  </a:cubicBezTo>
                  <a:cubicBezTo>
                    <a:pt x="8" y="21"/>
                    <a:pt x="8" y="21"/>
                    <a:pt x="8" y="21"/>
                  </a:cubicBezTo>
                  <a:cubicBezTo>
                    <a:pt x="8" y="27"/>
                    <a:pt x="8" y="27"/>
                    <a:pt x="8" y="27"/>
                  </a:cubicBezTo>
                  <a:cubicBezTo>
                    <a:pt x="8" y="32"/>
                    <a:pt x="11" y="35"/>
                    <a:pt x="12" y="35"/>
                  </a:cubicBezTo>
                  <a:cubicBezTo>
                    <a:pt x="20" y="35"/>
                    <a:pt x="20" y="35"/>
                    <a:pt x="20" y="35"/>
                  </a:cubicBezTo>
                  <a:lnTo>
                    <a:pt x="20" y="43"/>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303" name="Freeform 622"/>
            <p:cNvSpPr>
              <a:spLocks noEditPoints="1"/>
            </p:cNvSpPr>
            <p:nvPr/>
          </p:nvSpPr>
          <p:spPr bwMode="auto">
            <a:xfrm>
              <a:off x="7223126" y="2573338"/>
              <a:ext cx="85725" cy="101600"/>
            </a:xfrm>
            <a:custGeom>
              <a:avLst/>
              <a:gdLst>
                <a:gd name="T0" fmla="*/ 24 w 48"/>
                <a:gd name="T1" fmla="*/ 56 h 56"/>
                <a:gd name="T2" fmla="*/ 0 w 48"/>
                <a:gd name="T3" fmla="*/ 26 h 56"/>
                <a:gd name="T4" fmla="*/ 24 w 48"/>
                <a:gd name="T5" fmla="*/ 0 h 56"/>
                <a:gd name="T6" fmla="*/ 48 w 48"/>
                <a:gd name="T7" fmla="*/ 26 h 56"/>
                <a:gd name="T8" fmla="*/ 24 w 48"/>
                <a:gd name="T9" fmla="*/ 56 h 56"/>
                <a:gd name="T10" fmla="*/ 24 w 48"/>
                <a:gd name="T11" fmla="*/ 8 h 56"/>
                <a:gd name="T12" fmla="*/ 8 w 48"/>
                <a:gd name="T13" fmla="*/ 26 h 56"/>
                <a:gd name="T14" fmla="*/ 24 w 48"/>
                <a:gd name="T15" fmla="*/ 48 h 56"/>
                <a:gd name="T16" fmla="*/ 40 w 48"/>
                <a:gd name="T17" fmla="*/ 26 h 56"/>
                <a:gd name="T18" fmla="*/ 24 w 48"/>
                <a:gd name="T19" fmla="*/ 8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56">
                  <a:moveTo>
                    <a:pt x="24" y="56"/>
                  </a:moveTo>
                  <a:cubicBezTo>
                    <a:pt x="11" y="56"/>
                    <a:pt x="0" y="43"/>
                    <a:pt x="0" y="26"/>
                  </a:cubicBezTo>
                  <a:cubicBezTo>
                    <a:pt x="0" y="14"/>
                    <a:pt x="3" y="0"/>
                    <a:pt x="24" y="0"/>
                  </a:cubicBezTo>
                  <a:cubicBezTo>
                    <a:pt x="45" y="0"/>
                    <a:pt x="48" y="14"/>
                    <a:pt x="48" y="26"/>
                  </a:cubicBezTo>
                  <a:cubicBezTo>
                    <a:pt x="48" y="43"/>
                    <a:pt x="38" y="56"/>
                    <a:pt x="24" y="56"/>
                  </a:cubicBezTo>
                  <a:close/>
                  <a:moveTo>
                    <a:pt x="24" y="8"/>
                  </a:moveTo>
                  <a:cubicBezTo>
                    <a:pt x="12" y="8"/>
                    <a:pt x="8" y="12"/>
                    <a:pt x="8" y="26"/>
                  </a:cubicBezTo>
                  <a:cubicBezTo>
                    <a:pt x="8" y="37"/>
                    <a:pt x="14" y="48"/>
                    <a:pt x="24" y="48"/>
                  </a:cubicBezTo>
                  <a:cubicBezTo>
                    <a:pt x="35" y="48"/>
                    <a:pt x="40" y="37"/>
                    <a:pt x="40" y="26"/>
                  </a:cubicBezTo>
                  <a:cubicBezTo>
                    <a:pt x="40" y="12"/>
                    <a:pt x="36" y="8"/>
                    <a:pt x="24" y="8"/>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304" name="Freeform 623"/>
            <p:cNvSpPr>
              <a:spLocks/>
            </p:cNvSpPr>
            <p:nvPr/>
          </p:nvSpPr>
          <p:spPr bwMode="auto">
            <a:xfrm>
              <a:off x="7285038" y="2654300"/>
              <a:ext cx="60325" cy="77788"/>
            </a:xfrm>
            <a:custGeom>
              <a:avLst/>
              <a:gdLst>
                <a:gd name="T0" fmla="*/ 22 w 34"/>
                <a:gd name="T1" fmla="*/ 43 h 43"/>
                <a:gd name="T2" fmla="*/ 14 w 34"/>
                <a:gd name="T3" fmla="*/ 43 h 43"/>
                <a:gd name="T4" fmla="*/ 14 w 34"/>
                <a:gd name="T5" fmla="*/ 35 h 43"/>
                <a:gd name="T6" fmla="*/ 22 w 34"/>
                <a:gd name="T7" fmla="*/ 35 h 43"/>
                <a:gd name="T8" fmla="*/ 26 w 34"/>
                <a:gd name="T9" fmla="*/ 27 h 43"/>
                <a:gd name="T10" fmla="*/ 26 w 34"/>
                <a:gd name="T11" fmla="*/ 21 h 43"/>
                <a:gd name="T12" fmla="*/ 0 w 34"/>
                <a:gd name="T13" fmla="*/ 6 h 43"/>
                <a:gd name="T14" fmla="*/ 4 w 34"/>
                <a:gd name="T15" fmla="*/ 0 h 43"/>
                <a:gd name="T16" fmla="*/ 34 w 34"/>
                <a:gd name="T17" fmla="*/ 17 h 43"/>
                <a:gd name="T18" fmla="*/ 34 w 34"/>
                <a:gd name="T19" fmla="*/ 27 h 43"/>
                <a:gd name="T20" fmla="*/ 22 w 34"/>
                <a:gd name="T21"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 h="43">
                  <a:moveTo>
                    <a:pt x="22" y="43"/>
                  </a:moveTo>
                  <a:cubicBezTo>
                    <a:pt x="14" y="43"/>
                    <a:pt x="14" y="43"/>
                    <a:pt x="14" y="43"/>
                  </a:cubicBezTo>
                  <a:cubicBezTo>
                    <a:pt x="14" y="35"/>
                    <a:pt x="14" y="35"/>
                    <a:pt x="14" y="35"/>
                  </a:cubicBezTo>
                  <a:cubicBezTo>
                    <a:pt x="22" y="35"/>
                    <a:pt x="22" y="35"/>
                    <a:pt x="22" y="35"/>
                  </a:cubicBezTo>
                  <a:cubicBezTo>
                    <a:pt x="23" y="35"/>
                    <a:pt x="26" y="32"/>
                    <a:pt x="26" y="27"/>
                  </a:cubicBezTo>
                  <a:cubicBezTo>
                    <a:pt x="26" y="21"/>
                    <a:pt x="26" y="21"/>
                    <a:pt x="26" y="21"/>
                  </a:cubicBezTo>
                  <a:cubicBezTo>
                    <a:pt x="0" y="6"/>
                    <a:pt x="0" y="6"/>
                    <a:pt x="0" y="6"/>
                  </a:cubicBezTo>
                  <a:cubicBezTo>
                    <a:pt x="4" y="0"/>
                    <a:pt x="4" y="0"/>
                    <a:pt x="4" y="0"/>
                  </a:cubicBezTo>
                  <a:cubicBezTo>
                    <a:pt x="34" y="17"/>
                    <a:pt x="34" y="17"/>
                    <a:pt x="34" y="17"/>
                  </a:cubicBezTo>
                  <a:cubicBezTo>
                    <a:pt x="34" y="27"/>
                    <a:pt x="34" y="27"/>
                    <a:pt x="34" y="27"/>
                  </a:cubicBezTo>
                  <a:cubicBezTo>
                    <a:pt x="34" y="36"/>
                    <a:pt x="29" y="43"/>
                    <a:pt x="22" y="43"/>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305" name="Freeform 624"/>
            <p:cNvSpPr>
              <a:spLocks/>
            </p:cNvSpPr>
            <p:nvPr/>
          </p:nvSpPr>
          <p:spPr bwMode="auto">
            <a:xfrm>
              <a:off x="7186613" y="2654300"/>
              <a:ext cx="61913" cy="77788"/>
            </a:xfrm>
            <a:custGeom>
              <a:avLst/>
              <a:gdLst>
                <a:gd name="T0" fmla="*/ 20 w 34"/>
                <a:gd name="T1" fmla="*/ 43 h 43"/>
                <a:gd name="T2" fmla="*/ 12 w 34"/>
                <a:gd name="T3" fmla="*/ 43 h 43"/>
                <a:gd name="T4" fmla="*/ 0 w 34"/>
                <a:gd name="T5" fmla="*/ 27 h 43"/>
                <a:gd name="T6" fmla="*/ 0 w 34"/>
                <a:gd name="T7" fmla="*/ 17 h 43"/>
                <a:gd name="T8" fmla="*/ 30 w 34"/>
                <a:gd name="T9" fmla="*/ 0 h 43"/>
                <a:gd name="T10" fmla="*/ 34 w 34"/>
                <a:gd name="T11" fmla="*/ 6 h 43"/>
                <a:gd name="T12" fmla="*/ 8 w 34"/>
                <a:gd name="T13" fmla="*/ 21 h 43"/>
                <a:gd name="T14" fmla="*/ 8 w 34"/>
                <a:gd name="T15" fmla="*/ 27 h 43"/>
                <a:gd name="T16" fmla="*/ 12 w 34"/>
                <a:gd name="T17" fmla="*/ 35 h 43"/>
                <a:gd name="T18" fmla="*/ 20 w 34"/>
                <a:gd name="T19" fmla="*/ 35 h 43"/>
                <a:gd name="T20" fmla="*/ 20 w 34"/>
                <a:gd name="T21"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 h="43">
                  <a:moveTo>
                    <a:pt x="20" y="43"/>
                  </a:moveTo>
                  <a:cubicBezTo>
                    <a:pt x="12" y="43"/>
                    <a:pt x="12" y="43"/>
                    <a:pt x="12" y="43"/>
                  </a:cubicBezTo>
                  <a:cubicBezTo>
                    <a:pt x="6" y="43"/>
                    <a:pt x="0" y="36"/>
                    <a:pt x="0" y="27"/>
                  </a:cubicBezTo>
                  <a:cubicBezTo>
                    <a:pt x="0" y="17"/>
                    <a:pt x="0" y="17"/>
                    <a:pt x="0" y="17"/>
                  </a:cubicBezTo>
                  <a:cubicBezTo>
                    <a:pt x="30" y="0"/>
                    <a:pt x="30" y="0"/>
                    <a:pt x="30" y="0"/>
                  </a:cubicBezTo>
                  <a:cubicBezTo>
                    <a:pt x="34" y="6"/>
                    <a:pt x="34" y="6"/>
                    <a:pt x="34" y="6"/>
                  </a:cubicBezTo>
                  <a:cubicBezTo>
                    <a:pt x="8" y="21"/>
                    <a:pt x="8" y="21"/>
                    <a:pt x="8" y="21"/>
                  </a:cubicBezTo>
                  <a:cubicBezTo>
                    <a:pt x="8" y="27"/>
                    <a:pt x="8" y="27"/>
                    <a:pt x="8" y="27"/>
                  </a:cubicBezTo>
                  <a:cubicBezTo>
                    <a:pt x="8" y="32"/>
                    <a:pt x="11" y="35"/>
                    <a:pt x="12" y="35"/>
                  </a:cubicBezTo>
                  <a:cubicBezTo>
                    <a:pt x="20" y="35"/>
                    <a:pt x="20" y="35"/>
                    <a:pt x="20" y="35"/>
                  </a:cubicBezTo>
                  <a:lnTo>
                    <a:pt x="20" y="43"/>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306" name="Freeform 625"/>
            <p:cNvSpPr>
              <a:spLocks noEditPoints="1"/>
            </p:cNvSpPr>
            <p:nvPr/>
          </p:nvSpPr>
          <p:spPr bwMode="auto">
            <a:xfrm>
              <a:off x="7223126" y="2725738"/>
              <a:ext cx="85725" cy="100013"/>
            </a:xfrm>
            <a:custGeom>
              <a:avLst/>
              <a:gdLst>
                <a:gd name="T0" fmla="*/ 24 w 48"/>
                <a:gd name="T1" fmla="*/ 56 h 56"/>
                <a:gd name="T2" fmla="*/ 0 w 48"/>
                <a:gd name="T3" fmla="*/ 26 h 56"/>
                <a:gd name="T4" fmla="*/ 24 w 48"/>
                <a:gd name="T5" fmla="*/ 0 h 56"/>
                <a:gd name="T6" fmla="*/ 48 w 48"/>
                <a:gd name="T7" fmla="*/ 26 h 56"/>
                <a:gd name="T8" fmla="*/ 24 w 48"/>
                <a:gd name="T9" fmla="*/ 56 h 56"/>
                <a:gd name="T10" fmla="*/ 24 w 48"/>
                <a:gd name="T11" fmla="*/ 8 h 56"/>
                <a:gd name="T12" fmla="*/ 8 w 48"/>
                <a:gd name="T13" fmla="*/ 26 h 56"/>
                <a:gd name="T14" fmla="*/ 24 w 48"/>
                <a:gd name="T15" fmla="*/ 48 h 56"/>
                <a:gd name="T16" fmla="*/ 40 w 48"/>
                <a:gd name="T17" fmla="*/ 26 h 56"/>
                <a:gd name="T18" fmla="*/ 24 w 48"/>
                <a:gd name="T19" fmla="*/ 8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56">
                  <a:moveTo>
                    <a:pt x="24" y="56"/>
                  </a:moveTo>
                  <a:cubicBezTo>
                    <a:pt x="11" y="56"/>
                    <a:pt x="0" y="43"/>
                    <a:pt x="0" y="26"/>
                  </a:cubicBezTo>
                  <a:cubicBezTo>
                    <a:pt x="0" y="14"/>
                    <a:pt x="3" y="0"/>
                    <a:pt x="24" y="0"/>
                  </a:cubicBezTo>
                  <a:cubicBezTo>
                    <a:pt x="45" y="0"/>
                    <a:pt x="48" y="14"/>
                    <a:pt x="48" y="26"/>
                  </a:cubicBezTo>
                  <a:cubicBezTo>
                    <a:pt x="48" y="43"/>
                    <a:pt x="38" y="56"/>
                    <a:pt x="24" y="56"/>
                  </a:cubicBezTo>
                  <a:close/>
                  <a:moveTo>
                    <a:pt x="24" y="8"/>
                  </a:moveTo>
                  <a:cubicBezTo>
                    <a:pt x="12" y="8"/>
                    <a:pt x="8" y="12"/>
                    <a:pt x="8" y="26"/>
                  </a:cubicBezTo>
                  <a:cubicBezTo>
                    <a:pt x="8" y="37"/>
                    <a:pt x="14" y="48"/>
                    <a:pt x="24" y="48"/>
                  </a:cubicBezTo>
                  <a:cubicBezTo>
                    <a:pt x="35" y="48"/>
                    <a:pt x="40" y="37"/>
                    <a:pt x="40" y="26"/>
                  </a:cubicBezTo>
                  <a:cubicBezTo>
                    <a:pt x="40" y="12"/>
                    <a:pt x="36" y="8"/>
                    <a:pt x="24" y="8"/>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307" name="Freeform 626"/>
            <p:cNvSpPr>
              <a:spLocks/>
            </p:cNvSpPr>
            <p:nvPr/>
          </p:nvSpPr>
          <p:spPr bwMode="auto">
            <a:xfrm>
              <a:off x="7186613" y="2806700"/>
              <a:ext cx="158750" cy="77788"/>
            </a:xfrm>
            <a:custGeom>
              <a:avLst/>
              <a:gdLst>
                <a:gd name="T0" fmla="*/ 76 w 88"/>
                <a:gd name="T1" fmla="*/ 43 h 43"/>
                <a:gd name="T2" fmla="*/ 12 w 88"/>
                <a:gd name="T3" fmla="*/ 43 h 43"/>
                <a:gd name="T4" fmla="*/ 0 w 88"/>
                <a:gd name="T5" fmla="*/ 27 h 43"/>
                <a:gd name="T6" fmla="*/ 0 w 88"/>
                <a:gd name="T7" fmla="*/ 17 h 43"/>
                <a:gd name="T8" fmla="*/ 30 w 88"/>
                <a:gd name="T9" fmla="*/ 0 h 43"/>
                <a:gd name="T10" fmla="*/ 34 w 88"/>
                <a:gd name="T11" fmla="*/ 6 h 43"/>
                <a:gd name="T12" fmla="*/ 8 w 88"/>
                <a:gd name="T13" fmla="*/ 21 h 43"/>
                <a:gd name="T14" fmla="*/ 8 w 88"/>
                <a:gd name="T15" fmla="*/ 27 h 43"/>
                <a:gd name="T16" fmla="*/ 12 w 88"/>
                <a:gd name="T17" fmla="*/ 35 h 43"/>
                <a:gd name="T18" fmla="*/ 76 w 88"/>
                <a:gd name="T19" fmla="*/ 35 h 43"/>
                <a:gd name="T20" fmla="*/ 80 w 88"/>
                <a:gd name="T21" fmla="*/ 27 h 43"/>
                <a:gd name="T22" fmla="*/ 80 w 88"/>
                <a:gd name="T23" fmla="*/ 21 h 43"/>
                <a:gd name="T24" fmla="*/ 54 w 88"/>
                <a:gd name="T25" fmla="*/ 6 h 43"/>
                <a:gd name="T26" fmla="*/ 58 w 88"/>
                <a:gd name="T27" fmla="*/ 0 h 43"/>
                <a:gd name="T28" fmla="*/ 88 w 88"/>
                <a:gd name="T29" fmla="*/ 17 h 43"/>
                <a:gd name="T30" fmla="*/ 88 w 88"/>
                <a:gd name="T31" fmla="*/ 27 h 43"/>
                <a:gd name="T32" fmla="*/ 76 w 88"/>
                <a:gd name="T33"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8" h="43">
                  <a:moveTo>
                    <a:pt x="76" y="43"/>
                  </a:moveTo>
                  <a:cubicBezTo>
                    <a:pt x="12" y="43"/>
                    <a:pt x="12" y="43"/>
                    <a:pt x="12" y="43"/>
                  </a:cubicBezTo>
                  <a:cubicBezTo>
                    <a:pt x="6" y="43"/>
                    <a:pt x="0" y="36"/>
                    <a:pt x="0" y="27"/>
                  </a:cubicBezTo>
                  <a:cubicBezTo>
                    <a:pt x="0" y="17"/>
                    <a:pt x="0" y="17"/>
                    <a:pt x="0" y="17"/>
                  </a:cubicBezTo>
                  <a:cubicBezTo>
                    <a:pt x="30" y="0"/>
                    <a:pt x="30" y="0"/>
                    <a:pt x="30" y="0"/>
                  </a:cubicBezTo>
                  <a:cubicBezTo>
                    <a:pt x="34" y="6"/>
                    <a:pt x="34" y="6"/>
                    <a:pt x="34" y="6"/>
                  </a:cubicBezTo>
                  <a:cubicBezTo>
                    <a:pt x="8" y="21"/>
                    <a:pt x="8" y="21"/>
                    <a:pt x="8" y="21"/>
                  </a:cubicBezTo>
                  <a:cubicBezTo>
                    <a:pt x="8" y="27"/>
                    <a:pt x="8" y="27"/>
                    <a:pt x="8" y="27"/>
                  </a:cubicBezTo>
                  <a:cubicBezTo>
                    <a:pt x="8" y="32"/>
                    <a:pt x="11" y="35"/>
                    <a:pt x="12" y="35"/>
                  </a:cubicBezTo>
                  <a:cubicBezTo>
                    <a:pt x="76" y="35"/>
                    <a:pt x="76" y="35"/>
                    <a:pt x="76" y="35"/>
                  </a:cubicBezTo>
                  <a:cubicBezTo>
                    <a:pt x="77" y="35"/>
                    <a:pt x="80" y="32"/>
                    <a:pt x="80" y="27"/>
                  </a:cubicBezTo>
                  <a:cubicBezTo>
                    <a:pt x="80" y="21"/>
                    <a:pt x="80" y="21"/>
                    <a:pt x="80" y="21"/>
                  </a:cubicBezTo>
                  <a:cubicBezTo>
                    <a:pt x="54" y="6"/>
                    <a:pt x="54" y="6"/>
                    <a:pt x="54" y="6"/>
                  </a:cubicBezTo>
                  <a:cubicBezTo>
                    <a:pt x="58" y="0"/>
                    <a:pt x="58" y="0"/>
                    <a:pt x="58" y="0"/>
                  </a:cubicBezTo>
                  <a:cubicBezTo>
                    <a:pt x="88" y="17"/>
                    <a:pt x="88" y="17"/>
                    <a:pt x="88" y="17"/>
                  </a:cubicBezTo>
                  <a:cubicBezTo>
                    <a:pt x="88" y="27"/>
                    <a:pt x="88" y="27"/>
                    <a:pt x="88" y="27"/>
                  </a:cubicBezTo>
                  <a:cubicBezTo>
                    <a:pt x="88" y="36"/>
                    <a:pt x="83" y="43"/>
                    <a:pt x="76" y="43"/>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308" name="Freeform 627"/>
            <p:cNvSpPr>
              <a:spLocks/>
            </p:cNvSpPr>
            <p:nvPr/>
          </p:nvSpPr>
          <p:spPr bwMode="auto">
            <a:xfrm>
              <a:off x="7324726" y="2768600"/>
              <a:ext cx="323850" cy="71438"/>
            </a:xfrm>
            <a:custGeom>
              <a:avLst/>
              <a:gdLst>
                <a:gd name="T0" fmla="*/ 204 w 204"/>
                <a:gd name="T1" fmla="*/ 45 h 45"/>
                <a:gd name="T2" fmla="*/ 22 w 204"/>
                <a:gd name="T3" fmla="*/ 45 h 45"/>
                <a:gd name="T4" fmla="*/ 22 w 204"/>
                <a:gd name="T5" fmla="*/ 36 h 45"/>
                <a:gd name="T6" fmla="*/ 195 w 204"/>
                <a:gd name="T7" fmla="*/ 36 h 45"/>
                <a:gd name="T8" fmla="*/ 195 w 204"/>
                <a:gd name="T9" fmla="*/ 9 h 45"/>
                <a:gd name="T10" fmla="*/ 0 w 204"/>
                <a:gd name="T11" fmla="*/ 9 h 45"/>
                <a:gd name="T12" fmla="*/ 0 w 204"/>
                <a:gd name="T13" fmla="*/ 0 h 45"/>
                <a:gd name="T14" fmla="*/ 204 w 204"/>
                <a:gd name="T15" fmla="*/ 0 h 45"/>
                <a:gd name="T16" fmla="*/ 204 w 204"/>
                <a:gd name="T17"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4" h="45">
                  <a:moveTo>
                    <a:pt x="204" y="45"/>
                  </a:moveTo>
                  <a:lnTo>
                    <a:pt x="22" y="45"/>
                  </a:lnTo>
                  <a:lnTo>
                    <a:pt x="22" y="36"/>
                  </a:lnTo>
                  <a:lnTo>
                    <a:pt x="195" y="36"/>
                  </a:lnTo>
                  <a:lnTo>
                    <a:pt x="195" y="9"/>
                  </a:lnTo>
                  <a:lnTo>
                    <a:pt x="0" y="9"/>
                  </a:lnTo>
                  <a:lnTo>
                    <a:pt x="0" y="0"/>
                  </a:lnTo>
                  <a:lnTo>
                    <a:pt x="204" y="0"/>
                  </a:lnTo>
                  <a:lnTo>
                    <a:pt x="204" y="45"/>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309" name="Freeform 628"/>
            <p:cNvSpPr>
              <a:spLocks/>
            </p:cNvSpPr>
            <p:nvPr/>
          </p:nvSpPr>
          <p:spPr bwMode="auto">
            <a:xfrm>
              <a:off x="7324726" y="2617788"/>
              <a:ext cx="323850" cy="71438"/>
            </a:xfrm>
            <a:custGeom>
              <a:avLst/>
              <a:gdLst>
                <a:gd name="T0" fmla="*/ 204 w 204"/>
                <a:gd name="T1" fmla="*/ 45 h 45"/>
                <a:gd name="T2" fmla="*/ 22 w 204"/>
                <a:gd name="T3" fmla="*/ 45 h 45"/>
                <a:gd name="T4" fmla="*/ 22 w 204"/>
                <a:gd name="T5" fmla="*/ 36 h 45"/>
                <a:gd name="T6" fmla="*/ 195 w 204"/>
                <a:gd name="T7" fmla="*/ 36 h 45"/>
                <a:gd name="T8" fmla="*/ 195 w 204"/>
                <a:gd name="T9" fmla="*/ 9 h 45"/>
                <a:gd name="T10" fmla="*/ 0 w 204"/>
                <a:gd name="T11" fmla="*/ 9 h 45"/>
                <a:gd name="T12" fmla="*/ 0 w 204"/>
                <a:gd name="T13" fmla="*/ 0 h 45"/>
                <a:gd name="T14" fmla="*/ 204 w 204"/>
                <a:gd name="T15" fmla="*/ 0 h 45"/>
                <a:gd name="T16" fmla="*/ 204 w 204"/>
                <a:gd name="T17"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4" h="45">
                  <a:moveTo>
                    <a:pt x="204" y="45"/>
                  </a:moveTo>
                  <a:lnTo>
                    <a:pt x="22" y="45"/>
                  </a:lnTo>
                  <a:lnTo>
                    <a:pt x="22" y="36"/>
                  </a:lnTo>
                  <a:lnTo>
                    <a:pt x="195" y="36"/>
                  </a:lnTo>
                  <a:lnTo>
                    <a:pt x="195" y="9"/>
                  </a:lnTo>
                  <a:lnTo>
                    <a:pt x="0" y="9"/>
                  </a:lnTo>
                  <a:lnTo>
                    <a:pt x="0" y="0"/>
                  </a:lnTo>
                  <a:lnTo>
                    <a:pt x="204" y="0"/>
                  </a:lnTo>
                  <a:lnTo>
                    <a:pt x="204" y="45"/>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310" name="Freeform 629"/>
            <p:cNvSpPr>
              <a:spLocks/>
            </p:cNvSpPr>
            <p:nvPr/>
          </p:nvSpPr>
          <p:spPr bwMode="auto">
            <a:xfrm>
              <a:off x="7324726" y="2465388"/>
              <a:ext cx="323850" cy="73025"/>
            </a:xfrm>
            <a:custGeom>
              <a:avLst/>
              <a:gdLst>
                <a:gd name="T0" fmla="*/ 204 w 204"/>
                <a:gd name="T1" fmla="*/ 46 h 46"/>
                <a:gd name="T2" fmla="*/ 22 w 204"/>
                <a:gd name="T3" fmla="*/ 46 h 46"/>
                <a:gd name="T4" fmla="*/ 22 w 204"/>
                <a:gd name="T5" fmla="*/ 37 h 46"/>
                <a:gd name="T6" fmla="*/ 195 w 204"/>
                <a:gd name="T7" fmla="*/ 37 h 46"/>
                <a:gd name="T8" fmla="*/ 195 w 204"/>
                <a:gd name="T9" fmla="*/ 9 h 46"/>
                <a:gd name="T10" fmla="*/ 0 w 204"/>
                <a:gd name="T11" fmla="*/ 9 h 46"/>
                <a:gd name="T12" fmla="*/ 0 w 204"/>
                <a:gd name="T13" fmla="*/ 0 h 46"/>
                <a:gd name="T14" fmla="*/ 204 w 204"/>
                <a:gd name="T15" fmla="*/ 0 h 46"/>
                <a:gd name="T16" fmla="*/ 204 w 204"/>
                <a:gd name="T17" fmla="*/ 4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4" h="46">
                  <a:moveTo>
                    <a:pt x="204" y="46"/>
                  </a:moveTo>
                  <a:lnTo>
                    <a:pt x="22" y="46"/>
                  </a:lnTo>
                  <a:lnTo>
                    <a:pt x="22" y="37"/>
                  </a:lnTo>
                  <a:lnTo>
                    <a:pt x="195" y="37"/>
                  </a:lnTo>
                  <a:lnTo>
                    <a:pt x="195" y="9"/>
                  </a:lnTo>
                  <a:lnTo>
                    <a:pt x="0" y="9"/>
                  </a:lnTo>
                  <a:lnTo>
                    <a:pt x="0" y="0"/>
                  </a:lnTo>
                  <a:lnTo>
                    <a:pt x="204" y="0"/>
                  </a:lnTo>
                  <a:lnTo>
                    <a:pt x="204" y="46"/>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311" name="Rectangle 630"/>
            <p:cNvSpPr>
              <a:spLocks noChangeArrowheads="1"/>
            </p:cNvSpPr>
            <p:nvPr/>
          </p:nvSpPr>
          <p:spPr bwMode="auto">
            <a:xfrm>
              <a:off x="7359651" y="2493963"/>
              <a:ext cx="14288" cy="15875"/>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312" name="Rectangle 631"/>
            <p:cNvSpPr>
              <a:spLocks noChangeArrowheads="1"/>
            </p:cNvSpPr>
            <p:nvPr/>
          </p:nvSpPr>
          <p:spPr bwMode="auto">
            <a:xfrm>
              <a:off x="7388226" y="2493963"/>
              <a:ext cx="14288" cy="15875"/>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396" name="Rectangle 632"/>
            <p:cNvSpPr>
              <a:spLocks noChangeArrowheads="1"/>
            </p:cNvSpPr>
            <p:nvPr/>
          </p:nvSpPr>
          <p:spPr bwMode="auto">
            <a:xfrm>
              <a:off x="7416801" y="2493963"/>
              <a:ext cx="15875" cy="15875"/>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397" name="Rectangle 633"/>
            <p:cNvSpPr>
              <a:spLocks noChangeArrowheads="1"/>
            </p:cNvSpPr>
            <p:nvPr/>
          </p:nvSpPr>
          <p:spPr bwMode="auto">
            <a:xfrm>
              <a:off x="7446963" y="2493963"/>
              <a:ext cx="14288" cy="15875"/>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398" name="Rectangle 634"/>
            <p:cNvSpPr>
              <a:spLocks noChangeArrowheads="1"/>
            </p:cNvSpPr>
            <p:nvPr/>
          </p:nvSpPr>
          <p:spPr bwMode="auto">
            <a:xfrm>
              <a:off x="7475538" y="2493963"/>
              <a:ext cx="14288" cy="15875"/>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403" name="Rectangle 635"/>
            <p:cNvSpPr>
              <a:spLocks noChangeArrowheads="1"/>
            </p:cNvSpPr>
            <p:nvPr/>
          </p:nvSpPr>
          <p:spPr bwMode="auto">
            <a:xfrm>
              <a:off x="7504113" y="2493963"/>
              <a:ext cx="14288" cy="15875"/>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413" name="Rectangle 636"/>
            <p:cNvSpPr>
              <a:spLocks noChangeArrowheads="1"/>
            </p:cNvSpPr>
            <p:nvPr/>
          </p:nvSpPr>
          <p:spPr bwMode="auto">
            <a:xfrm>
              <a:off x="7359651" y="2646363"/>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424" name="Rectangle 637"/>
            <p:cNvSpPr>
              <a:spLocks noChangeArrowheads="1"/>
            </p:cNvSpPr>
            <p:nvPr/>
          </p:nvSpPr>
          <p:spPr bwMode="auto">
            <a:xfrm>
              <a:off x="7388226" y="2646363"/>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425" name="Rectangle 638"/>
            <p:cNvSpPr>
              <a:spLocks noChangeArrowheads="1"/>
            </p:cNvSpPr>
            <p:nvPr/>
          </p:nvSpPr>
          <p:spPr bwMode="auto">
            <a:xfrm>
              <a:off x="7416801" y="2646363"/>
              <a:ext cx="15875"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426" name="Rectangle 639"/>
            <p:cNvSpPr>
              <a:spLocks noChangeArrowheads="1"/>
            </p:cNvSpPr>
            <p:nvPr/>
          </p:nvSpPr>
          <p:spPr bwMode="auto">
            <a:xfrm>
              <a:off x="7446963" y="2646363"/>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428" name="Rectangle 640"/>
            <p:cNvSpPr>
              <a:spLocks noChangeArrowheads="1"/>
            </p:cNvSpPr>
            <p:nvPr/>
          </p:nvSpPr>
          <p:spPr bwMode="auto">
            <a:xfrm>
              <a:off x="7475538" y="2646363"/>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429" name="Rectangle 641"/>
            <p:cNvSpPr>
              <a:spLocks noChangeArrowheads="1"/>
            </p:cNvSpPr>
            <p:nvPr/>
          </p:nvSpPr>
          <p:spPr bwMode="auto">
            <a:xfrm>
              <a:off x="7504113" y="2646363"/>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430" name="Rectangle 642"/>
            <p:cNvSpPr>
              <a:spLocks noChangeArrowheads="1"/>
            </p:cNvSpPr>
            <p:nvPr/>
          </p:nvSpPr>
          <p:spPr bwMode="auto">
            <a:xfrm>
              <a:off x="7532688" y="2646363"/>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431" name="Rectangle 643"/>
            <p:cNvSpPr>
              <a:spLocks noChangeArrowheads="1"/>
            </p:cNvSpPr>
            <p:nvPr/>
          </p:nvSpPr>
          <p:spPr bwMode="auto">
            <a:xfrm>
              <a:off x="7561263" y="2646363"/>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432" name="Rectangle 644"/>
            <p:cNvSpPr>
              <a:spLocks noChangeArrowheads="1"/>
            </p:cNvSpPr>
            <p:nvPr/>
          </p:nvSpPr>
          <p:spPr bwMode="auto">
            <a:xfrm>
              <a:off x="7359651" y="2797175"/>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433" name="Rectangle 645"/>
            <p:cNvSpPr>
              <a:spLocks noChangeArrowheads="1"/>
            </p:cNvSpPr>
            <p:nvPr/>
          </p:nvSpPr>
          <p:spPr bwMode="auto">
            <a:xfrm>
              <a:off x="7388226" y="2797175"/>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434" name="Rectangle 646"/>
            <p:cNvSpPr>
              <a:spLocks noChangeArrowheads="1"/>
            </p:cNvSpPr>
            <p:nvPr/>
          </p:nvSpPr>
          <p:spPr bwMode="auto">
            <a:xfrm>
              <a:off x="7416801" y="2797175"/>
              <a:ext cx="15875"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435" name="Rectangle 647"/>
            <p:cNvSpPr>
              <a:spLocks noChangeArrowheads="1"/>
            </p:cNvSpPr>
            <p:nvPr/>
          </p:nvSpPr>
          <p:spPr bwMode="auto">
            <a:xfrm>
              <a:off x="7446963" y="2797175"/>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518" name="Rectangle 648"/>
            <p:cNvSpPr>
              <a:spLocks noChangeArrowheads="1"/>
            </p:cNvSpPr>
            <p:nvPr/>
          </p:nvSpPr>
          <p:spPr bwMode="auto">
            <a:xfrm>
              <a:off x="7475538" y="2797175"/>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531" name="Rectangle 649"/>
            <p:cNvSpPr>
              <a:spLocks noChangeArrowheads="1"/>
            </p:cNvSpPr>
            <p:nvPr/>
          </p:nvSpPr>
          <p:spPr bwMode="auto">
            <a:xfrm>
              <a:off x="7359651" y="2854325"/>
              <a:ext cx="57150" cy="15875"/>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532" name="Rectangle 650"/>
            <p:cNvSpPr>
              <a:spLocks noChangeArrowheads="1"/>
            </p:cNvSpPr>
            <p:nvPr/>
          </p:nvSpPr>
          <p:spPr bwMode="auto">
            <a:xfrm>
              <a:off x="7432676" y="2854325"/>
              <a:ext cx="142875" cy="15875"/>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533" name="Rectangle 651"/>
            <p:cNvSpPr>
              <a:spLocks noChangeArrowheads="1"/>
            </p:cNvSpPr>
            <p:nvPr/>
          </p:nvSpPr>
          <p:spPr bwMode="auto">
            <a:xfrm>
              <a:off x="7359651" y="2703513"/>
              <a:ext cx="130175"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534" name="Rectangle 652"/>
            <p:cNvSpPr>
              <a:spLocks noChangeArrowheads="1"/>
            </p:cNvSpPr>
            <p:nvPr/>
          </p:nvSpPr>
          <p:spPr bwMode="auto">
            <a:xfrm>
              <a:off x="7504113" y="2703513"/>
              <a:ext cx="7143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535" name="Rectangle 653"/>
            <p:cNvSpPr>
              <a:spLocks noChangeArrowheads="1"/>
            </p:cNvSpPr>
            <p:nvPr/>
          </p:nvSpPr>
          <p:spPr bwMode="auto">
            <a:xfrm>
              <a:off x="7475538" y="2552700"/>
              <a:ext cx="28575"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536" name="Rectangle 654"/>
            <p:cNvSpPr>
              <a:spLocks noChangeArrowheads="1"/>
            </p:cNvSpPr>
            <p:nvPr/>
          </p:nvSpPr>
          <p:spPr bwMode="auto">
            <a:xfrm>
              <a:off x="7359651" y="2552700"/>
              <a:ext cx="101600"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537" name="Rectangle 655"/>
            <p:cNvSpPr>
              <a:spLocks noChangeArrowheads="1"/>
            </p:cNvSpPr>
            <p:nvPr/>
          </p:nvSpPr>
          <p:spPr bwMode="auto">
            <a:xfrm>
              <a:off x="7518401" y="2552700"/>
              <a:ext cx="57150"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grpSp>
      <p:grpSp>
        <p:nvGrpSpPr>
          <p:cNvPr id="154" name="Group 153"/>
          <p:cNvGrpSpPr/>
          <p:nvPr/>
        </p:nvGrpSpPr>
        <p:grpSpPr>
          <a:xfrm>
            <a:off x="692009" y="1880602"/>
            <a:ext cx="543727" cy="543727"/>
            <a:chOff x="8012114" y="3155950"/>
            <a:chExt cx="431800" cy="461963"/>
          </a:xfrm>
        </p:grpSpPr>
        <p:sp>
          <p:nvSpPr>
            <p:cNvPr id="155" name="Freeform 106"/>
            <p:cNvSpPr>
              <a:spLocks/>
            </p:cNvSpPr>
            <p:nvPr/>
          </p:nvSpPr>
          <p:spPr bwMode="auto">
            <a:xfrm>
              <a:off x="8040689" y="3228975"/>
              <a:ext cx="287338" cy="388938"/>
            </a:xfrm>
            <a:custGeom>
              <a:avLst/>
              <a:gdLst>
                <a:gd name="T0" fmla="*/ 156 w 160"/>
                <a:gd name="T1" fmla="*/ 216 h 216"/>
                <a:gd name="T2" fmla="*/ 4 w 160"/>
                <a:gd name="T3" fmla="*/ 216 h 216"/>
                <a:gd name="T4" fmla="*/ 0 w 160"/>
                <a:gd name="T5" fmla="*/ 212 h 216"/>
                <a:gd name="T6" fmla="*/ 0 w 160"/>
                <a:gd name="T7" fmla="*/ 4 h 216"/>
                <a:gd name="T8" fmla="*/ 4 w 160"/>
                <a:gd name="T9" fmla="*/ 0 h 216"/>
                <a:gd name="T10" fmla="*/ 24 w 160"/>
                <a:gd name="T11" fmla="*/ 0 h 216"/>
                <a:gd name="T12" fmla="*/ 24 w 160"/>
                <a:gd name="T13" fmla="*/ 8 h 216"/>
                <a:gd name="T14" fmla="*/ 8 w 160"/>
                <a:gd name="T15" fmla="*/ 8 h 216"/>
                <a:gd name="T16" fmla="*/ 8 w 160"/>
                <a:gd name="T17" fmla="*/ 208 h 216"/>
                <a:gd name="T18" fmla="*/ 152 w 160"/>
                <a:gd name="T19" fmla="*/ 208 h 216"/>
                <a:gd name="T20" fmla="*/ 152 w 160"/>
                <a:gd name="T21" fmla="*/ 32 h 216"/>
                <a:gd name="T22" fmla="*/ 160 w 160"/>
                <a:gd name="T23" fmla="*/ 32 h 216"/>
                <a:gd name="T24" fmla="*/ 160 w 160"/>
                <a:gd name="T25" fmla="*/ 212 h 216"/>
                <a:gd name="T26" fmla="*/ 156 w 160"/>
                <a:gd name="T27" fmla="*/ 21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0" h="216">
                  <a:moveTo>
                    <a:pt x="156" y="216"/>
                  </a:moveTo>
                  <a:cubicBezTo>
                    <a:pt x="4" y="216"/>
                    <a:pt x="4" y="216"/>
                    <a:pt x="4" y="216"/>
                  </a:cubicBezTo>
                  <a:cubicBezTo>
                    <a:pt x="2" y="216"/>
                    <a:pt x="0" y="215"/>
                    <a:pt x="0" y="212"/>
                  </a:cubicBezTo>
                  <a:cubicBezTo>
                    <a:pt x="0" y="4"/>
                    <a:pt x="0" y="4"/>
                    <a:pt x="0" y="4"/>
                  </a:cubicBezTo>
                  <a:cubicBezTo>
                    <a:pt x="0" y="2"/>
                    <a:pt x="2" y="0"/>
                    <a:pt x="4" y="0"/>
                  </a:cubicBezTo>
                  <a:cubicBezTo>
                    <a:pt x="24" y="0"/>
                    <a:pt x="24" y="0"/>
                    <a:pt x="24" y="0"/>
                  </a:cubicBezTo>
                  <a:cubicBezTo>
                    <a:pt x="24" y="8"/>
                    <a:pt x="24" y="8"/>
                    <a:pt x="24" y="8"/>
                  </a:cubicBezTo>
                  <a:cubicBezTo>
                    <a:pt x="8" y="8"/>
                    <a:pt x="8" y="8"/>
                    <a:pt x="8" y="8"/>
                  </a:cubicBezTo>
                  <a:cubicBezTo>
                    <a:pt x="8" y="208"/>
                    <a:pt x="8" y="208"/>
                    <a:pt x="8" y="208"/>
                  </a:cubicBezTo>
                  <a:cubicBezTo>
                    <a:pt x="152" y="208"/>
                    <a:pt x="152" y="208"/>
                    <a:pt x="152" y="208"/>
                  </a:cubicBezTo>
                  <a:cubicBezTo>
                    <a:pt x="152" y="32"/>
                    <a:pt x="152" y="32"/>
                    <a:pt x="152" y="32"/>
                  </a:cubicBezTo>
                  <a:cubicBezTo>
                    <a:pt x="160" y="32"/>
                    <a:pt x="160" y="32"/>
                    <a:pt x="160" y="32"/>
                  </a:cubicBezTo>
                  <a:cubicBezTo>
                    <a:pt x="160" y="212"/>
                    <a:pt x="160" y="212"/>
                    <a:pt x="160" y="212"/>
                  </a:cubicBezTo>
                  <a:cubicBezTo>
                    <a:pt x="160" y="215"/>
                    <a:pt x="158" y="216"/>
                    <a:pt x="156" y="216"/>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156" name="Rectangle 107"/>
            <p:cNvSpPr>
              <a:spLocks noChangeArrowheads="1"/>
            </p:cNvSpPr>
            <p:nvPr/>
          </p:nvSpPr>
          <p:spPr bwMode="auto">
            <a:xfrm>
              <a:off x="8012114" y="3214688"/>
              <a:ext cx="14288" cy="317500"/>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157" name="Freeform 108"/>
            <p:cNvSpPr>
              <a:spLocks noEditPoints="1"/>
            </p:cNvSpPr>
            <p:nvPr/>
          </p:nvSpPr>
          <p:spPr bwMode="auto">
            <a:xfrm>
              <a:off x="8012114" y="3155950"/>
              <a:ext cx="344488" cy="115888"/>
            </a:xfrm>
            <a:custGeom>
              <a:avLst/>
              <a:gdLst>
                <a:gd name="T0" fmla="*/ 160 w 192"/>
                <a:gd name="T1" fmla="*/ 64 h 64"/>
                <a:gd name="T2" fmla="*/ 36 w 192"/>
                <a:gd name="T3" fmla="*/ 64 h 64"/>
                <a:gd name="T4" fmla="*/ 32 w 192"/>
                <a:gd name="T5" fmla="*/ 61 h 64"/>
                <a:gd name="T6" fmla="*/ 35 w 192"/>
                <a:gd name="T7" fmla="*/ 56 h 64"/>
                <a:gd name="T8" fmla="*/ 56 w 192"/>
                <a:gd name="T9" fmla="*/ 32 h 64"/>
                <a:gd name="T10" fmla="*/ 32 w 192"/>
                <a:gd name="T11" fmla="*/ 8 h 64"/>
                <a:gd name="T12" fmla="*/ 8 w 192"/>
                <a:gd name="T13" fmla="*/ 32 h 64"/>
                <a:gd name="T14" fmla="*/ 0 w 192"/>
                <a:gd name="T15" fmla="*/ 32 h 64"/>
                <a:gd name="T16" fmla="*/ 32 w 192"/>
                <a:gd name="T17" fmla="*/ 0 h 64"/>
                <a:gd name="T18" fmla="*/ 160 w 192"/>
                <a:gd name="T19" fmla="*/ 0 h 64"/>
                <a:gd name="T20" fmla="*/ 192 w 192"/>
                <a:gd name="T21" fmla="*/ 32 h 64"/>
                <a:gd name="T22" fmla="*/ 160 w 192"/>
                <a:gd name="T23" fmla="*/ 64 h 64"/>
                <a:gd name="T24" fmla="*/ 53 w 192"/>
                <a:gd name="T25" fmla="*/ 56 h 64"/>
                <a:gd name="T26" fmla="*/ 160 w 192"/>
                <a:gd name="T27" fmla="*/ 56 h 64"/>
                <a:gd name="T28" fmla="*/ 184 w 192"/>
                <a:gd name="T29" fmla="*/ 32 h 64"/>
                <a:gd name="T30" fmla="*/ 160 w 192"/>
                <a:gd name="T31" fmla="*/ 8 h 64"/>
                <a:gd name="T32" fmla="*/ 53 w 192"/>
                <a:gd name="T33" fmla="*/ 8 h 64"/>
                <a:gd name="T34" fmla="*/ 64 w 192"/>
                <a:gd name="T35" fmla="*/ 32 h 64"/>
                <a:gd name="T36" fmla="*/ 53 w 192"/>
                <a:gd name="T37" fmla="*/ 56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92" h="64">
                  <a:moveTo>
                    <a:pt x="160" y="64"/>
                  </a:moveTo>
                  <a:cubicBezTo>
                    <a:pt x="36" y="64"/>
                    <a:pt x="36" y="64"/>
                    <a:pt x="36" y="64"/>
                  </a:cubicBezTo>
                  <a:cubicBezTo>
                    <a:pt x="34" y="64"/>
                    <a:pt x="32" y="63"/>
                    <a:pt x="32" y="61"/>
                  </a:cubicBezTo>
                  <a:cubicBezTo>
                    <a:pt x="32" y="59"/>
                    <a:pt x="33" y="57"/>
                    <a:pt x="35" y="56"/>
                  </a:cubicBezTo>
                  <a:cubicBezTo>
                    <a:pt x="36" y="56"/>
                    <a:pt x="56" y="53"/>
                    <a:pt x="56" y="32"/>
                  </a:cubicBezTo>
                  <a:cubicBezTo>
                    <a:pt x="56" y="19"/>
                    <a:pt x="45" y="8"/>
                    <a:pt x="32" y="8"/>
                  </a:cubicBezTo>
                  <a:cubicBezTo>
                    <a:pt x="19" y="8"/>
                    <a:pt x="8" y="19"/>
                    <a:pt x="8" y="32"/>
                  </a:cubicBezTo>
                  <a:cubicBezTo>
                    <a:pt x="0" y="32"/>
                    <a:pt x="0" y="32"/>
                    <a:pt x="0" y="32"/>
                  </a:cubicBezTo>
                  <a:cubicBezTo>
                    <a:pt x="0" y="15"/>
                    <a:pt x="14" y="0"/>
                    <a:pt x="32" y="0"/>
                  </a:cubicBezTo>
                  <a:cubicBezTo>
                    <a:pt x="160" y="0"/>
                    <a:pt x="160" y="0"/>
                    <a:pt x="160" y="0"/>
                  </a:cubicBezTo>
                  <a:cubicBezTo>
                    <a:pt x="178" y="0"/>
                    <a:pt x="192" y="15"/>
                    <a:pt x="192" y="32"/>
                  </a:cubicBezTo>
                  <a:cubicBezTo>
                    <a:pt x="192" y="50"/>
                    <a:pt x="178" y="64"/>
                    <a:pt x="160" y="64"/>
                  </a:cubicBezTo>
                  <a:close/>
                  <a:moveTo>
                    <a:pt x="53" y="56"/>
                  </a:moveTo>
                  <a:cubicBezTo>
                    <a:pt x="160" y="56"/>
                    <a:pt x="160" y="56"/>
                    <a:pt x="160" y="56"/>
                  </a:cubicBezTo>
                  <a:cubicBezTo>
                    <a:pt x="173" y="56"/>
                    <a:pt x="184" y="46"/>
                    <a:pt x="184" y="32"/>
                  </a:cubicBezTo>
                  <a:cubicBezTo>
                    <a:pt x="184" y="19"/>
                    <a:pt x="173" y="8"/>
                    <a:pt x="160" y="8"/>
                  </a:cubicBezTo>
                  <a:cubicBezTo>
                    <a:pt x="53" y="8"/>
                    <a:pt x="53" y="8"/>
                    <a:pt x="53" y="8"/>
                  </a:cubicBezTo>
                  <a:cubicBezTo>
                    <a:pt x="60" y="14"/>
                    <a:pt x="64" y="23"/>
                    <a:pt x="64" y="32"/>
                  </a:cubicBezTo>
                  <a:cubicBezTo>
                    <a:pt x="64" y="44"/>
                    <a:pt x="59" y="51"/>
                    <a:pt x="53" y="56"/>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158" name="Rectangle 109"/>
            <p:cNvSpPr>
              <a:spLocks noChangeArrowheads="1"/>
            </p:cNvSpPr>
            <p:nvPr/>
          </p:nvSpPr>
          <p:spPr bwMode="auto">
            <a:xfrm>
              <a:off x="8083551" y="3343275"/>
              <a:ext cx="201613" cy="15875"/>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159" name="Rectangle 110"/>
            <p:cNvSpPr>
              <a:spLocks noChangeArrowheads="1"/>
            </p:cNvSpPr>
            <p:nvPr/>
          </p:nvSpPr>
          <p:spPr bwMode="auto">
            <a:xfrm>
              <a:off x="8083551" y="3373438"/>
              <a:ext cx="201613"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160" name="Rectangle 111"/>
            <p:cNvSpPr>
              <a:spLocks noChangeArrowheads="1"/>
            </p:cNvSpPr>
            <p:nvPr/>
          </p:nvSpPr>
          <p:spPr bwMode="auto">
            <a:xfrm>
              <a:off x="8083551" y="3402013"/>
              <a:ext cx="201613"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161" name="Rectangle 112"/>
            <p:cNvSpPr>
              <a:spLocks noChangeArrowheads="1"/>
            </p:cNvSpPr>
            <p:nvPr/>
          </p:nvSpPr>
          <p:spPr bwMode="auto">
            <a:xfrm>
              <a:off x="8083551" y="3430588"/>
              <a:ext cx="201613"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162" name="Rectangle 113"/>
            <p:cNvSpPr>
              <a:spLocks noChangeArrowheads="1"/>
            </p:cNvSpPr>
            <p:nvPr/>
          </p:nvSpPr>
          <p:spPr bwMode="auto">
            <a:xfrm>
              <a:off x="8083551" y="3459163"/>
              <a:ext cx="201613"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163" name="Rectangle 114"/>
            <p:cNvSpPr>
              <a:spLocks noChangeArrowheads="1"/>
            </p:cNvSpPr>
            <p:nvPr/>
          </p:nvSpPr>
          <p:spPr bwMode="auto">
            <a:xfrm>
              <a:off x="8083551" y="3487738"/>
              <a:ext cx="201613"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164" name="Rectangle 115"/>
            <p:cNvSpPr>
              <a:spLocks noChangeArrowheads="1"/>
            </p:cNvSpPr>
            <p:nvPr/>
          </p:nvSpPr>
          <p:spPr bwMode="auto">
            <a:xfrm>
              <a:off x="8083551" y="3516313"/>
              <a:ext cx="201613" cy="15875"/>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165" name="Rectangle 116"/>
            <p:cNvSpPr>
              <a:spLocks noChangeArrowheads="1"/>
            </p:cNvSpPr>
            <p:nvPr/>
          </p:nvSpPr>
          <p:spPr bwMode="auto">
            <a:xfrm>
              <a:off x="8177214" y="3300413"/>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166" name="Rectangle 117"/>
            <p:cNvSpPr>
              <a:spLocks noChangeArrowheads="1"/>
            </p:cNvSpPr>
            <p:nvPr/>
          </p:nvSpPr>
          <p:spPr bwMode="auto">
            <a:xfrm>
              <a:off x="8205789" y="3300413"/>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167" name="Rectangle 118"/>
            <p:cNvSpPr>
              <a:spLocks noChangeArrowheads="1"/>
            </p:cNvSpPr>
            <p:nvPr/>
          </p:nvSpPr>
          <p:spPr bwMode="auto">
            <a:xfrm>
              <a:off x="8148639" y="3300413"/>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168" name="Rectangle 119"/>
            <p:cNvSpPr>
              <a:spLocks noChangeArrowheads="1"/>
            </p:cNvSpPr>
            <p:nvPr/>
          </p:nvSpPr>
          <p:spPr bwMode="auto">
            <a:xfrm>
              <a:off x="8213726" y="3560763"/>
              <a:ext cx="7143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169" name="Rectangle 120"/>
            <p:cNvSpPr>
              <a:spLocks noChangeArrowheads="1"/>
            </p:cNvSpPr>
            <p:nvPr/>
          </p:nvSpPr>
          <p:spPr bwMode="auto">
            <a:xfrm>
              <a:off x="8047039" y="3257550"/>
              <a:ext cx="28575"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170" name="Freeform 121"/>
            <p:cNvSpPr>
              <a:spLocks/>
            </p:cNvSpPr>
            <p:nvPr/>
          </p:nvSpPr>
          <p:spPr bwMode="auto">
            <a:xfrm>
              <a:off x="8356601" y="3387725"/>
              <a:ext cx="79375" cy="144463"/>
            </a:xfrm>
            <a:custGeom>
              <a:avLst/>
              <a:gdLst>
                <a:gd name="T0" fmla="*/ 44 w 44"/>
                <a:gd name="T1" fmla="*/ 80 h 80"/>
                <a:gd name="T2" fmla="*/ 12 w 44"/>
                <a:gd name="T3" fmla="*/ 80 h 80"/>
                <a:gd name="T4" fmla="*/ 0 w 44"/>
                <a:gd name="T5" fmla="*/ 68 h 80"/>
                <a:gd name="T6" fmla="*/ 0 w 44"/>
                <a:gd name="T7" fmla="*/ 0 h 80"/>
                <a:gd name="T8" fmla="*/ 8 w 44"/>
                <a:gd name="T9" fmla="*/ 0 h 80"/>
                <a:gd name="T10" fmla="*/ 8 w 44"/>
                <a:gd name="T11" fmla="*/ 68 h 80"/>
                <a:gd name="T12" fmla="*/ 12 w 44"/>
                <a:gd name="T13" fmla="*/ 72 h 80"/>
                <a:gd name="T14" fmla="*/ 44 w 44"/>
                <a:gd name="T15" fmla="*/ 72 h 80"/>
                <a:gd name="T16" fmla="*/ 44 w 44"/>
                <a:gd name="T17" fmla="*/ 8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80">
                  <a:moveTo>
                    <a:pt x="44" y="80"/>
                  </a:moveTo>
                  <a:cubicBezTo>
                    <a:pt x="12" y="80"/>
                    <a:pt x="12" y="80"/>
                    <a:pt x="12" y="80"/>
                  </a:cubicBezTo>
                  <a:cubicBezTo>
                    <a:pt x="5" y="80"/>
                    <a:pt x="0" y="75"/>
                    <a:pt x="0" y="68"/>
                  </a:cubicBezTo>
                  <a:cubicBezTo>
                    <a:pt x="0" y="0"/>
                    <a:pt x="0" y="0"/>
                    <a:pt x="0" y="0"/>
                  </a:cubicBezTo>
                  <a:cubicBezTo>
                    <a:pt x="8" y="0"/>
                    <a:pt x="8" y="0"/>
                    <a:pt x="8" y="0"/>
                  </a:cubicBezTo>
                  <a:cubicBezTo>
                    <a:pt x="8" y="68"/>
                    <a:pt x="8" y="68"/>
                    <a:pt x="8" y="68"/>
                  </a:cubicBezTo>
                  <a:cubicBezTo>
                    <a:pt x="8" y="71"/>
                    <a:pt x="10" y="72"/>
                    <a:pt x="12" y="72"/>
                  </a:cubicBezTo>
                  <a:cubicBezTo>
                    <a:pt x="44" y="72"/>
                    <a:pt x="44" y="72"/>
                    <a:pt x="44" y="72"/>
                  </a:cubicBezTo>
                  <a:lnTo>
                    <a:pt x="44" y="80"/>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171" name="Rectangle 122"/>
            <p:cNvSpPr>
              <a:spLocks noChangeArrowheads="1"/>
            </p:cNvSpPr>
            <p:nvPr/>
          </p:nvSpPr>
          <p:spPr bwMode="auto">
            <a:xfrm>
              <a:off x="8393114" y="3243263"/>
              <a:ext cx="42863"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172" name="Rectangle 123"/>
            <p:cNvSpPr>
              <a:spLocks noChangeArrowheads="1"/>
            </p:cNvSpPr>
            <p:nvPr/>
          </p:nvSpPr>
          <p:spPr bwMode="auto">
            <a:xfrm>
              <a:off x="8393114" y="3546475"/>
              <a:ext cx="42863"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173" name="Freeform 124"/>
            <p:cNvSpPr>
              <a:spLocks noEditPoints="1"/>
            </p:cNvSpPr>
            <p:nvPr/>
          </p:nvSpPr>
          <p:spPr bwMode="auto">
            <a:xfrm>
              <a:off x="8385176" y="3155950"/>
              <a:ext cx="58738" cy="461963"/>
            </a:xfrm>
            <a:custGeom>
              <a:avLst/>
              <a:gdLst>
                <a:gd name="T0" fmla="*/ 16 w 32"/>
                <a:gd name="T1" fmla="*/ 256 h 256"/>
                <a:gd name="T2" fmla="*/ 0 w 32"/>
                <a:gd name="T3" fmla="*/ 240 h 256"/>
                <a:gd name="T4" fmla="*/ 0 w 32"/>
                <a:gd name="T5" fmla="*/ 24 h 256"/>
                <a:gd name="T6" fmla="*/ 1 w 32"/>
                <a:gd name="T7" fmla="*/ 22 h 256"/>
                <a:gd name="T8" fmla="*/ 13 w 32"/>
                <a:gd name="T9" fmla="*/ 2 h 256"/>
                <a:gd name="T10" fmla="*/ 19 w 32"/>
                <a:gd name="T11" fmla="*/ 2 h 256"/>
                <a:gd name="T12" fmla="*/ 31 w 32"/>
                <a:gd name="T13" fmla="*/ 22 h 256"/>
                <a:gd name="T14" fmla="*/ 32 w 32"/>
                <a:gd name="T15" fmla="*/ 24 h 256"/>
                <a:gd name="T16" fmla="*/ 32 w 32"/>
                <a:gd name="T17" fmla="*/ 240 h 256"/>
                <a:gd name="T18" fmla="*/ 16 w 32"/>
                <a:gd name="T19" fmla="*/ 256 h 256"/>
                <a:gd name="T20" fmla="*/ 8 w 32"/>
                <a:gd name="T21" fmla="*/ 25 h 256"/>
                <a:gd name="T22" fmla="*/ 8 w 32"/>
                <a:gd name="T23" fmla="*/ 240 h 256"/>
                <a:gd name="T24" fmla="*/ 16 w 32"/>
                <a:gd name="T25" fmla="*/ 248 h 256"/>
                <a:gd name="T26" fmla="*/ 24 w 32"/>
                <a:gd name="T27" fmla="*/ 240 h 256"/>
                <a:gd name="T28" fmla="*/ 24 w 32"/>
                <a:gd name="T29" fmla="*/ 25 h 256"/>
                <a:gd name="T30" fmla="*/ 16 w 32"/>
                <a:gd name="T31" fmla="*/ 12 h 256"/>
                <a:gd name="T32" fmla="*/ 8 w 32"/>
                <a:gd name="T33" fmla="*/ 25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2" h="256">
                  <a:moveTo>
                    <a:pt x="16" y="256"/>
                  </a:moveTo>
                  <a:cubicBezTo>
                    <a:pt x="7" y="256"/>
                    <a:pt x="0" y="249"/>
                    <a:pt x="0" y="240"/>
                  </a:cubicBezTo>
                  <a:cubicBezTo>
                    <a:pt x="0" y="24"/>
                    <a:pt x="0" y="24"/>
                    <a:pt x="0" y="24"/>
                  </a:cubicBezTo>
                  <a:cubicBezTo>
                    <a:pt x="0" y="24"/>
                    <a:pt x="0" y="23"/>
                    <a:pt x="1" y="22"/>
                  </a:cubicBezTo>
                  <a:cubicBezTo>
                    <a:pt x="13" y="2"/>
                    <a:pt x="13" y="2"/>
                    <a:pt x="13" y="2"/>
                  </a:cubicBezTo>
                  <a:cubicBezTo>
                    <a:pt x="14" y="0"/>
                    <a:pt x="18" y="0"/>
                    <a:pt x="19" y="2"/>
                  </a:cubicBezTo>
                  <a:cubicBezTo>
                    <a:pt x="31" y="22"/>
                    <a:pt x="31" y="22"/>
                    <a:pt x="31" y="22"/>
                  </a:cubicBezTo>
                  <a:cubicBezTo>
                    <a:pt x="32" y="23"/>
                    <a:pt x="32" y="24"/>
                    <a:pt x="32" y="24"/>
                  </a:cubicBezTo>
                  <a:cubicBezTo>
                    <a:pt x="32" y="240"/>
                    <a:pt x="32" y="240"/>
                    <a:pt x="32" y="240"/>
                  </a:cubicBezTo>
                  <a:cubicBezTo>
                    <a:pt x="32" y="249"/>
                    <a:pt x="25" y="256"/>
                    <a:pt x="16" y="256"/>
                  </a:cubicBezTo>
                  <a:close/>
                  <a:moveTo>
                    <a:pt x="8" y="25"/>
                  </a:moveTo>
                  <a:cubicBezTo>
                    <a:pt x="8" y="240"/>
                    <a:pt x="8" y="240"/>
                    <a:pt x="8" y="240"/>
                  </a:cubicBezTo>
                  <a:cubicBezTo>
                    <a:pt x="8" y="245"/>
                    <a:pt x="12" y="248"/>
                    <a:pt x="16" y="248"/>
                  </a:cubicBezTo>
                  <a:cubicBezTo>
                    <a:pt x="20" y="248"/>
                    <a:pt x="24" y="245"/>
                    <a:pt x="24" y="240"/>
                  </a:cubicBezTo>
                  <a:cubicBezTo>
                    <a:pt x="24" y="25"/>
                    <a:pt x="24" y="25"/>
                    <a:pt x="24" y="25"/>
                  </a:cubicBezTo>
                  <a:cubicBezTo>
                    <a:pt x="16" y="12"/>
                    <a:pt x="16" y="12"/>
                    <a:pt x="16" y="12"/>
                  </a:cubicBezTo>
                  <a:lnTo>
                    <a:pt x="8" y="25"/>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grpSp>
      <p:grpSp>
        <p:nvGrpSpPr>
          <p:cNvPr id="176" name="Group 175"/>
          <p:cNvGrpSpPr/>
          <p:nvPr/>
        </p:nvGrpSpPr>
        <p:grpSpPr>
          <a:xfrm>
            <a:off x="650698" y="3132930"/>
            <a:ext cx="543727" cy="181242"/>
            <a:chOff x="7324726" y="2465388"/>
            <a:chExt cx="323850" cy="101600"/>
          </a:xfrm>
        </p:grpSpPr>
        <p:sp>
          <p:nvSpPr>
            <p:cNvPr id="177" name="Freeform 629"/>
            <p:cNvSpPr>
              <a:spLocks/>
            </p:cNvSpPr>
            <p:nvPr/>
          </p:nvSpPr>
          <p:spPr bwMode="auto">
            <a:xfrm>
              <a:off x="7324726" y="2465388"/>
              <a:ext cx="323850" cy="73025"/>
            </a:xfrm>
            <a:custGeom>
              <a:avLst/>
              <a:gdLst>
                <a:gd name="T0" fmla="*/ 204 w 204"/>
                <a:gd name="T1" fmla="*/ 46 h 46"/>
                <a:gd name="T2" fmla="*/ 22 w 204"/>
                <a:gd name="T3" fmla="*/ 46 h 46"/>
                <a:gd name="T4" fmla="*/ 22 w 204"/>
                <a:gd name="T5" fmla="*/ 37 h 46"/>
                <a:gd name="T6" fmla="*/ 195 w 204"/>
                <a:gd name="T7" fmla="*/ 37 h 46"/>
                <a:gd name="T8" fmla="*/ 195 w 204"/>
                <a:gd name="T9" fmla="*/ 9 h 46"/>
                <a:gd name="T10" fmla="*/ 0 w 204"/>
                <a:gd name="T11" fmla="*/ 9 h 46"/>
                <a:gd name="T12" fmla="*/ 0 w 204"/>
                <a:gd name="T13" fmla="*/ 0 h 46"/>
                <a:gd name="T14" fmla="*/ 204 w 204"/>
                <a:gd name="T15" fmla="*/ 0 h 46"/>
                <a:gd name="T16" fmla="*/ 204 w 204"/>
                <a:gd name="T17" fmla="*/ 4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4" h="46">
                  <a:moveTo>
                    <a:pt x="204" y="46"/>
                  </a:moveTo>
                  <a:lnTo>
                    <a:pt x="22" y="46"/>
                  </a:lnTo>
                  <a:lnTo>
                    <a:pt x="22" y="37"/>
                  </a:lnTo>
                  <a:lnTo>
                    <a:pt x="195" y="37"/>
                  </a:lnTo>
                  <a:lnTo>
                    <a:pt x="195" y="9"/>
                  </a:lnTo>
                  <a:lnTo>
                    <a:pt x="0" y="9"/>
                  </a:lnTo>
                  <a:lnTo>
                    <a:pt x="0" y="0"/>
                  </a:lnTo>
                  <a:lnTo>
                    <a:pt x="204" y="0"/>
                  </a:lnTo>
                  <a:lnTo>
                    <a:pt x="204" y="46"/>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178" name="Rectangle 630"/>
            <p:cNvSpPr>
              <a:spLocks noChangeArrowheads="1"/>
            </p:cNvSpPr>
            <p:nvPr/>
          </p:nvSpPr>
          <p:spPr bwMode="auto">
            <a:xfrm>
              <a:off x="7359651" y="2493963"/>
              <a:ext cx="14288" cy="15875"/>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179" name="Rectangle 631"/>
            <p:cNvSpPr>
              <a:spLocks noChangeArrowheads="1"/>
            </p:cNvSpPr>
            <p:nvPr/>
          </p:nvSpPr>
          <p:spPr bwMode="auto">
            <a:xfrm>
              <a:off x="7388226" y="2493963"/>
              <a:ext cx="14288" cy="15875"/>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180" name="Rectangle 632"/>
            <p:cNvSpPr>
              <a:spLocks noChangeArrowheads="1"/>
            </p:cNvSpPr>
            <p:nvPr/>
          </p:nvSpPr>
          <p:spPr bwMode="auto">
            <a:xfrm>
              <a:off x="7416801" y="2493963"/>
              <a:ext cx="15875" cy="15875"/>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181" name="Rectangle 633"/>
            <p:cNvSpPr>
              <a:spLocks noChangeArrowheads="1"/>
            </p:cNvSpPr>
            <p:nvPr/>
          </p:nvSpPr>
          <p:spPr bwMode="auto">
            <a:xfrm>
              <a:off x="7446963" y="2493963"/>
              <a:ext cx="14288" cy="15875"/>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182" name="Rectangle 634"/>
            <p:cNvSpPr>
              <a:spLocks noChangeArrowheads="1"/>
            </p:cNvSpPr>
            <p:nvPr/>
          </p:nvSpPr>
          <p:spPr bwMode="auto">
            <a:xfrm>
              <a:off x="7475538" y="2493963"/>
              <a:ext cx="14288" cy="15875"/>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183" name="Rectangle 635"/>
            <p:cNvSpPr>
              <a:spLocks noChangeArrowheads="1"/>
            </p:cNvSpPr>
            <p:nvPr/>
          </p:nvSpPr>
          <p:spPr bwMode="auto">
            <a:xfrm>
              <a:off x="7504113" y="2493963"/>
              <a:ext cx="14288" cy="15875"/>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184" name="Rectangle 653"/>
            <p:cNvSpPr>
              <a:spLocks noChangeArrowheads="1"/>
            </p:cNvSpPr>
            <p:nvPr/>
          </p:nvSpPr>
          <p:spPr bwMode="auto">
            <a:xfrm>
              <a:off x="7475538" y="2552700"/>
              <a:ext cx="28575"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185" name="Rectangle 654"/>
            <p:cNvSpPr>
              <a:spLocks noChangeArrowheads="1"/>
            </p:cNvSpPr>
            <p:nvPr/>
          </p:nvSpPr>
          <p:spPr bwMode="auto">
            <a:xfrm>
              <a:off x="7359651" y="2552700"/>
              <a:ext cx="101600"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186" name="Rectangle 655"/>
            <p:cNvSpPr>
              <a:spLocks noChangeArrowheads="1"/>
            </p:cNvSpPr>
            <p:nvPr/>
          </p:nvSpPr>
          <p:spPr bwMode="auto">
            <a:xfrm>
              <a:off x="7518401" y="2552700"/>
              <a:ext cx="57150"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grpSp>
    </p:spTree>
    <p:extLst>
      <p:ext uri="{BB962C8B-B14F-4D97-AF65-F5344CB8AC3E}">
        <p14:creationId xmlns:p14="http://schemas.microsoft.com/office/powerpoint/2010/main" val="337281698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 xmlns:a16="http://schemas.microsoft.com/office/drawing/2014/main" id="{C4CC0F66-F716-9E4A-A350-90E627E348D3}"/>
              </a:ext>
            </a:extLst>
          </p:cNvPr>
          <p:cNvSpPr txBox="1">
            <a:spLocks/>
          </p:cNvSpPr>
          <p:nvPr/>
        </p:nvSpPr>
        <p:spPr bwMode="auto">
          <a:xfrm>
            <a:off x="181014" y="625843"/>
            <a:ext cx="8229600" cy="4200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rmAutofit fontScale="97500" lnSpcReduction="10000"/>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CA" sz="2400" b="0" i="0" u="none" strike="noStrike" kern="1200" cap="none" spc="0" normalizeH="0" baseline="0" noProof="0" dirty="0" smtClean="0">
                <a:ln>
                  <a:noFill/>
                </a:ln>
                <a:solidFill>
                  <a:srgbClr val="E47623"/>
                </a:solidFill>
                <a:effectLst/>
                <a:uLnTx/>
                <a:uFillTx/>
                <a:latin typeface="Century Gothic" pitchFamily="34" charset="0"/>
                <a:ea typeface="ヒラギノ角ゴ Pro W3" pitchFamily="126" charset="-128"/>
              </a:rPr>
              <a:t>Characteristics</a:t>
            </a:r>
            <a:r>
              <a:rPr kumimoji="0" lang="en-CA" sz="2400" b="0" i="0" u="none" strike="noStrike" kern="1200" cap="none" spc="0" normalizeH="0" noProof="0" dirty="0" smtClean="0">
                <a:ln>
                  <a:noFill/>
                </a:ln>
                <a:solidFill>
                  <a:srgbClr val="E47623"/>
                </a:solidFill>
                <a:effectLst/>
                <a:uLnTx/>
                <a:uFillTx/>
                <a:latin typeface="Century Gothic" pitchFamily="34" charset="0"/>
                <a:ea typeface="ヒラギノ角ゴ Pro W3" pitchFamily="126" charset="-128"/>
              </a:rPr>
              <a:t> of Scrum</a:t>
            </a:r>
            <a:endParaRPr kumimoji="0" lang="en-CA" sz="2400" b="0" i="0" u="none" strike="noStrike" kern="1200" cap="none" spc="0" normalizeH="0" baseline="0" noProof="0" dirty="0">
              <a:ln>
                <a:noFill/>
              </a:ln>
              <a:solidFill>
                <a:srgbClr val="E47623"/>
              </a:solidFill>
              <a:effectLst/>
              <a:uLnTx/>
              <a:uFillTx/>
              <a:latin typeface="Century Gothic" pitchFamily="34" charset="0"/>
              <a:ea typeface="ヒラギノ角ゴ Pro W3" pitchFamily="126" charset="-128"/>
            </a:endParaRPr>
          </a:p>
        </p:txBody>
      </p:sp>
      <p:sp>
        <p:nvSpPr>
          <p:cNvPr id="19" name="Rectangle 18"/>
          <p:cNvSpPr/>
          <p:nvPr/>
        </p:nvSpPr>
        <p:spPr>
          <a:xfrm>
            <a:off x="185736" y="1743756"/>
            <a:ext cx="11793141" cy="4685619"/>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itle 1">
            <a:extLst>
              <a:ext uri="{FF2B5EF4-FFF2-40B4-BE49-F238E27FC236}">
                <a16:creationId xmlns="" xmlns:a16="http://schemas.microsoft.com/office/drawing/2014/main" id="{C4CC0F66-F716-9E4A-A350-90E627E348D3}"/>
              </a:ext>
            </a:extLst>
          </p:cNvPr>
          <p:cNvSpPr txBox="1">
            <a:spLocks/>
          </p:cNvSpPr>
          <p:nvPr/>
        </p:nvSpPr>
        <p:spPr bwMode="auto">
          <a:xfrm>
            <a:off x="544932" y="1446961"/>
            <a:ext cx="2793291" cy="2848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CA" sz="1800" b="0" i="0" u="none" strike="noStrike" kern="1200" cap="none" spc="0" normalizeH="0" baseline="0" noProof="0" dirty="0" smtClean="0">
                <a:ln>
                  <a:noFill/>
                </a:ln>
                <a:solidFill>
                  <a:schemeClr val="tx1"/>
                </a:solidFill>
                <a:effectLst/>
                <a:uLnTx/>
                <a:uFillTx/>
              </a:rPr>
              <a:t>Scrum</a:t>
            </a:r>
            <a:r>
              <a:rPr lang="en-CA" sz="1800" noProof="0" dirty="0">
                <a:solidFill>
                  <a:schemeClr val="tx1"/>
                </a:solidFill>
              </a:rPr>
              <a:t> </a:t>
            </a:r>
            <a:r>
              <a:rPr lang="en-CA" sz="1800" noProof="0" dirty="0" smtClean="0">
                <a:solidFill>
                  <a:schemeClr val="tx1"/>
                </a:solidFill>
              </a:rPr>
              <a:t>is a set of guiding principles, values and practices that help teams deliver products in short cycles, enabling fast feedback, continual improvement, and rapid adaption to change.</a:t>
            </a:r>
            <a:endParaRPr kumimoji="0" lang="en-CA" sz="1800" b="0" i="0" u="none" strike="noStrike" kern="1200" cap="none" spc="0" normalizeH="0" baseline="0" noProof="0" dirty="0">
              <a:ln>
                <a:noFill/>
              </a:ln>
              <a:solidFill>
                <a:schemeClr val="tx1"/>
              </a:solidFill>
              <a:effectLst/>
              <a:uLnTx/>
              <a:uFillTx/>
            </a:endParaRPr>
          </a:p>
        </p:txBody>
      </p:sp>
      <p:pic>
        <p:nvPicPr>
          <p:cNvPr id="28" name="Picture 2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01648" y="1171575"/>
            <a:ext cx="7731661" cy="4060951"/>
          </a:xfrm>
          <a:prstGeom prst="rect">
            <a:avLst/>
          </a:prstGeom>
        </p:spPr>
      </p:pic>
      <p:sp>
        <p:nvSpPr>
          <p:cNvPr id="29" name="Title 1">
            <a:extLst>
              <a:ext uri="{FF2B5EF4-FFF2-40B4-BE49-F238E27FC236}">
                <a16:creationId xmlns="" xmlns:a16="http://schemas.microsoft.com/office/drawing/2014/main" id="{C4CC0F66-F716-9E4A-A350-90E627E348D3}"/>
              </a:ext>
            </a:extLst>
          </p:cNvPr>
          <p:cNvSpPr txBox="1">
            <a:spLocks/>
          </p:cNvSpPr>
          <p:nvPr/>
        </p:nvSpPr>
        <p:spPr bwMode="auto">
          <a:xfrm>
            <a:off x="544932" y="5763544"/>
            <a:ext cx="2747859" cy="2977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CA" sz="1800" b="1" i="0" u="none" strike="noStrike" kern="1200" cap="none" spc="0" normalizeH="0" baseline="0" noProof="0" dirty="0" smtClean="0">
                <a:ln>
                  <a:noFill/>
                </a:ln>
                <a:solidFill>
                  <a:schemeClr val="tx1"/>
                </a:solidFill>
                <a:effectLst/>
                <a:uLnTx/>
                <a:uFillTx/>
              </a:rPr>
              <a:t>Scrum Team Attributes</a:t>
            </a:r>
            <a:endParaRPr kumimoji="0" lang="en-CA" sz="1800" b="1" i="0" u="none" strike="noStrike" kern="1200" cap="none" spc="0" normalizeH="0" baseline="0" noProof="0" dirty="0">
              <a:ln>
                <a:noFill/>
              </a:ln>
              <a:solidFill>
                <a:schemeClr val="tx1"/>
              </a:solidFill>
              <a:effectLst/>
              <a:uLnTx/>
              <a:uFillTx/>
            </a:endParaRPr>
          </a:p>
        </p:txBody>
      </p:sp>
      <p:sp>
        <p:nvSpPr>
          <p:cNvPr id="30" name="Rectangle 29"/>
          <p:cNvSpPr/>
          <p:nvPr/>
        </p:nvSpPr>
        <p:spPr>
          <a:xfrm>
            <a:off x="4857153" y="1863507"/>
            <a:ext cx="2264568" cy="4493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itle 1">
            <a:extLst>
              <a:ext uri="{FF2B5EF4-FFF2-40B4-BE49-F238E27FC236}">
                <a16:creationId xmlns="" xmlns:a16="http://schemas.microsoft.com/office/drawing/2014/main" id="{C4CC0F66-F716-9E4A-A350-90E627E348D3}"/>
              </a:ext>
            </a:extLst>
          </p:cNvPr>
          <p:cNvSpPr txBox="1">
            <a:spLocks/>
          </p:cNvSpPr>
          <p:nvPr/>
        </p:nvSpPr>
        <p:spPr bwMode="auto">
          <a:xfrm>
            <a:off x="4592605" y="1634523"/>
            <a:ext cx="2385347" cy="481387"/>
          </a:xfrm>
          <a:prstGeom prst="rect">
            <a:avLst/>
          </a:prstGeom>
          <a:solidFill>
            <a:schemeClr val="bg1"/>
          </a:solidFill>
          <a:ln>
            <a:noFill/>
          </a:ln>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CA" sz="1800" b="1" i="0" u="none" strike="noStrike" kern="1200" cap="none" spc="0" normalizeH="0" baseline="0" noProof="0" dirty="0" smtClean="0">
                <a:ln>
                  <a:noFill/>
                </a:ln>
                <a:solidFill>
                  <a:schemeClr val="tx1"/>
                </a:solidFill>
                <a:effectLst/>
                <a:uLnTx/>
                <a:uFillTx/>
              </a:rPr>
              <a:t>Scrum Framework</a:t>
            </a:r>
            <a:endParaRPr kumimoji="0" lang="en-CA" sz="1800" b="1" i="0" u="none" strike="noStrike" kern="1200" cap="none" spc="0" normalizeH="0" baseline="0" noProof="0" dirty="0">
              <a:ln>
                <a:noFill/>
              </a:ln>
              <a:solidFill>
                <a:schemeClr val="tx1"/>
              </a:solidFill>
              <a:effectLst/>
              <a:uLnTx/>
              <a:uFillTx/>
            </a:endParaRPr>
          </a:p>
        </p:txBody>
      </p:sp>
      <p:cxnSp>
        <p:nvCxnSpPr>
          <p:cNvPr id="33" name="Straight Connector 32"/>
          <p:cNvCxnSpPr/>
          <p:nvPr/>
        </p:nvCxnSpPr>
        <p:spPr>
          <a:xfrm>
            <a:off x="392906" y="5436394"/>
            <a:ext cx="11370469" cy="21431"/>
          </a:xfrm>
          <a:prstGeom prst="line">
            <a:avLst/>
          </a:prstGeom>
          <a:ln w="9525">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sp>
        <p:nvSpPr>
          <p:cNvPr id="42" name="Title 1">
            <a:extLst>
              <a:ext uri="{FF2B5EF4-FFF2-40B4-BE49-F238E27FC236}">
                <a16:creationId xmlns="" xmlns:a16="http://schemas.microsoft.com/office/drawing/2014/main" id="{C4CC0F66-F716-9E4A-A350-90E627E348D3}"/>
              </a:ext>
            </a:extLst>
          </p:cNvPr>
          <p:cNvSpPr txBox="1">
            <a:spLocks/>
          </p:cNvSpPr>
          <p:nvPr/>
        </p:nvSpPr>
        <p:spPr bwMode="auto">
          <a:xfrm>
            <a:off x="4142330" y="5496982"/>
            <a:ext cx="1948300" cy="2977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CA" sz="1200" b="1" i="0" u="none" strike="noStrike" kern="1200" cap="none" spc="0" normalizeH="0" baseline="0" noProof="0" dirty="0" smtClean="0">
                <a:ln>
                  <a:noFill/>
                </a:ln>
                <a:solidFill>
                  <a:schemeClr val="tx1"/>
                </a:solidFill>
                <a:effectLst/>
                <a:uLnTx/>
                <a:uFillTx/>
              </a:rPr>
              <a:t>Self-Organizing</a:t>
            </a:r>
            <a:endParaRPr kumimoji="0" lang="en-CA" sz="1200" b="1" i="0" u="none" strike="noStrike" kern="1200" cap="none" spc="0" normalizeH="0" baseline="0" noProof="0" dirty="0">
              <a:ln>
                <a:noFill/>
              </a:ln>
              <a:solidFill>
                <a:schemeClr val="tx1"/>
              </a:solidFill>
              <a:effectLst/>
              <a:uLnTx/>
              <a:uFillTx/>
            </a:endParaRPr>
          </a:p>
        </p:txBody>
      </p:sp>
      <p:sp>
        <p:nvSpPr>
          <p:cNvPr id="43" name="Title 1">
            <a:extLst>
              <a:ext uri="{FF2B5EF4-FFF2-40B4-BE49-F238E27FC236}">
                <a16:creationId xmlns="" xmlns:a16="http://schemas.microsoft.com/office/drawing/2014/main" id="{C4CC0F66-F716-9E4A-A350-90E627E348D3}"/>
              </a:ext>
            </a:extLst>
          </p:cNvPr>
          <p:cNvSpPr txBox="1">
            <a:spLocks/>
          </p:cNvSpPr>
          <p:nvPr/>
        </p:nvSpPr>
        <p:spPr bwMode="auto">
          <a:xfrm>
            <a:off x="4144706" y="5763544"/>
            <a:ext cx="3635708" cy="483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CA" sz="900" i="0" u="none" strike="noStrike" kern="1200" cap="none" spc="0" normalizeH="0" baseline="0" noProof="0" dirty="0" smtClean="0">
                <a:ln>
                  <a:noFill/>
                </a:ln>
                <a:solidFill>
                  <a:schemeClr val="tx1"/>
                </a:solidFill>
                <a:effectLst/>
                <a:uLnTx/>
                <a:uFillTx/>
              </a:rPr>
              <a:t>Traditionally a project manager</a:t>
            </a:r>
            <a:r>
              <a:rPr kumimoji="0" lang="en-CA" sz="900" i="0" u="none" strike="noStrike" kern="1200" cap="none" spc="0" normalizeH="0" noProof="0" dirty="0" smtClean="0">
                <a:ln>
                  <a:noFill/>
                </a:ln>
                <a:solidFill>
                  <a:schemeClr val="tx1"/>
                </a:solidFill>
                <a:effectLst/>
                <a:uLnTx/>
                <a:uFillTx/>
              </a:rPr>
              <a:t> assigns tasks and directs teams. Self-organizing teams decide how to </a:t>
            </a:r>
            <a:r>
              <a:rPr kumimoji="0" lang="en-CA" sz="900" b="1" i="0" u="none" strike="noStrike" kern="1200" cap="none" spc="0" normalizeH="0" noProof="0" dirty="0" smtClean="0">
                <a:ln>
                  <a:noFill/>
                </a:ln>
                <a:solidFill>
                  <a:schemeClr val="tx1"/>
                </a:solidFill>
                <a:effectLst/>
                <a:uLnTx/>
                <a:uFillTx/>
              </a:rPr>
              <a:t>best accomplish their work</a:t>
            </a:r>
            <a:r>
              <a:rPr kumimoji="0" lang="en-CA" sz="900" i="0" u="none" strike="noStrike" kern="1200" cap="none" spc="0" normalizeH="0" noProof="0" dirty="0" smtClean="0">
                <a:ln>
                  <a:noFill/>
                </a:ln>
                <a:solidFill>
                  <a:schemeClr val="tx1"/>
                </a:solidFill>
                <a:effectLst/>
                <a:uLnTx/>
                <a:uFillTx/>
              </a:rPr>
              <a:t>.</a:t>
            </a:r>
            <a:endParaRPr kumimoji="0" lang="en-CA" sz="900" i="0" u="none" strike="noStrike" kern="1200" cap="none" spc="0" normalizeH="0" baseline="0" noProof="0" dirty="0">
              <a:ln>
                <a:noFill/>
              </a:ln>
              <a:solidFill>
                <a:schemeClr val="tx1"/>
              </a:solidFill>
              <a:effectLst/>
              <a:uLnTx/>
              <a:uFillTx/>
            </a:endParaRPr>
          </a:p>
        </p:txBody>
      </p:sp>
      <p:sp>
        <p:nvSpPr>
          <p:cNvPr id="47" name="Title 1">
            <a:extLst>
              <a:ext uri="{FF2B5EF4-FFF2-40B4-BE49-F238E27FC236}">
                <a16:creationId xmlns="" xmlns:a16="http://schemas.microsoft.com/office/drawing/2014/main" id="{C4CC0F66-F716-9E4A-A350-90E627E348D3}"/>
              </a:ext>
            </a:extLst>
          </p:cNvPr>
          <p:cNvSpPr txBox="1">
            <a:spLocks/>
          </p:cNvSpPr>
          <p:nvPr/>
        </p:nvSpPr>
        <p:spPr bwMode="auto">
          <a:xfrm>
            <a:off x="8339020" y="5504569"/>
            <a:ext cx="2108993" cy="2977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CA" sz="1200" b="1" i="0" u="none" strike="noStrike" kern="1200" cap="none" spc="0" normalizeH="0" baseline="0" noProof="0" dirty="0" smtClean="0">
                <a:ln>
                  <a:noFill/>
                </a:ln>
                <a:solidFill>
                  <a:schemeClr val="tx1"/>
                </a:solidFill>
                <a:effectLst/>
                <a:uLnTx/>
                <a:uFillTx/>
              </a:rPr>
              <a:t>Cross Functional</a:t>
            </a:r>
            <a:endParaRPr kumimoji="0" lang="en-CA" sz="1200" b="1" i="0" u="none" strike="noStrike" kern="1200" cap="none" spc="0" normalizeH="0" baseline="0" noProof="0" dirty="0">
              <a:ln>
                <a:noFill/>
              </a:ln>
              <a:solidFill>
                <a:schemeClr val="tx1"/>
              </a:solidFill>
              <a:effectLst/>
              <a:uLnTx/>
              <a:uFillTx/>
            </a:endParaRPr>
          </a:p>
        </p:txBody>
      </p:sp>
      <p:sp>
        <p:nvSpPr>
          <p:cNvPr id="48" name="Title 1">
            <a:extLst>
              <a:ext uri="{FF2B5EF4-FFF2-40B4-BE49-F238E27FC236}">
                <a16:creationId xmlns="" xmlns:a16="http://schemas.microsoft.com/office/drawing/2014/main" id="{C4CC0F66-F716-9E4A-A350-90E627E348D3}"/>
              </a:ext>
            </a:extLst>
          </p:cNvPr>
          <p:cNvSpPr txBox="1">
            <a:spLocks/>
          </p:cNvSpPr>
          <p:nvPr/>
        </p:nvSpPr>
        <p:spPr bwMode="auto">
          <a:xfrm>
            <a:off x="8350237" y="5794727"/>
            <a:ext cx="3635708" cy="586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CA" sz="900" i="0" u="none" strike="noStrike" kern="1200" cap="none" spc="0" normalizeH="0" baseline="0" noProof="0" dirty="0" smtClean="0">
                <a:ln>
                  <a:noFill/>
                </a:ln>
                <a:solidFill>
                  <a:schemeClr val="tx1"/>
                </a:solidFill>
                <a:effectLst/>
                <a:uLnTx/>
                <a:uFillTx/>
              </a:rPr>
              <a:t>Traditionally</a:t>
            </a:r>
            <a:r>
              <a:rPr kumimoji="0" lang="en-CA" sz="900" i="0" u="none" strike="noStrike" kern="1200" cap="none" spc="0" normalizeH="0" noProof="0" dirty="0" smtClean="0">
                <a:ln>
                  <a:noFill/>
                </a:ln>
                <a:solidFill>
                  <a:schemeClr val="tx1"/>
                </a:solidFill>
                <a:effectLst/>
                <a:uLnTx/>
                <a:uFillTx/>
              </a:rPr>
              <a:t> teams are assembled around function. Cross functional teams have members </a:t>
            </a:r>
            <a:r>
              <a:rPr kumimoji="0" lang="en-CA" sz="900" b="1" i="0" u="none" strike="noStrike" kern="1200" cap="none" spc="0" normalizeH="0" noProof="0" dirty="0" smtClean="0">
                <a:ln>
                  <a:noFill/>
                </a:ln>
                <a:solidFill>
                  <a:schemeClr val="tx1"/>
                </a:solidFill>
                <a:effectLst/>
                <a:uLnTx/>
                <a:uFillTx/>
              </a:rPr>
              <a:t>across each competency </a:t>
            </a:r>
            <a:r>
              <a:rPr kumimoji="0" lang="en-CA" sz="900" i="0" u="none" strike="noStrike" kern="1200" cap="none" spc="0" normalizeH="0" noProof="0" dirty="0" smtClean="0">
                <a:ln>
                  <a:noFill/>
                </a:ln>
                <a:solidFill>
                  <a:schemeClr val="tx1"/>
                </a:solidFill>
                <a:effectLst/>
                <a:uLnTx/>
                <a:uFillTx/>
              </a:rPr>
              <a:t>needed to accomplish the work. Cross functional teams do not have to rely on those outside of their team.</a:t>
            </a:r>
            <a:endParaRPr kumimoji="0" lang="en-CA" sz="900" i="0" u="none" strike="noStrike" kern="1200" cap="none" spc="0" normalizeH="0" baseline="0" noProof="0" dirty="0">
              <a:ln>
                <a:noFill/>
              </a:ln>
              <a:solidFill>
                <a:schemeClr val="tx1"/>
              </a:solidFill>
              <a:effectLst/>
              <a:uLnTx/>
              <a:uFillTx/>
            </a:endParaRPr>
          </a:p>
        </p:txBody>
      </p:sp>
      <p:grpSp>
        <p:nvGrpSpPr>
          <p:cNvPr id="32" name="Group 31"/>
          <p:cNvGrpSpPr/>
          <p:nvPr/>
        </p:nvGrpSpPr>
        <p:grpSpPr>
          <a:xfrm>
            <a:off x="3681954" y="5681435"/>
            <a:ext cx="460376" cy="461962"/>
            <a:chOff x="2308226" y="3133726"/>
            <a:chExt cx="460376" cy="461962"/>
          </a:xfrm>
          <a:solidFill>
            <a:srgbClr val="EF4051"/>
          </a:solidFill>
        </p:grpSpPr>
        <p:sp>
          <p:nvSpPr>
            <p:cNvPr id="49" name="Freeform 379"/>
            <p:cNvSpPr>
              <a:spLocks noEditPoints="1"/>
            </p:cNvSpPr>
            <p:nvPr/>
          </p:nvSpPr>
          <p:spPr bwMode="auto">
            <a:xfrm>
              <a:off x="2495551" y="3133726"/>
              <a:ext cx="85725" cy="87312"/>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8 h 48"/>
                <a:gd name="T12" fmla="*/ 8 w 48"/>
                <a:gd name="T13" fmla="*/ 24 h 48"/>
                <a:gd name="T14" fmla="*/ 24 w 48"/>
                <a:gd name="T15" fmla="*/ 40 h 48"/>
                <a:gd name="T16" fmla="*/ 40 w 48"/>
                <a:gd name="T17" fmla="*/ 24 h 48"/>
                <a:gd name="T18" fmla="*/ 24 w 48"/>
                <a:gd name="T19" fmla="*/ 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7"/>
                    <a:pt x="0" y="24"/>
                  </a:cubicBezTo>
                  <a:cubicBezTo>
                    <a:pt x="0" y="11"/>
                    <a:pt x="11" y="0"/>
                    <a:pt x="24" y="0"/>
                  </a:cubicBezTo>
                  <a:cubicBezTo>
                    <a:pt x="37" y="0"/>
                    <a:pt x="48" y="11"/>
                    <a:pt x="48" y="24"/>
                  </a:cubicBezTo>
                  <a:cubicBezTo>
                    <a:pt x="48" y="37"/>
                    <a:pt x="37" y="48"/>
                    <a:pt x="24" y="48"/>
                  </a:cubicBezTo>
                  <a:close/>
                  <a:moveTo>
                    <a:pt x="24" y="8"/>
                  </a:moveTo>
                  <a:cubicBezTo>
                    <a:pt x="15" y="8"/>
                    <a:pt x="8" y="15"/>
                    <a:pt x="8" y="24"/>
                  </a:cubicBezTo>
                  <a:cubicBezTo>
                    <a:pt x="8" y="33"/>
                    <a:pt x="15" y="40"/>
                    <a:pt x="24" y="40"/>
                  </a:cubicBezTo>
                  <a:cubicBezTo>
                    <a:pt x="33" y="40"/>
                    <a:pt x="40" y="33"/>
                    <a:pt x="40" y="24"/>
                  </a:cubicBezTo>
                  <a:cubicBezTo>
                    <a:pt x="40" y="15"/>
                    <a:pt x="33" y="8"/>
                    <a:pt x="2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50" name="Freeform 380"/>
            <p:cNvSpPr>
              <a:spLocks noEditPoints="1"/>
            </p:cNvSpPr>
            <p:nvPr/>
          </p:nvSpPr>
          <p:spPr bwMode="auto">
            <a:xfrm>
              <a:off x="2632076" y="3184526"/>
              <a:ext cx="85725" cy="85725"/>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8 h 48"/>
                <a:gd name="T12" fmla="*/ 8 w 48"/>
                <a:gd name="T13" fmla="*/ 24 h 48"/>
                <a:gd name="T14" fmla="*/ 24 w 48"/>
                <a:gd name="T15" fmla="*/ 40 h 48"/>
                <a:gd name="T16" fmla="*/ 40 w 48"/>
                <a:gd name="T17" fmla="*/ 24 h 48"/>
                <a:gd name="T18" fmla="*/ 24 w 48"/>
                <a:gd name="T19" fmla="*/ 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7"/>
                    <a:pt x="0" y="24"/>
                  </a:cubicBezTo>
                  <a:cubicBezTo>
                    <a:pt x="0" y="11"/>
                    <a:pt x="11" y="0"/>
                    <a:pt x="24" y="0"/>
                  </a:cubicBezTo>
                  <a:cubicBezTo>
                    <a:pt x="37" y="0"/>
                    <a:pt x="48" y="11"/>
                    <a:pt x="48" y="24"/>
                  </a:cubicBezTo>
                  <a:cubicBezTo>
                    <a:pt x="48" y="37"/>
                    <a:pt x="37" y="48"/>
                    <a:pt x="24" y="48"/>
                  </a:cubicBezTo>
                  <a:close/>
                  <a:moveTo>
                    <a:pt x="24" y="8"/>
                  </a:moveTo>
                  <a:cubicBezTo>
                    <a:pt x="15" y="8"/>
                    <a:pt x="8" y="15"/>
                    <a:pt x="8" y="24"/>
                  </a:cubicBezTo>
                  <a:cubicBezTo>
                    <a:pt x="8" y="33"/>
                    <a:pt x="15" y="40"/>
                    <a:pt x="24" y="40"/>
                  </a:cubicBezTo>
                  <a:cubicBezTo>
                    <a:pt x="33" y="40"/>
                    <a:pt x="40" y="33"/>
                    <a:pt x="40" y="24"/>
                  </a:cubicBezTo>
                  <a:cubicBezTo>
                    <a:pt x="40" y="15"/>
                    <a:pt x="33" y="8"/>
                    <a:pt x="2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51" name="Freeform 381"/>
            <p:cNvSpPr>
              <a:spLocks noEditPoints="1"/>
            </p:cNvSpPr>
            <p:nvPr/>
          </p:nvSpPr>
          <p:spPr bwMode="auto">
            <a:xfrm>
              <a:off x="2681289" y="3321051"/>
              <a:ext cx="87313" cy="87312"/>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8 h 48"/>
                <a:gd name="T12" fmla="*/ 8 w 48"/>
                <a:gd name="T13" fmla="*/ 24 h 48"/>
                <a:gd name="T14" fmla="*/ 24 w 48"/>
                <a:gd name="T15" fmla="*/ 40 h 48"/>
                <a:gd name="T16" fmla="*/ 40 w 48"/>
                <a:gd name="T17" fmla="*/ 24 h 48"/>
                <a:gd name="T18" fmla="*/ 24 w 48"/>
                <a:gd name="T19" fmla="*/ 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7"/>
                    <a:pt x="0" y="24"/>
                  </a:cubicBezTo>
                  <a:cubicBezTo>
                    <a:pt x="0" y="11"/>
                    <a:pt x="11" y="0"/>
                    <a:pt x="24" y="0"/>
                  </a:cubicBezTo>
                  <a:cubicBezTo>
                    <a:pt x="37" y="0"/>
                    <a:pt x="48" y="11"/>
                    <a:pt x="48" y="24"/>
                  </a:cubicBezTo>
                  <a:cubicBezTo>
                    <a:pt x="48" y="37"/>
                    <a:pt x="37" y="48"/>
                    <a:pt x="24" y="48"/>
                  </a:cubicBezTo>
                  <a:close/>
                  <a:moveTo>
                    <a:pt x="24" y="8"/>
                  </a:moveTo>
                  <a:cubicBezTo>
                    <a:pt x="15" y="8"/>
                    <a:pt x="8" y="15"/>
                    <a:pt x="8" y="24"/>
                  </a:cubicBezTo>
                  <a:cubicBezTo>
                    <a:pt x="8" y="33"/>
                    <a:pt x="15" y="40"/>
                    <a:pt x="24" y="40"/>
                  </a:cubicBezTo>
                  <a:cubicBezTo>
                    <a:pt x="33" y="40"/>
                    <a:pt x="40" y="33"/>
                    <a:pt x="40" y="24"/>
                  </a:cubicBezTo>
                  <a:cubicBezTo>
                    <a:pt x="40" y="15"/>
                    <a:pt x="33" y="8"/>
                    <a:pt x="2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52" name="Freeform 382"/>
            <p:cNvSpPr>
              <a:spLocks noEditPoints="1"/>
            </p:cNvSpPr>
            <p:nvPr/>
          </p:nvSpPr>
          <p:spPr bwMode="auto">
            <a:xfrm>
              <a:off x="2632076" y="3457576"/>
              <a:ext cx="85725" cy="87312"/>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8 h 48"/>
                <a:gd name="T12" fmla="*/ 8 w 48"/>
                <a:gd name="T13" fmla="*/ 24 h 48"/>
                <a:gd name="T14" fmla="*/ 24 w 48"/>
                <a:gd name="T15" fmla="*/ 40 h 48"/>
                <a:gd name="T16" fmla="*/ 40 w 48"/>
                <a:gd name="T17" fmla="*/ 24 h 48"/>
                <a:gd name="T18" fmla="*/ 24 w 48"/>
                <a:gd name="T19" fmla="*/ 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7"/>
                    <a:pt x="0" y="24"/>
                  </a:cubicBezTo>
                  <a:cubicBezTo>
                    <a:pt x="0" y="11"/>
                    <a:pt x="11" y="0"/>
                    <a:pt x="24" y="0"/>
                  </a:cubicBezTo>
                  <a:cubicBezTo>
                    <a:pt x="37" y="0"/>
                    <a:pt x="48" y="11"/>
                    <a:pt x="48" y="24"/>
                  </a:cubicBezTo>
                  <a:cubicBezTo>
                    <a:pt x="48" y="37"/>
                    <a:pt x="37" y="48"/>
                    <a:pt x="24" y="48"/>
                  </a:cubicBezTo>
                  <a:close/>
                  <a:moveTo>
                    <a:pt x="24" y="8"/>
                  </a:moveTo>
                  <a:cubicBezTo>
                    <a:pt x="15" y="8"/>
                    <a:pt x="8" y="15"/>
                    <a:pt x="8" y="24"/>
                  </a:cubicBezTo>
                  <a:cubicBezTo>
                    <a:pt x="8" y="33"/>
                    <a:pt x="15" y="40"/>
                    <a:pt x="24" y="40"/>
                  </a:cubicBezTo>
                  <a:cubicBezTo>
                    <a:pt x="33" y="40"/>
                    <a:pt x="40" y="33"/>
                    <a:pt x="40" y="24"/>
                  </a:cubicBezTo>
                  <a:cubicBezTo>
                    <a:pt x="40" y="15"/>
                    <a:pt x="33" y="8"/>
                    <a:pt x="2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53" name="Freeform 383"/>
            <p:cNvSpPr>
              <a:spLocks noEditPoints="1"/>
            </p:cNvSpPr>
            <p:nvPr/>
          </p:nvSpPr>
          <p:spPr bwMode="auto">
            <a:xfrm>
              <a:off x="2357439" y="3184526"/>
              <a:ext cx="87313" cy="85725"/>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8 h 48"/>
                <a:gd name="T12" fmla="*/ 8 w 48"/>
                <a:gd name="T13" fmla="*/ 24 h 48"/>
                <a:gd name="T14" fmla="*/ 24 w 48"/>
                <a:gd name="T15" fmla="*/ 40 h 48"/>
                <a:gd name="T16" fmla="*/ 40 w 48"/>
                <a:gd name="T17" fmla="*/ 24 h 48"/>
                <a:gd name="T18" fmla="*/ 24 w 48"/>
                <a:gd name="T19" fmla="*/ 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7"/>
                    <a:pt x="0" y="24"/>
                  </a:cubicBezTo>
                  <a:cubicBezTo>
                    <a:pt x="0" y="11"/>
                    <a:pt x="11" y="0"/>
                    <a:pt x="24" y="0"/>
                  </a:cubicBezTo>
                  <a:cubicBezTo>
                    <a:pt x="37" y="0"/>
                    <a:pt x="48" y="11"/>
                    <a:pt x="48" y="24"/>
                  </a:cubicBezTo>
                  <a:cubicBezTo>
                    <a:pt x="48" y="37"/>
                    <a:pt x="37" y="48"/>
                    <a:pt x="24" y="48"/>
                  </a:cubicBezTo>
                  <a:close/>
                  <a:moveTo>
                    <a:pt x="24" y="8"/>
                  </a:moveTo>
                  <a:cubicBezTo>
                    <a:pt x="15" y="8"/>
                    <a:pt x="8" y="15"/>
                    <a:pt x="8" y="24"/>
                  </a:cubicBezTo>
                  <a:cubicBezTo>
                    <a:pt x="8" y="33"/>
                    <a:pt x="15" y="40"/>
                    <a:pt x="24" y="40"/>
                  </a:cubicBezTo>
                  <a:cubicBezTo>
                    <a:pt x="33" y="40"/>
                    <a:pt x="40" y="33"/>
                    <a:pt x="40" y="24"/>
                  </a:cubicBezTo>
                  <a:cubicBezTo>
                    <a:pt x="40" y="15"/>
                    <a:pt x="33" y="8"/>
                    <a:pt x="2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54" name="Freeform 384"/>
            <p:cNvSpPr>
              <a:spLocks noEditPoints="1"/>
            </p:cNvSpPr>
            <p:nvPr/>
          </p:nvSpPr>
          <p:spPr bwMode="auto">
            <a:xfrm>
              <a:off x="2308226" y="3321051"/>
              <a:ext cx="85725" cy="87312"/>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8 h 48"/>
                <a:gd name="T12" fmla="*/ 8 w 48"/>
                <a:gd name="T13" fmla="*/ 24 h 48"/>
                <a:gd name="T14" fmla="*/ 24 w 48"/>
                <a:gd name="T15" fmla="*/ 40 h 48"/>
                <a:gd name="T16" fmla="*/ 40 w 48"/>
                <a:gd name="T17" fmla="*/ 24 h 48"/>
                <a:gd name="T18" fmla="*/ 24 w 48"/>
                <a:gd name="T19" fmla="*/ 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7"/>
                    <a:pt x="0" y="24"/>
                  </a:cubicBezTo>
                  <a:cubicBezTo>
                    <a:pt x="0" y="11"/>
                    <a:pt x="11" y="0"/>
                    <a:pt x="24" y="0"/>
                  </a:cubicBezTo>
                  <a:cubicBezTo>
                    <a:pt x="37" y="0"/>
                    <a:pt x="48" y="11"/>
                    <a:pt x="48" y="24"/>
                  </a:cubicBezTo>
                  <a:cubicBezTo>
                    <a:pt x="48" y="37"/>
                    <a:pt x="37" y="48"/>
                    <a:pt x="24" y="48"/>
                  </a:cubicBezTo>
                  <a:close/>
                  <a:moveTo>
                    <a:pt x="24" y="8"/>
                  </a:moveTo>
                  <a:cubicBezTo>
                    <a:pt x="15" y="8"/>
                    <a:pt x="8" y="15"/>
                    <a:pt x="8" y="24"/>
                  </a:cubicBezTo>
                  <a:cubicBezTo>
                    <a:pt x="8" y="33"/>
                    <a:pt x="15" y="40"/>
                    <a:pt x="24" y="40"/>
                  </a:cubicBezTo>
                  <a:cubicBezTo>
                    <a:pt x="33" y="40"/>
                    <a:pt x="40" y="33"/>
                    <a:pt x="40" y="24"/>
                  </a:cubicBezTo>
                  <a:cubicBezTo>
                    <a:pt x="40" y="15"/>
                    <a:pt x="33" y="8"/>
                    <a:pt x="2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55" name="Freeform 385"/>
            <p:cNvSpPr>
              <a:spLocks noEditPoints="1"/>
            </p:cNvSpPr>
            <p:nvPr/>
          </p:nvSpPr>
          <p:spPr bwMode="auto">
            <a:xfrm>
              <a:off x="2357439" y="3457576"/>
              <a:ext cx="87313" cy="87312"/>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8 h 48"/>
                <a:gd name="T12" fmla="*/ 8 w 48"/>
                <a:gd name="T13" fmla="*/ 24 h 48"/>
                <a:gd name="T14" fmla="*/ 24 w 48"/>
                <a:gd name="T15" fmla="*/ 40 h 48"/>
                <a:gd name="T16" fmla="*/ 40 w 48"/>
                <a:gd name="T17" fmla="*/ 24 h 48"/>
                <a:gd name="T18" fmla="*/ 24 w 48"/>
                <a:gd name="T19" fmla="*/ 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7"/>
                    <a:pt x="0" y="24"/>
                  </a:cubicBezTo>
                  <a:cubicBezTo>
                    <a:pt x="0" y="11"/>
                    <a:pt x="11" y="0"/>
                    <a:pt x="24" y="0"/>
                  </a:cubicBezTo>
                  <a:cubicBezTo>
                    <a:pt x="37" y="0"/>
                    <a:pt x="48" y="11"/>
                    <a:pt x="48" y="24"/>
                  </a:cubicBezTo>
                  <a:cubicBezTo>
                    <a:pt x="48" y="37"/>
                    <a:pt x="37" y="48"/>
                    <a:pt x="24" y="48"/>
                  </a:cubicBezTo>
                  <a:close/>
                  <a:moveTo>
                    <a:pt x="24" y="8"/>
                  </a:moveTo>
                  <a:cubicBezTo>
                    <a:pt x="15" y="8"/>
                    <a:pt x="8" y="15"/>
                    <a:pt x="8" y="24"/>
                  </a:cubicBezTo>
                  <a:cubicBezTo>
                    <a:pt x="8" y="33"/>
                    <a:pt x="15" y="40"/>
                    <a:pt x="24" y="40"/>
                  </a:cubicBezTo>
                  <a:cubicBezTo>
                    <a:pt x="33" y="40"/>
                    <a:pt x="40" y="33"/>
                    <a:pt x="40" y="24"/>
                  </a:cubicBezTo>
                  <a:cubicBezTo>
                    <a:pt x="40" y="15"/>
                    <a:pt x="33" y="8"/>
                    <a:pt x="2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56" name="Freeform 386"/>
            <p:cNvSpPr>
              <a:spLocks noEditPoints="1"/>
            </p:cNvSpPr>
            <p:nvPr/>
          </p:nvSpPr>
          <p:spPr bwMode="auto">
            <a:xfrm>
              <a:off x="2495551" y="3508376"/>
              <a:ext cx="85725" cy="87312"/>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8 h 48"/>
                <a:gd name="T12" fmla="*/ 8 w 48"/>
                <a:gd name="T13" fmla="*/ 24 h 48"/>
                <a:gd name="T14" fmla="*/ 24 w 48"/>
                <a:gd name="T15" fmla="*/ 40 h 48"/>
                <a:gd name="T16" fmla="*/ 40 w 48"/>
                <a:gd name="T17" fmla="*/ 24 h 48"/>
                <a:gd name="T18" fmla="*/ 24 w 48"/>
                <a:gd name="T19" fmla="*/ 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7"/>
                    <a:pt x="0" y="24"/>
                  </a:cubicBezTo>
                  <a:cubicBezTo>
                    <a:pt x="0" y="11"/>
                    <a:pt x="11" y="0"/>
                    <a:pt x="24" y="0"/>
                  </a:cubicBezTo>
                  <a:cubicBezTo>
                    <a:pt x="37" y="0"/>
                    <a:pt x="48" y="11"/>
                    <a:pt x="48" y="24"/>
                  </a:cubicBezTo>
                  <a:cubicBezTo>
                    <a:pt x="48" y="37"/>
                    <a:pt x="37" y="48"/>
                    <a:pt x="24" y="48"/>
                  </a:cubicBezTo>
                  <a:close/>
                  <a:moveTo>
                    <a:pt x="24" y="8"/>
                  </a:moveTo>
                  <a:cubicBezTo>
                    <a:pt x="15" y="8"/>
                    <a:pt x="8" y="15"/>
                    <a:pt x="8" y="24"/>
                  </a:cubicBezTo>
                  <a:cubicBezTo>
                    <a:pt x="8" y="33"/>
                    <a:pt x="15" y="40"/>
                    <a:pt x="24" y="40"/>
                  </a:cubicBezTo>
                  <a:cubicBezTo>
                    <a:pt x="33" y="40"/>
                    <a:pt x="40" y="33"/>
                    <a:pt x="40" y="24"/>
                  </a:cubicBezTo>
                  <a:cubicBezTo>
                    <a:pt x="40" y="15"/>
                    <a:pt x="33" y="8"/>
                    <a:pt x="2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57" name="Line 387"/>
            <p:cNvSpPr>
              <a:spLocks noChangeShapeType="1"/>
            </p:cNvSpPr>
            <p:nvPr/>
          </p:nvSpPr>
          <p:spPr bwMode="auto">
            <a:xfrm>
              <a:off x="2538414" y="3176588"/>
              <a:ext cx="0" cy="0"/>
            </a:xfrm>
            <a:prstGeom prst="line">
              <a:avLst/>
            </a:prstGeom>
            <a:grpFill/>
            <a:ln w="14288" cap="rnd">
              <a:solidFill>
                <a:srgbClr val="222829"/>
              </a:solidFill>
              <a:prstDash val="solid"/>
              <a:round/>
              <a:headEnd/>
              <a:tailEnd/>
            </a:ln>
            <a:extLst/>
          </p:spPr>
          <p:txBody>
            <a:bodyPr vert="horz" wrap="square" lIns="91440" tIns="45720" rIns="91440" bIns="45720" numCol="1" anchor="t" anchorCtr="0" compatLnSpc="1">
              <a:prstTxWarp prst="textNoShape">
                <a:avLst/>
              </a:prstTxWarp>
            </a:bodyPr>
            <a:lstStyle/>
            <a:p>
              <a:endParaRPr lang="en-CA"/>
            </a:p>
          </p:txBody>
        </p:sp>
        <p:sp>
          <p:nvSpPr>
            <p:cNvPr id="58" name="Freeform 388"/>
            <p:cNvSpPr>
              <a:spLocks noEditPoints="1"/>
            </p:cNvSpPr>
            <p:nvPr/>
          </p:nvSpPr>
          <p:spPr bwMode="auto">
            <a:xfrm>
              <a:off x="2343151" y="3170238"/>
              <a:ext cx="388938" cy="388937"/>
            </a:xfrm>
            <a:custGeom>
              <a:avLst/>
              <a:gdLst>
                <a:gd name="T0" fmla="*/ 104 w 216"/>
                <a:gd name="T1" fmla="*/ 214 h 216"/>
                <a:gd name="T2" fmla="*/ 34 w 216"/>
                <a:gd name="T3" fmla="*/ 188 h 216"/>
                <a:gd name="T4" fmla="*/ 28 w 216"/>
                <a:gd name="T5" fmla="*/ 182 h 216"/>
                <a:gd name="T6" fmla="*/ 3 w 216"/>
                <a:gd name="T7" fmla="*/ 112 h 216"/>
                <a:gd name="T8" fmla="*/ 3 w 216"/>
                <a:gd name="T9" fmla="*/ 104 h 216"/>
                <a:gd name="T10" fmla="*/ 28 w 216"/>
                <a:gd name="T11" fmla="*/ 34 h 216"/>
                <a:gd name="T12" fmla="*/ 34 w 216"/>
                <a:gd name="T13" fmla="*/ 28 h 216"/>
                <a:gd name="T14" fmla="*/ 104 w 216"/>
                <a:gd name="T15" fmla="*/ 2 h 216"/>
                <a:gd name="T16" fmla="*/ 112 w 216"/>
                <a:gd name="T17" fmla="*/ 2 h 216"/>
                <a:gd name="T18" fmla="*/ 183 w 216"/>
                <a:gd name="T19" fmla="*/ 28 h 216"/>
                <a:gd name="T20" fmla="*/ 188 w 216"/>
                <a:gd name="T21" fmla="*/ 34 h 216"/>
                <a:gd name="T22" fmla="*/ 214 w 216"/>
                <a:gd name="T23" fmla="*/ 104 h 216"/>
                <a:gd name="T24" fmla="*/ 214 w 216"/>
                <a:gd name="T25" fmla="*/ 112 h 216"/>
                <a:gd name="T26" fmla="*/ 188 w 216"/>
                <a:gd name="T27" fmla="*/ 182 h 216"/>
                <a:gd name="T28" fmla="*/ 183 w 216"/>
                <a:gd name="T29" fmla="*/ 188 h 216"/>
                <a:gd name="T30" fmla="*/ 112 w 216"/>
                <a:gd name="T31" fmla="*/ 214 h 216"/>
                <a:gd name="T32" fmla="*/ 92 w 216"/>
                <a:gd name="T33" fmla="*/ 163 h 216"/>
                <a:gd name="T34" fmla="*/ 124 w 216"/>
                <a:gd name="T35" fmla="*/ 163 h 216"/>
                <a:gd name="T36" fmla="*/ 92 w 216"/>
                <a:gd name="T37" fmla="*/ 163 h 216"/>
                <a:gd name="T38" fmla="*/ 177 w 216"/>
                <a:gd name="T39" fmla="*/ 176 h 216"/>
                <a:gd name="T40" fmla="*/ 142 w 216"/>
                <a:gd name="T41" fmla="*/ 142 h 216"/>
                <a:gd name="T42" fmla="*/ 57 w 216"/>
                <a:gd name="T43" fmla="*/ 135 h 216"/>
                <a:gd name="T44" fmla="*/ 81 w 216"/>
                <a:gd name="T45" fmla="*/ 159 h 216"/>
                <a:gd name="T46" fmla="*/ 57 w 216"/>
                <a:gd name="T47" fmla="*/ 135 h 216"/>
                <a:gd name="T48" fmla="*/ 128 w 216"/>
                <a:gd name="T49" fmla="*/ 156 h 216"/>
                <a:gd name="T50" fmla="*/ 118 w 216"/>
                <a:gd name="T51" fmla="*/ 152 h 216"/>
                <a:gd name="T52" fmla="*/ 89 w 216"/>
                <a:gd name="T53" fmla="*/ 156 h 216"/>
                <a:gd name="T54" fmla="*/ 85 w 216"/>
                <a:gd name="T55" fmla="*/ 146 h 216"/>
                <a:gd name="T56" fmla="*/ 108 w 216"/>
                <a:gd name="T57" fmla="*/ 148 h 216"/>
                <a:gd name="T58" fmla="*/ 148 w 216"/>
                <a:gd name="T59" fmla="*/ 108 h 216"/>
                <a:gd name="T60" fmla="*/ 108 w 216"/>
                <a:gd name="T61" fmla="*/ 68 h 216"/>
                <a:gd name="T62" fmla="*/ 69 w 216"/>
                <a:gd name="T63" fmla="*/ 108 h 216"/>
                <a:gd name="T64" fmla="*/ 152 w 216"/>
                <a:gd name="T65" fmla="*/ 118 h 216"/>
                <a:gd name="T66" fmla="*/ 156 w 216"/>
                <a:gd name="T67" fmla="*/ 127 h 216"/>
                <a:gd name="T68" fmla="*/ 60 w 216"/>
                <a:gd name="T69" fmla="*/ 127 h 216"/>
                <a:gd name="T70" fmla="*/ 64 w 216"/>
                <a:gd name="T71" fmla="*/ 118 h 216"/>
                <a:gd name="T72" fmla="*/ 156 w 216"/>
                <a:gd name="T73" fmla="*/ 108 h 216"/>
                <a:gd name="T74" fmla="*/ 202 w 216"/>
                <a:gd name="T75" fmla="*/ 108 h 216"/>
                <a:gd name="T76" fmla="*/ 156 w 216"/>
                <a:gd name="T77" fmla="*/ 108 h 216"/>
                <a:gd name="T78" fmla="*/ 53 w 216"/>
                <a:gd name="T79" fmla="*/ 124 h 216"/>
                <a:gd name="T80" fmla="*/ 53 w 216"/>
                <a:gd name="T81" fmla="*/ 92 h 216"/>
                <a:gd name="T82" fmla="*/ 147 w 216"/>
                <a:gd name="T83" fmla="*/ 85 h 216"/>
                <a:gd name="T84" fmla="*/ 156 w 216"/>
                <a:gd name="T85" fmla="*/ 89 h 216"/>
                <a:gd name="T86" fmla="*/ 60 w 216"/>
                <a:gd name="T87" fmla="*/ 89 h 216"/>
                <a:gd name="T88" fmla="*/ 70 w 216"/>
                <a:gd name="T89" fmla="*/ 85 h 216"/>
                <a:gd name="T90" fmla="*/ 142 w 216"/>
                <a:gd name="T91" fmla="*/ 74 h 216"/>
                <a:gd name="T92" fmla="*/ 177 w 216"/>
                <a:gd name="T93" fmla="*/ 40 h 216"/>
                <a:gd name="T94" fmla="*/ 142 w 216"/>
                <a:gd name="T95" fmla="*/ 74 h 216"/>
                <a:gd name="T96" fmla="*/ 57 w 216"/>
                <a:gd name="T97" fmla="*/ 81 h 216"/>
                <a:gd name="T98" fmla="*/ 81 w 216"/>
                <a:gd name="T99" fmla="*/ 57 h 216"/>
                <a:gd name="T100" fmla="*/ 118 w 216"/>
                <a:gd name="T101" fmla="*/ 64 h 216"/>
                <a:gd name="T102" fmla="*/ 128 w 216"/>
                <a:gd name="T103" fmla="*/ 60 h 216"/>
                <a:gd name="T104" fmla="*/ 89 w 216"/>
                <a:gd name="T105" fmla="*/ 60 h 216"/>
                <a:gd name="T106" fmla="*/ 98 w 216"/>
                <a:gd name="T107" fmla="*/ 64 h 216"/>
                <a:gd name="T108" fmla="*/ 92 w 216"/>
                <a:gd name="T109" fmla="*/ 53 h 216"/>
                <a:gd name="T110" fmla="*/ 124 w 216"/>
                <a:gd name="T111" fmla="*/ 53 h 216"/>
                <a:gd name="T112" fmla="*/ 92 w 216"/>
                <a:gd name="T113" fmla="*/ 53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16" h="216">
                  <a:moveTo>
                    <a:pt x="108" y="216"/>
                  </a:moveTo>
                  <a:cubicBezTo>
                    <a:pt x="107" y="216"/>
                    <a:pt x="105" y="215"/>
                    <a:pt x="104" y="214"/>
                  </a:cubicBezTo>
                  <a:cubicBezTo>
                    <a:pt x="84" y="166"/>
                    <a:pt x="84" y="166"/>
                    <a:pt x="84" y="166"/>
                  </a:cubicBezTo>
                  <a:cubicBezTo>
                    <a:pt x="34" y="188"/>
                    <a:pt x="34" y="188"/>
                    <a:pt x="34" y="188"/>
                  </a:cubicBezTo>
                  <a:cubicBezTo>
                    <a:pt x="32" y="188"/>
                    <a:pt x="30" y="188"/>
                    <a:pt x="29" y="187"/>
                  </a:cubicBezTo>
                  <a:cubicBezTo>
                    <a:pt x="28" y="186"/>
                    <a:pt x="28" y="184"/>
                    <a:pt x="28" y="182"/>
                  </a:cubicBezTo>
                  <a:cubicBezTo>
                    <a:pt x="50" y="132"/>
                    <a:pt x="50" y="132"/>
                    <a:pt x="50" y="132"/>
                  </a:cubicBezTo>
                  <a:cubicBezTo>
                    <a:pt x="3" y="112"/>
                    <a:pt x="3" y="112"/>
                    <a:pt x="3" y="112"/>
                  </a:cubicBezTo>
                  <a:cubicBezTo>
                    <a:pt x="1" y="111"/>
                    <a:pt x="0" y="110"/>
                    <a:pt x="0" y="108"/>
                  </a:cubicBezTo>
                  <a:cubicBezTo>
                    <a:pt x="0" y="106"/>
                    <a:pt x="1" y="105"/>
                    <a:pt x="3" y="104"/>
                  </a:cubicBezTo>
                  <a:cubicBezTo>
                    <a:pt x="50" y="84"/>
                    <a:pt x="50" y="84"/>
                    <a:pt x="50" y="84"/>
                  </a:cubicBezTo>
                  <a:cubicBezTo>
                    <a:pt x="28" y="34"/>
                    <a:pt x="28" y="34"/>
                    <a:pt x="28" y="34"/>
                  </a:cubicBezTo>
                  <a:cubicBezTo>
                    <a:pt x="28" y="32"/>
                    <a:pt x="28" y="30"/>
                    <a:pt x="29" y="29"/>
                  </a:cubicBezTo>
                  <a:cubicBezTo>
                    <a:pt x="30" y="28"/>
                    <a:pt x="32" y="28"/>
                    <a:pt x="34" y="28"/>
                  </a:cubicBezTo>
                  <a:cubicBezTo>
                    <a:pt x="84" y="50"/>
                    <a:pt x="84" y="50"/>
                    <a:pt x="84" y="50"/>
                  </a:cubicBezTo>
                  <a:cubicBezTo>
                    <a:pt x="104" y="2"/>
                    <a:pt x="104" y="2"/>
                    <a:pt x="104" y="2"/>
                  </a:cubicBezTo>
                  <a:cubicBezTo>
                    <a:pt x="105" y="1"/>
                    <a:pt x="107" y="0"/>
                    <a:pt x="108" y="0"/>
                  </a:cubicBezTo>
                  <a:cubicBezTo>
                    <a:pt x="110" y="0"/>
                    <a:pt x="111" y="1"/>
                    <a:pt x="112" y="2"/>
                  </a:cubicBezTo>
                  <a:cubicBezTo>
                    <a:pt x="132" y="50"/>
                    <a:pt x="132" y="50"/>
                    <a:pt x="132" y="50"/>
                  </a:cubicBezTo>
                  <a:cubicBezTo>
                    <a:pt x="183" y="28"/>
                    <a:pt x="183" y="28"/>
                    <a:pt x="183" y="28"/>
                  </a:cubicBezTo>
                  <a:cubicBezTo>
                    <a:pt x="184" y="28"/>
                    <a:pt x="186" y="28"/>
                    <a:pt x="187" y="29"/>
                  </a:cubicBezTo>
                  <a:cubicBezTo>
                    <a:pt x="188" y="30"/>
                    <a:pt x="188" y="32"/>
                    <a:pt x="188" y="34"/>
                  </a:cubicBezTo>
                  <a:cubicBezTo>
                    <a:pt x="166" y="84"/>
                    <a:pt x="166" y="84"/>
                    <a:pt x="166" y="84"/>
                  </a:cubicBezTo>
                  <a:cubicBezTo>
                    <a:pt x="214" y="104"/>
                    <a:pt x="214" y="104"/>
                    <a:pt x="214" y="104"/>
                  </a:cubicBezTo>
                  <a:cubicBezTo>
                    <a:pt x="215" y="105"/>
                    <a:pt x="216" y="106"/>
                    <a:pt x="216" y="108"/>
                  </a:cubicBezTo>
                  <a:cubicBezTo>
                    <a:pt x="216" y="110"/>
                    <a:pt x="215" y="111"/>
                    <a:pt x="214" y="112"/>
                  </a:cubicBezTo>
                  <a:cubicBezTo>
                    <a:pt x="166" y="132"/>
                    <a:pt x="166" y="132"/>
                    <a:pt x="166" y="132"/>
                  </a:cubicBezTo>
                  <a:cubicBezTo>
                    <a:pt x="188" y="182"/>
                    <a:pt x="188" y="182"/>
                    <a:pt x="188" y="182"/>
                  </a:cubicBezTo>
                  <a:cubicBezTo>
                    <a:pt x="188" y="184"/>
                    <a:pt x="188" y="186"/>
                    <a:pt x="187" y="187"/>
                  </a:cubicBezTo>
                  <a:cubicBezTo>
                    <a:pt x="186" y="188"/>
                    <a:pt x="184" y="188"/>
                    <a:pt x="183" y="188"/>
                  </a:cubicBezTo>
                  <a:cubicBezTo>
                    <a:pt x="132" y="166"/>
                    <a:pt x="132" y="166"/>
                    <a:pt x="132" y="166"/>
                  </a:cubicBezTo>
                  <a:cubicBezTo>
                    <a:pt x="112" y="214"/>
                    <a:pt x="112" y="214"/>
                    <a:pt x="112" y="214"/>
                  </a:cubicBezTo>
                  <a:cubicBezTo>
                    <a:pt x="111" y="215"/>
                    <a:pt x="110" y="216"/>
                    <a:pt x="108" y="216"/>
                  </a:cubicBezTo>
                  <a:close/>
                  <a:moveTo>
                    <a:pt x="92" y="163"/>
                  </a:moveTo>
                  <a:cubicBezTo>
                    <a:pt x="108" y="202"/>
                    <a:pt x="108" y="202"/>
                    <a:pt x="108" y="202"/>
                  </a:cubicBezTo>
                  <a:cubicBezTo>
                    <a:pt x="124" y="163"/>
                    <a:pt x="124" y="163"/>
                    <a:pt x="124" y="163"/>
                  </a:cubicBezTo>
                  <a:cubicBezTo>
                    <a:pt x="108" y="156"/>
                    <a:pt x="108" y="156"/>
                    <a:pt x="108" y="156"/>
                  </a:cubicBezTo>
                  <a:lnTo>
                    <a:pt x="92" y="163"/>
                  </a:lnTo>
                  <a:close/>
                  <a:moveTo>
                    <a:pt x="135" y="159"/>
                  </a:moveTo>
                  <a:cubicBezTo>
                    <a:pt x="177" y="176"/>
                    <a:pt x="177" y="176"/>
                    <a:pt x="177" y="176"/>
                  </a:cubicBezTo>
                  <a:cubicBezTo>
                    <a:pt x="159" y="135"/>
                    <a:pt x="159" y="135"/>
                    <a:pt x="159" y="135"/>
                  </a:cubicBezTo>
                  <a:cubicBezTo>
                    <a:pt x="142" y="142"/>
                    <a:pt x="142" y="142"/>
                    <a:pt x="142" y="142"/>
                  </a:cubicBezTo>
                  <a:lnTo>
                    <a:pt x="135" y="159"/>
                  </a:lnTo>
                  <a:close/>
                  <a:moveTo>
                    <a:pt x="57" y="135"/>
                  </a:moveTo>
                  <a:cubicBezTo>
                    <a:pt x="40" y="176"/>
                    <a:pt x="40" y="176"/>
                    <a:pt x="40" y="176"/>
                  </a:cubicBezTo>
                  <a:cubicBezTo>
                    <a:pt x="81" y="159"/>
                    <a:pt x="81" y="159"/>
                    <a:pt x="81" y="159"/>
                  </a:cubicBezTo>
                  <a:cubicBezTo>
                    <a:pt x="74" y="142"/>
                    <a:pt x="74" y="142"/>
                    <a:pt x="74" y="142"/>
                  </a:cubicBezTo>
                  <a:lnTo>
                    <a:pt x="57" y="135"/>
                  </a:lnTo>
                  <a:close/>
                  <a:moveTo>
                    <a:pt x="118" y="152"/>
                  </a:moveTo>
                  <a:cubicBezTo>
                    <a:pt x="128" y="156"/>
                    <a:pt x="128" y="156"/>
                    <a:pt x="128" y="156"/>
                  </a:cubicBezTo>
                  <a:cubicBezTo>
                    <a:pt x="131" y="146"/>
                    <a:pt x="131" y="146"/>
                    <a:pt x="131" y="146"/>
                  </a:cubicBezTo>
                  <a:lnTo>
                    <a:pt x="118" y="152"/>
                  </a:lnTo>
                  <a:close/>
                  <a:moveTo>
                    <a:pt x="85" y="146"/>
                  </a:moveTo>
                  <a:cubicBezTo>
                    <a:pt x="89" y="156"/>
                    <a:pt x="89" y="156"/>
                    <a:pt x="89" y="156"/>
                  </a:cubicBezTo>
                  <a:cubicBezTo>
                    <a:pt x="98" y="152"/>
                    <a:pt x="98" y="152"/>
                    <a:pt x="98" y="152"/>
                  </a:cubicBezTo>
                  <a:lnTo>
                    <a:pt x="85" y="146"/>
                  </a:lnTo>
                  <a:close/>
                  <a:moveTo>
                    <a:pt x="80" y="136"/>
                  </a:moveTo>
                  <a:cubicBezTo>
                    <a:pt x="108" y="148"/>
                    <a:pt x="108" y="148"/>
                    <a:pt x="108" y="148"/>
                  </a:cubicBezTo>
                  <a:cubicBezTo>
                    <a:pt x="136" y="136"/>
                    <a:pt x="136" y="136"/>
                    <a:pt x="136" y="136"/>
                  </a:cubicBezTo>
                  <a:cubicBezTo>
                    <a:pt x="148" y="108"/>
                    <a:pt x="148" y="108"/>
                    <a:pt x="148" y="108"/>
                  </a:cubicBezTo>
                  <a:cubicBezTo>
                    <a:pt x="136" y="80"/>
                    <a:pt x="136" y="80"/>
                    <a:pt x="136" y="80"/>
                  </a:cubicBezTo>
                  <a:cubicBezTo>
                    <a:pt x="108" y="68"/>
                    <a:pt x="108" y="68"/>
                    <a:pt x="108" y="68"/>
                  </a:cubicBezTo>
                  <a:cubicBezTo>
                    <a:pt x="80" y="80"/>
                    <a:pt x="80" y="80"/>
                    <a:pt x="80" y="80"/>
                  </a:cubicBezTo>
                  <a:cubicBezTo>
                    <a:pt x="69" y="108"/>
                    <a:pt x="69" y="108"/>
                    <a:pt x="69" y="108"/>
                  </a:cubicBezTo>
                  <a:lnTo>
                    <a:pt x="80" y="136"/>
                  </a:lnTo>
                  <a:close/>
                  <a:moveTo>
                    <a:pt x="152" y="118"/>
                  </a:moveTo>
                  <a:cubicBezTo>
                    <a:pt x="147" y="131"/>
                    <a:pt x="147" y="131"/>
                    <a:pt x="147" y="131"/>
                  </a:cubicBezTo>
                  <a:cubicBezTo>
                    <a:pt x="156" y="127"/>
                    <a:pt x="156" y="127"/>
                    <a:pt x="156" y="127"/>
                  </a:cubicBezTo>
                  <a:lnTo>
                    <a:pt x="152" y="118"/>
                  </a:lnTo>
                  <a:close/>
                  <a:moveTo>
                    <a:pt x="60" y="127"/>
                  </a:moveTo>
                  <a:cubicBezTo>
                    <a:pt x="70" y="131"/>
                    <a:pt x="70" y="131"/>
                    <a:pt x="70" y="131"/>
                  </a:cubicBezTo>
                  <a:cubicBezTo>
                    <a:pt x="64" y="118"/>
                    <a:pt x="64" y="118"/>
                    <a:pt x="64" y="118"/>
                  </a:cubicBezTo>
                  <a:lnTo>
                    <a:pt x="60" y="127"/>
                  </a:lnTo>
                  <a:close/>
                  <a:moveTo>
                    <a:pt x="156" y="108"/>
                  </a:moveTo>
                  <a:cubicBezTo>
                    <a:pt x="163" y="124"/>
                    <a:pt x="163" y="124"/>
                    <a:pt x="163" y="124"/>
                  </a:cubicBezTo>
                  <a:cubicBezTo>
                    <a:pt x="202" y="108"/>
                    <a:pt x="202" y="108"/>
                    <a:pt x="202" y="108"/>
                  </a:cubicBezTo>
                  <a:cubicBezTo>
                    <a:pt x="163" y="92"/>
                    <a:pt x="163" y="92"/>
                    <a:pt x="163" y="92"/>
                  </a:cubicBezTo>
                  <a:lnTo>
                    <a:pt x="156" y="108"/>
                  </a:lnTo>
                  <a:close/>
                  <a:moveTo>
                    <a:pt x="14" y="108"/>
                  </a:moveTo>
                  <a:cubicBezTo>
                    <a:pt x="53" y="124"/>
                    <a:pt x="53" y="124"/>
                    <a:pt x="53" y="124"/>
                  </a:cubicBezTo>
                  <a:cubicBezTo>
                    <a:pt x="60" y="108"/>
                    <a:pt x="60" y="108"/>
                    <a:pt x="60" y="108"/>
                  </a:cubicBezTo>
                  <a:cubicBezTo>
                    <a:pt x="53" y="92"/>
                    <a:pt x="53" y="92"/>
                    <a:pt x="53" y="92"/>
                  </a:cubicBezTo>
                  <a:lnTo>
                    <a:pt x="14" y="108"/>
                  </a:lnTo>
                  <a:close/>
                  <a:moveTo>
                    <a:pt x="147" y="85"/>
                  </a:moveTo>
                  <a:cubicBezTo>
                    <a:pt x="152" y="98"/>
                    <a:pt x="152" y="98"/>
                    <a:pt x="152" y="98"/>
                  </a:cubicBezTo>
                  <a:cubicBezTo>
                    <a:pt x="156" y="89"/>
                    <a:pt x="156" y="89"/>
                    <a:pt x="156" y="89"/>
                  </a:cubicBezTo>
                  <a:lnTo>
                    <a:pt x="147" y="85"/>
                  </a:lnTo>
                  <a:close/>
                  <a:moveTo>
                    <a:pt x="60" y="89"/>
                  </a:moveTo>
                  <a:cubicBezTo>
                    <a:pt x="64" y="98"/>
                    <a:pt x="64" y="98"/>
                    <a:pt x="64" y="98"/>
                  </a:cubicBezTo>
                  <a:cubicBezTo>
                    <a:pt x="70" y="85"/>
                    <a:pt x="70" y="85"/>
                    <a:pt x="70" y="85"/>
                  </a:cubicBezTo>
                  <a:lnTo>
                    <a:pt x="60" y="89"/>
                  </a:lnTo>
                  <a:close/>
                  <a:moveTo>
                    <a:pt x="142" y="74"/>
                  </a:moveTo>
                  <a:cubicBezTo>
                    <a:pt x="159" y="81"/>
                    <a:pt x="159" y="81"/>
                    <a:pt x="159" y="81"/>
                  </a:cubicBezTo>
                  <a:cubicBezTo>
                    <a:pt x="177" y="40"/>
                    <a:pt x="177" y="40"/>
                    <a:pt x="177" y="40"/>
                  </a:cubicBezTo>
                  <a:cubicBezTo>
                    <a:pt x="135" y="57"/>
                    <a:pt x="135" y="57"/>
                    <a:pt x="135" y="57"/>
                  </a:cubicBezTo>
                  <a:lnTo>
                    <a:pt x="142" y="74"/>
                  </a:lnTo>
                  <a:close/>
                  <a:moveTo>
                    <a:pt x="40" y="40"/>
                  </a:moveTo>
                  <a:cubicBezTo>
                    <a:pt x="57" y="81"/>
                    <a:pt x="57" y="81"/>
                    <a:pt x="57" y="81"/>
                  </a:cubicBezTo>
                  <a:cubicBezTo>
                    <a:pt x="74" y="74"/>
                    <a:pt x="74" y="74"/>
                    <a:pt x="74" y="74"/>
                  </a:cubicBezTo>
                  <a:cubicBezTo>
                    <a:pt x="81" y="57"/>
                    <a:pt x="81" y="57"/>
                    <a:pt x="81" y="57"/>
                  </a:cubicBezTo>
                  <a:lnTo>
                    <a:pt x="40" y="40"/>
                  </a:lnTo>
                  <a:close/>
                  <a:moveTo>
                    <a:pt x="118" y="64"/>
                  </a:moveTo>
                  <a:cubicBezTo>
                    <a:pt x="131" y="70"/>
                    <a:pt x="131" y="70"/>
                    <a:pt x="131" y="70"/>
                  </a:cubicBezTo>
                  <a:cubicBezTo>
                    <a:pt x="128" y="60"/>
                    <a:pt x="128" y="60"/>
                    <a:pt x="128" y="60"/>
                  </a:cubicBezTo>
                  <a:lnTo>
                    <a:pt x="118" y="64"/>
                  </a:lnTo>
                  <a:close/>
                  <a:moveTo>
                    <a:pt x="89" y="60"/>
                  </a:moveTo>
                  <a:cubicBezTo>
                    <a:pt x="85" y="70"/>
                    <a:pt x="85" y="70"/>
                    <a:pt x="85" y="70"/>
                  </a:cubicBezTo>
                  <a:cubicBezTo>
                    <a:pt x="98" y="64"/>
                    <a:pt x="98" y="64"/>
                    <a:pt x="98" y="64"/>
                  </a:cubicBezTo>
                  <a:lnTo>
                    <a:pt x="89" y="60"/>
                  </a:lnTo>
                  <a:close/>
                  <a:moveTo>
                    <a:pt x="92" y="53"/>
                  </a:moveTo>
                  <a:cubicBezTo>
                    <a:pt x="108" y="60"/>
                    <a:pt x="108" y="60"/>
                    <a:pt x="108" y="60"/>
                  </a:cubicBezTo>
                  <a:cubicBezTo>
                    <a:pt x="124" y="53"/>
                    <a:pt x="124" y="53"/>
                    <a:pt x="124" y="53"/>
                  </a:cubicBezTo>
                  <a:cubicBezTo>
                    <a:pt x="108" y="14"/>
                    <a:pt x="108" y="14"/>
                    <a:pt x="108" y="14"/>
                  </a:cubicBezTo>
                  <a:lnTo>
                    <a:pt x="92" y="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59" name="Rectangle 389"/>
            <p:cNvSpPr>
              <a:spLocks noChangeArrowheads="1"/>
            </p:cNvSpPr>
            <p:nvPr/>
          </p:nvSpPr>
          <p:spPr bwMode="auto">
            <a:xfrm>
              <a:off x="2516189" y="3328988"/>
              <a:ext cx="14288" cy="142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60" name="Rectangle 390"/>
            <p:cNvSpPr>
              <a:spLocks noChangeArrowheads="1"/>
            </p:cNvSpPr>
            <p:nvPr/>
          </p:nvSpPr>
          <p:spPr bwMode="auto">
            <a:xfrm>
              <a:off x="2544764" y="3328988"/>
              <a:ext cx="14288" cy="142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61" name="Rectangle 391"/>
            <p:cNvSpPr>
              <a:spLocks noChangeArrowheads="1"/>
            </p:cNvSpPr>
            <p:nvPr/>
          </p:nvSpPr>
          <p:spPr bwMode="auto">
            <a:xfrm>
              <a:off x="2559051" y="3357563"/>
              <a:ext cx="14288" cy="142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62" name="Rectangle 392"/>
            <p:cNvSpPr>
              <a:spLocks noChangeArrowheads="1"/>
            </p:cNvSpPr>
            <p:nvPr/>
          </p:nvSpPr>
          <p:spPr bwMode="auto">
            <a:xfrm>
              <a:off x="2530476" y="3357563"/>
              <a:ext cx="14288" cy="142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63" name="Rectangle 393"/>
            <p:cNvSpPr>
              <a:spLocks noChangeArrowheads="1"/>
            </p:cNvSpPr>
            <p:nvPr/>
          </p:nvSpPr>
          <p:spPr bwMode="auto">
            <a:xfrm>
              <a:off x="2501901" y="3357563"/>
              <a:ext cx="14288" cy="142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64" name="Rectangle 394"/>
            <p:cNvSpPr>
              <a:spLocks noChangeArrowheads="1"/>
            </p:cNvSpPr>
            <p:nvPr/>
          </p:nvSpPr>
          <p:spPr bwMode="auto">
            <a:xfrm>
              <a:off x="2544764" y="3386138"/>
              <a:ext cx="14288" cy="142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65" name="Rectangle 395"/>
            <p:cNvSpPr>
              <a:spLocks noChangeArrowheads="1"/>
            </p:cNvSpPr>
            <p:nvPr/>
          </p:nvSpPr>
          <p:spPr bwMode="auto">
            <a:xfrm>
              <a:off x="2516189" y="3386138"/>
              <a:ext cx="14288" cy="142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grpSp>
      <p:grpSp>
        <p:nvGrpSpPr>
          <p:cNvPr id="66" name="Group 65"/>
          <p:cNvGrpSpPr/>
          <p:nvPr/>
        </p:nvGrpSpPr>
        <p:grpSpPr>
          <a:xfrm>
            <a:off x="7828735" y="5681433"/>
            <a:ext cx="461963" cy="461963"/>
            <a:chOff x="1495426" y="3927475"/>
            <a:chExt cx="461963" cy="461963"/>
          </a:xfrm>
          <a:solidFill>
            <a:srgbClr val="73B632"/>
          </a:solidFill>
        </p:grpSpPr>
        <p:sp>
          <p:nvSpPr>
            <p:cNvPr id="67" name="Freeform 452"/>
            <p:cNvSpPr>
              <a:spLocks/>
            </p:cNvSpPr>
            <p:nvPr/>
          </p:nvSpPr>
          <p:spPr bwMode="auto">
            <a:xfrm>
              <a:off x="1524001" y="4094163"/>
              <a:ext cx="130175" cy="230188"/>
            </a:xfrm>
            <a:custGeom>
              <a:avLst/>
              <a:gdLst>
                <a:gd name="T0" fmla="*/ 60 w 72"/>
                <a:gd name="T1" fmla="*/ 128 h 128"/>
                <a:gd name="T2" fmla="*/ 52 w 72"/>
                <a:gd name="T3" fmla="*/ 128 h 128"/>
                <a:gd name="T4" fmla="*/ 52 w 72"/>
                <a:gd name="T5" fmla="*/ 119 h 128"/>
                <a:gd name="T6" fmla="*/ 64 w 72"/>
                <a:gd name="T7" fmla="*/ 80 h 128"/>
                <a:gd name="T8" fmla="*/ 64 w 72"/>
                <a:gd name="T9" fmla="*/ 28 h 128"/>
                <a:gd name="T10" fmla="*/ 60 w 72"/>
                <a:gd name="T11" fmla="*/ 24 h 128"/>
                <a:gd name="T12" fmla="*/ 56 w 72"/>
                <a:gd name="T13" fmla="*/ 28 h 128"/>
                <a:gd name="T14" fmla="*/ 48 w 72"/>
                <a:gd name="T15" fmla="*/ 28 h 128"/>
                <a:gd name="T16" fmla="*/ 48 w 72"/>
                <a:gd name="T17" fmla="*/ 20 h 128"/>
                <a:gd name="T18" fmla="*/ 44 w 72"/>
                <a:gd name="T19" fmla="*/ 16 h 128"/>
                <a:gd name="T20" fmla="*/ 40 w 72"/>
                <a:gd name="T21" fmla="*/ 20 h 128"/>
                <a:gd name="T22" fmla="*/ 32 w 72"/>
                <a:gd name="T23" fmla="*/ 20 h 128"/>
                <a:gd name="T24" fmla="*/ 32 w 72"/>
                <a:gd name="T25" fmla="*/ 12 h 128"/>
                <a:gd name="T26" fmla="*/ 28 w 72"/>
                <a:gd name="T27" fmla="*/ 8 h 128"/>
                <a:gd name="T28" fmla="*/ 24 w 72"/>
                <a:gd name="T29" fmla="*/ 12 h 128"/>
                <a:gd name="T30" fmla="*/ 24 w 72"/>
                <a:gd name="T31" fmla="*/ 20 h 128"/>
                <a:gd name="T32" fmla="*/ 16 w 72"/>
                <a:gd name="T33" fmla="*/ 20 h 128"/>
                <a:gd name="T34" fmla="*/ 12 w 72"/>
                <a:gd name="T35" fmla="*/ 16 h 128"/>
                <a:gd name="T36" fmla="*/ 8 w 72"/>
                <a:gd name="T37" fmla="*/ 20 h 128"/>
                <a:gd name="T38" fmla="*/ 8 w 72"/>
                <a:gd name="T39" fmla="*/ 72 h 128"/>
                <a:gd name="T40" fmla="*/ 0 w 72"/>
                <a:gd name="T41" fmla="*/ 72 h 128"/>
                <a:gd name="T42" fmla="*/ 0 w 72"/>
                <a:gd name="T43" fmla="*/ 20 h 128"/>
                <a:gd name="T44" fmla="*/ 12 w 72"/>
                <a:gd name="T45" fmla="*/ 8 h 128"/>
                <a:gd name="T46" fmla="*/ 16 w 72"/>
                <a:gd name="T47" fmla="*/ 9 h 128"/>
                <a:gd name="T48" fmla="*/ 28 w 72"/>
                <a:gd name="T49" fmla="*/ 0 h 128"/>
                <a:gd name="T50" fmla="*/ 39 w 72"/>
                <a:gd name="T51" fmla="*/ 9 h 128"/>
                <a:gd name="T52" fmla="*/ 44 w 72"/>
                <a:gd name="T53" fmla="*/ 8 h 128"/>
                <a:gd name="T54" fmla="*/ 55 w 72"/>
                <a:gd name="T55" fmla="*/ 17 h 128"/>
                <a:gd name="T56" fmla="*/ 60 w 72"/>
                <a:gd name="T57" fmla="*/ 16 h 128"/>
                <a:gd name="T58" fmla="*/ 72 w 72"/>
                <a:gd name="T59" fmla="*/ 28 h 128"/>
                <a:gd name="T60" fmla="*/ 71 w 72"/>
                <a:gd name="T61" fmla="*/ 82 h 128"/>
                <a:gd name="T62" fmla="*/ 60 w 72"/>
                <a:gd name="T63" fmla="*/ 121 h 128"/>
                <a:gd name="T64" fmla="*/ 60 w 72"/>
                <a:gd name="T65"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2" h="128">
                  <a:moveTo>
                    <a:pt x="60" y="128"/>
                  </a:moveTo>
                  <a:cubicBezTo>
                    <a:pt x="52" y="128"/>
                    <a:pt x="52" y="128"/>
                    <a:pt x="52" y="128"/>
                  </a:cubicBezTo>
                  <a:cubicBezTo>
                    <a:pt x="52" y="119"/>
                    <a:pt x="52" y="119"/>
                    <a:pt x="52" y="119"/>
                  </a:cubicBezTo>
                  <a:cubicBezTo>
                    <a:pt x="64" y="80"/>
                    <a:pt x="64" y="80"/>
                    <a:pt x="64" y="80"/>
                  </a:cubicBezTo>
                  <a:cubicBezTo>
                    <a:pt x="64" y="28"/>
                    <a:pt x="64" y="28"/>
                    <a:pt x="64" y="28"/>
                  </a:cubicBezTo>
                  <a:cubicBezTo>
                    <a:pt x="64" y="26"/>
                    <a:pt x="62" y="24"/>
                    <a:pt x="60" y="24"/>
                  </a:cubicBezTo>
                  <a:cubicBezTo>
                    <a:pt x="57" y="24"/>
                    <a:pt x="56" y="26"/>
                    <a:pt x="56" y="28"/>
                  </a:cubicBezTo>
                  <a:cubicBezTo>
                    <a:pt x="48" y="28"/>
                    <a:pt x="48" y="28"/>
                    <a:pt x="48" y="28"/>
                  </a:cubicBezTo>
                  <a:cubicBezTo>
                    <a:pt x="48" y="20"/>
                    <a:pt x="48" y="20"/>
                    <a:pt x="48" y="20"/>
                  </a:cubicBezTo>
                  <a:cubicBezTo>
                    <a:pt x="48" y="18"/>
                    <a:pt x="46" y="16"/>
                    <a:pt x="44" y="16"/>
                  </a:cubicBezTo>
                  <a:cubicBezTo>
                    <a:pt x="41" y="16"/>
                    <a:pt x="40" y="18"/>
                    <a:pt x="40" y="20"/>
                  </a:cubicBezTo>
                  <a:cubicBezTo>
                    <a:pt x="32" y="20"/>
                    <a:pt x="32" y="20"/>
                    <a:pt x="32" y="20"/>
                  </a:cubicBezTo>
                  <a:cubicBezTo>
                    <a:pt x="32" y="12"/>
                    <a:pt x="32" y="12"/>
                    <a:pt x="32" y="12"/>
                  </a:cubicBezTo>
                  <a:cubicBezTo>
                    <a:pt x="32" y="10"/>
                    <a:pt x="30" y="8"/>
                    <a:pt x="28" y="8"/>
                  </a:cubicBezTo>
                  <a:cubicBezTo>
                    <a:pt x="25" y="8"/>
                    <a:pt x="24" y="10"/>
                    <a:pt x="24" y="12"/>
                  </a:cubicBezTo>
                  <a:cubicBezTo>
                    <a:pt x="24" y="20"/>
                    <a:pt x="24" y="20"/>
                    <a:pt x="24" y="20"/>
                  </a:cubicBezTo>
                  <a:cubicBezTo>
                    <a:pt x="16" y="20"/>
                    <a:pt x="16" y="20"/>
                    <a:pt x="16" y="20"/>
                  </a:cubicBezTo>
                  <a:cubicBezTo>
                    <a:pt x="16" y="18"/>
                    <a:pt x="14" y="16"/>
                    <a:pt x="12" y="16"/>
                  </a:cubicBezTo>
                  <a:cubicBezTo>
                    <a:pt x="9" y="16"/>
                    <a:pt x="8" y="18"/>
                    <a:pt x="8" y="20"/>
                  </a:cubicBezTo>
                  <a:cubicBezTo>
                    <a:pt x="8" y="72"/>
                    <a:pt x="8" y="72"/>
                    <a:pt x="8" y="72"/>
                  </a:cubicBezTo>
                  <a:cubicBezTo>
                    <a:pt x="0" y="72"/>
                    <a:pt x="0" y="72"/>
                    <a:pt x="0" y="72"/>
                  </a:cubicBezTo>
                  <a:cubicBezTo>
                    <a:pt x="0" y="20"/>
                    <a:pt x="0" y="20"/>
                    <a:pt x="0" y="20"/>
                  </a:cubicBezTo>
                  <a:cubicBezTo>
                    <a:pt x="0" y="14"/>
                    <a:pt x="5" y="8"/>
                    <a:pt x="12" y="8"/>
                  </a:cubicBezTo>
                  <a:cubicBezTo>
                    <a:pt x="13" y="8"/>
                    <a:pt x="15" y="9"/>
                    <a:pt x="16" y="9"/>
                  </a:cubicBezTo>
                  <a:cubicBezTo>
                    <a:pt x="17" y="4"/>
                    <a:pt x="22" y="0"/>
                    <a:pt x="28" y="0"/>
                  </a:cubicBezTo>
                  <a:cubicBezTo>
                    <a:pt x="33" y="0"/>
                    <a:pt x="38" y="4"/>
                    <a:pt x="39" y="9"/>
                  </a:cubicBezTo>
                  <a:cubicBezTo>
                    <a:pt x="41" y="9"/>
                    <a:pt x="42" y="8"/>
                    <a:pt x="44" y="8"/>
                  </a:cubicBezTo>
                  <a:cubicBezTo>
                    <a:pt x="49" y="8"/>
                    <a:pt x="54" y="12"/>
                    <a:pt x="55" y="17"/>
                  </a:cubicBezTo>
                  <a:cubicBezTo>
                    <a:pt x="57" y="17"/>
                    <a:pt x="58" y="16"/>
                    <a:pt x="60" y="16"/>
                  </a:cubicBezTo>
                  <a:cubicBezTo>
                    <a:pt x="66" y="16"/>
                    <a:pt x="72" y="22"/>
                    <a:pt x="72" y="28"/>
                  </a:cubicBezTo>
                  <a:cubicBezTo>
                    <a:pt x="71" y="82"/>
                    <a:pt x="71" y="82"/>
                    <a:pt x="71" y="82"/>
                  </a:cubicBezTo>
                  <a:cubicBezTo>
                    <a:pt x="60" y="121"/>
                    <a:pt x="60" y="121"/>
                    <a:pt x="60" y="121"/>
                  </a:cubicBezTo>
                  <a:lnTo>
                    <a:pt x="60" y="1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68" name="Rectangle 453"/>
            <p:cNvSpPr>
              <a:spLocks noChangeArrowheads="1"/>
            </p:cNvSpPr>
            <p:nvPr/>
          </p:nvSpPr>
          <p:spPr bwMode="auto">
            <a:xfrm>
              <a:off x="1554164" y="4130675"/>
              <a:ext cx="14288" cy="714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69" name="Rectangle 454"/>
            <p:cNvSpPr>
              <a:spLocks noChangeArrowheads="1"/>
            </p:cNvSpPr>
            <p:nvPr/>
          </p:nvSpPr>
          <p:spPr bwMode="auto">
            <a:xfrm>
              <a:off x="1582739" y="4130675"/>
              <a:ext cx="14288" cy="714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70" name="Rectangle 455"/>
            <p:cNvSpPr>
              <a:spLocks noChangeArrowheads="1"/>
            </p:cNvSpPr>
            <p:nvPr/>
          </p:nvSpPr>
          <p:spPr bwMode="auto">
            <a:xfrm>
              <a:off x="1611314" y="4144963"/>
              <a:ext cx="14288" cy="571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71" name="Freeform 456"/>
            <p:cNvSpPr>
              <a:spLocks/>
            </p:cNvSpPr>
            <p:nvPr/>
          </p:nvSpPr>
          <p:spPr bwMode="auto">
            <a:xfrm>
              <a:off x="1495426" y="4173538"/>
              <a:ext cx="50800" cy="150813"/>
            </a:xfrm>
            <a:custGeom>
              <a:avLst/>
              <a:gdLst>
                <a:gd name="T0" fmla="*/ 28 w 28"/>
                <a:gd name="T1" fmla="*/ 84 h 84"/>
                <a:gd name="T2" fmla="*/ 20 w 28"/>
                <a:gd name="T3" fmla="*/ 84 h 84"/>
                <a:gd name="T4" fmla="*/ 20 w 28"/>
                <a:gd name="T5" fmla="*/ 70 h 84"/>
                <a:gd name="T6" fmla="*/ 8 w 28"/>
                <a:gd name="T7" fmla="*/ 54 h 84"/>
                <a:gd name="T8" fmla="*/ 0 w 28"/>
                <a:gd name="T9" fmla="*/ 37 h 84"/>
                <a:gd name="T10" fmla="*/ 0 w 28"/>
                <a:gd name="T11" fmla="*/ 12 h 84"/>
                <a:gd name="T12" fmla="*/ 12 w 28"/>
                <a:gd name="T13" fmla="*/ 0 h 84"/>
                <a:gd name="T14" fmla="*/ 12 w 28"/>
                <a:gd name="T15" fmla="*/ 8 h 84"/>
                <a:gd name="T16" fmla="*/ 8 w 28"/>
                <a:gd name="T17" fmla="*/ 12 h 84"/>
                <a:gd name="T18" fmla="*/ 8 w 28"/>
                <a:gd name="T19" fmla="*/ 35 h 84"/>
                <a:gd name="T20" fmla="*/ 15 w 28"/>
                <a:gd name="T21" fmla="*/ 50 h 84"/>
                <a:gd name="T22" fmla="*/ 28 w 28"/>
                <a:gd name="T23" fmla="*/ 67 h 84"/>
                <a:gd name="T24" fmla="*/ 28 w 28"/>
                <a:gd name="T25"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 h="84">
                  <a:moveTo>
                    <a:pt x="28" y="84"/>
                  </a:moveTo>
                  <a:cubicBezTo>
                    <a:pt x="20" y="84"/>
                    <a:pt x="20" y="84"/>
                    <a:pt x="20" y="84"/>
                  </a:cubicBezTo>
                  <a:cubicBezTo>
                    <a:pt x="20" y="70"/>
                    <a:pt x="20" y="70"/>
                    <a:pt x="20" y="70"/>
                  </a:cubicBezTo>
                  <a:cubicBezTo>
                    <a:pt x="8" y="54"/>
                    <a:pt x="8" y="54"/>
                    <a:pt x="8" y="54"/>
                  </a:cubicBezTo>
                  <a:cubicBezTo>
                    <a:pt x="0" y="37"/>
                    <a:pt x="0" y="37"/>
                    <a:pt x="0" y="37"/>
                  </a:cubicBezTo>
                  <a:cubicBezTo>
                    <a:pt x="0" y="12"/>
                    <a:pt x="0" y="12"/>
                    <a:pt x="0" y="12"/>
                  </a:cubicBezTo>
                  <a:cubicBezTo>
                    <a:pt x="0" y="6"/>
                    <a:pt x="5" y="0"/>
                    <a:pt x="12" y="0"/>
                  </a:cubicBezTo>
                  <a:cubicBezTo>
                    <a:pt x="12" y="8"/>
                    <a:pt x="12" y="8"/>
                    <a:pt x="12" y="8"/>
                  </a:cubicBezTo>
                  <a:cubicBezTo>
                    <a:pt x="9" y="8"/>
                    <a:pt x="8" y="10"/>
                    <a:pt x="8" y="12"/>
                  </a:cubicBezTo>
                  <a:cubicBezTo>
                    <a:pt x="8" y="35"/>
                    <a:pt x="8" y="35"/>
                    <a:pt x="8" y="35"/>
                  </a:cubicBezTo>
                  <a:cubicBezTo>
                    <a:pt x="15" y="50"/>
                    <a:pt x="15" y="50"/>
                    <a:pt x="15" y="50"/>
                  </a:cubicBezTo>
                  <a:cubicBezTo>
                    <a:pt x="28" y="67"/>
                    <a:pt x="28" y="67"/>
                    <a:pt x="28" y="67"/>
                  </a:cubicBezTo>
                  <a:lnTo>
                    <a:pt x="28" y="8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72" name="Rectangle 457"/>
            <p:cNvSpPr>
              <a:spLocks noChangeArrowheads="1"/>
            </p:cNvSpPr>
            <p:nvPr/>
          </p:nvSpPr>
          <p:spPr bwMode="auto">
            <a:xfrm>
              <a:off x="1554164" y="4346575"/>
              <a:ext cx="14288" cy="142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73" name="Freeform 458"/>
            <p:cNvSpPr>
              <a:spLocks/>
            </p:cNvSpPr>
            <p:nvPr/>
          </p:nvSpPr>
          <p:spPr bwMode="auto">
            <a:xfrm>
              <a:off x="1524001" y="4318000"/>
              <a:ext cx="115888" cy="71438"/>
            </a:xfrm>
            <a:custGeom>
              <a:avLst/>
              <a:gdLst>
                <a:gd name="T0" fmla="*/ 64 w 64"/>
                <a:gd name="T1" fmla="*/ 40 h 40"/>
                <a:gd name="T2" fmla="*/ 56 w 64"/>
                <a:gd name="T3" fmla="*/ 40 h 40"/>
                <a:gd name="T4" fmla="*/ 56 w 64"/>
                <a:gd name="T5" fmla="*/ 8 h 40"/>
                <a:gd name="T6" fmla="*/ 8 w 64"/>
                <a:gd name="T7" fmla="*/ 8 h 40"/>
                <a:gd name="T8" fmla="*/ 8 w 64"/>
                <a:gd name="T9" fmla="*/ 40 h 40"/>
                <a:gd name="T10" fmla="*/ 0 w 64"/>
                <a:gd name="T11" fmla="*/ 40 h 40"/>
                <a:gd name="T12" fmla="*/ 0 w 64"/>
                <a:gd name="T13" fmla="*/ 8 h 40"/>
                <a:gd name="T14" fmla="*/ 8 w 64"/>
                <a:gd name="T15" fmla="*/ 0 h 40"/>
                <a:gd name="T16" fmla="*/ 56 w 64"/>
                <a:gd name="T17" fmla="*/ 0 h 40"/>
                <a:gd name="T18" fmla="*/ 64 w 64"/>
                <a:gd name="T19" fmla="*/ 8 h 40"/>
                <a:gd name="T20" fmla="*/ 64 w 64"/>
                <a:gd name="T21"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 h="40">
                  <a:moveTo>
                    <a:pt x="64" y="40"/>
                  </a:moveTo>
                  <a:cubicBezTo>
                    <a:pt x="56" y="40"/>
                    <a:pt x="56" y="40"/>
                    <a:pt x="56" y="40"/>
                  </a:cubicBezTo>
                  <a:cubicBezTo>
                    <a:pt x="56" y="8"/>
                    <a:pt x="56" y="8"/>
                    <a:pt x="56" y="8"/>
                  </a:cubicBezTo>
                  <a:cubicBezTo>
                    <a:pt x="8" y="8"/>
                    <a:pt x="8" y="8"/>
                    <a:pt x="8" y="8"/>
                  </a:cubicBezTo>
                  <a:cubicBezTo>
                    <a:pt x="8" y="40"/>
                    <a:pt x="8" y="40"/>
                    <a:pt x="8" y="40"/>
                  </a:cubicBezTo>
                  <a:cubicBezTo>
                    <a:pt x="0" y="40"/>
                    <a:pt x="0" y="40"/>
                    <a:pt x="0" y="40"/>
                  </a:cubicBezTo>
                  <a:cubicBezTo>
                    <a:pt x="0" y="8"/>
                    <a:pt x="0" y="8"/>
                    <a:pt x="0" y="8"/>
                  </a:cubicBezTo>
                  <a:cubicBezTo>
                    <a:pt x="0" y="4"/>
                    <a:pt x="3" y="0"/>
                    <a:pt x="8" y="0"/>
                  </a:cubicBezTo>
                  <a:cubicBezTo>
                    <a:pt x="56" y="0"/>
                    <a:pt x="56" y="0"/>
                    <a:pt x="56" y="0"/>
                  </a:cubicBezTo>
                  <a:cubicBezTo>
                    <a:pt x="60" y="0"/>
                    <a:pt x="64" y="4"/>
                    <a:pt x="64" y="8"/>
                  </a:cubicBezTo>
                  <a:lnTo>
                    <a:pt x="64"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74" name="Freeform 459"/>
            <p:cNvSpPr>
              <a:spLocks/>
            </p:cNvSpPr>
            <p:nvPr/>
          </p:nvSpPr>
          <p:spPr bwMode="auto">
            <a:xfrm>
              <a:off x="1668464" y="3927475"/>
              <a:ext cx="130175" cy="231775"/>
            </a:xfrm>
            <a:custGeom>
              <a:avLst/>
              <a:gdLst>
                <a:gd name="T0" fmla="*/ 60 w 72"/>
                <a:gd name="T1" fmla="*/ 128 h 128"/>
                <a:gd name="T2" fmla="*/ 52 w 72"/>
                <a:gd name="T3" fmla="*/ 128 h 128"/>
                <a:gd name="T4" fmla="*/ 52 w 72"/>
                <a:gd name="T5" fmla="*/ 119 h 128"/>
                <a:gd name="T6" fmla="*/ 64 w 72"/>
                <a:gd name="T7" fmla="*/ 80 h 128"/>
                <a:gd name="T8" fmla="*/ 64 w 72"/>
                <a:gd name="T9" fmla="*/ 28 h 128"/>
                <a:gd name="T10" fmla="*/ 60 w 72"/>
                <a:gd name="T11" fmla="*/ 24 h 128"/>
                <a:gd name="T12" fmla="*/ 56 w 72"/>
                <a:gd name="T13" fmla="*/ 28 h 128"/>
                <a:gd name="T14" fmla="*/ 48 w 72"/>
                <a:gd name="T15" fmla="*/ 28 h 128"/>
                <a:gd name="T16" fmla="*/ 48 w 72"/>
                <a:gd name="T17" fmla="*/ 20 h 128"/>
                <a:gd name="T18" fmla="*/ 44 w 72"/>
                <a:gd name="T19" fmla="*/ 16 h 128"/>
                <a:gd name="T20" fmla="*/ 40 w 72"/>
                <a:gd name="T21" fmla="*/ 20 h 128"/>
                <a:gd name="T22" fmla="*/ 32 w 72"/>
                <a:gd name="T23" fmla="*/ 20 h 128"/>
                <a:gd name="T24" fmla="*/ 32 w 72"/>
                <a:gd name="T25" fmla="*/ 12 h 128"/>
                <a:gd name="T26" fmla="*/ 28 w 72"/>
                <a:gd name="T27" fmla="*/ 8 h 128"/>
                <a:gd name="T28" fmla="*/ 24 w 72"/>
                <a:gd name="T29" fmla="*/ 12 h 128"/>
                <a:gd name="T30" fmla="*/ 24 w 72"/>
                <a:gd name="T31" fmla="*/ 20 h 128"/>
                <a:gd name="T32" fmla="*/ 16 w 72"/>
                <a:gd name="T33" fmla="*/ 20 h 128"/>
                <a:gd name="T34" fmla="*/ 12 w 72"/>
                <a:gd name="T35" fmla="*/ 16 h 128"/>
                <a:gd name="T36" fmla="*/ 8 w 72"/>
                <a:gd name="T37" fmla="*/ 20 h 128"/>
                <a:gd name="T38" fmla="*/ 8 w 72"/>
                <a:gd name="T39" fmla="*/ 72 h 128"/>
                <a:gd name="T40" fmla="*/ 0 w 72"/>
                <a:gd name="T41" fmla="*/ 72 h 128"/>
                <a:gd name="T42" fmla="*/ 0 w 72"/>
                <a:gd name="T43" fmla="*/ 20 h 128"/>
                <a:gd name="T44" fmla="*/ 12 w 72"/>
                <a:gd name="T45" fmla="*/ 8 h 128"/>
                <a:gd name="T46" fmla="*/ 16 w 72"/>
                <a:gd name="T47" fmla="*/ 9 h 128"/>
                <a:gd name="T48" fmla="*/ 28 w 72"/>
                <a:gd name="T49" fmla="*/ 0 h 128"/>
                <a:gd name="T50" fmla="*/ 39 w 72"/>
                <a:gd name="T51" fmla="*/ 9 h 128"/>
                <a:gd name="T52" fmla="*/ 44 w 72"/>
                <a:gd name="T53" fmla="*/ 8 h 128"/>
                <a:gd name="T54" fmla="*/ 55 w 72"/>
                <a:gd name="T55" fmla="*/ 17 h 128"/>
                <a:gd name="T56" fmla="*/ 60 w 72"/>
                <a:gd name="T57" fmla="*/ 16 h 128"/>
                <a:gd name="T58" fmla="*/ 72 w 72"/>
                <a:gd name="T59" fmla="*/ 28 h 128"/>
                <a:gd name="T60" fmla="*/ 71 w 72"/>
                <a:gd name="T61" fmla="*/ 82 h 128"/>
                <a:gd name="T62" fmla="*/ 60 w 72"/>
                <a:gd name="T63" fmla="*/ 121 h 128"/>
                <a:gd name="T64" fmla="*/ 60 w 72"/>
                <a:gd name="T65"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2" h="128">
                  <a:moveTo>
                    <a:pt x="60" y="128"/>
                  </a:moveTo>
                  <a:cubicBezTo>
                    <a:pt x="52" y="128"/>
                    <a:pt x="52" y="128"/>
                    <a:pt x="52" y="128"/>
                  </a:cubicBezTo>
                  <a:cubicBezTo>
                    <a:pt x="52" y="119"/>
                    <a:pt x="52" y="119"/>
                    <a:pt x="52" y="119"/>
                  </a:cubicBezTo>
                  <a:cubicBezTo>
                    <a:pt x="64" y="80"/>
                    <a:pt x="64" y="80"/>
                    <a:pt x="64" y="80"/>
                  </a:cubicBezTo>
                  <a:cubicBezTo>
                    <a:pt x="64" y="28"/>
                    <a:pt x="64" y="28"/>
                    <a:pt x="64" y="28"/>
                  </a:cubicBezTo>
                  <a:cubicBezTo>
                    <a:pt x="64" y="26"/>
                    <a:pt x="62" y="24"/>
                    <a:pt x="60" y="24"/>
                  </a:cubicBezTo>
                  <a:cubicBezTo>
                    <a:pt x="57" y="24"/>
                    <a:pt x="56" y="26"/>
                    <a:pt x="56" y="28"/>
                  </a:cubicBezTo>
                  <a:cubicBezTo>
                    <a:pt x="48" y="28"/>
                    <a:pt x="48" y="28"/>
                    <a:pt x="48" y="28"/>
                  </a:cubicBezTo>
                  <a:cubicBezTo>
                    <a:pt x="48" y="20"/>
                    <a:pt x="48" y="20"/>
                    <a:pt x="48" y="20"/>
                  </a:cubicBezTo>
                  <a:cubicBezTo>
                    <a:pt x="48" y="18"/>
                    <a:pt x="46" y="16"/>
                    <a:pt x="44" y="16"/>
                  </a:cubicBezTo>
                  <a:cubicBezTo>
                    <a:pt x="41" y="16"/>
                    <a:pt x="40" y="18"/>
                    <a:pt x="40" y="20"/>
                  </a:cubicBezTo>
                  <a:cubicBezTo>
                    <a:pt x="32" y="20"/>
                    <a:pt x="32" y="20"/>
                    <a:pt x="32" y="20"/>
                  </a:cubicBezTo>
                  <a:cubicBezTo>
                    <a:pt x="32" y="12"/>
                    <a:pt x="32" y="12"/>
                    <a:pt x="32" y="12"/>
                  </a:cubicBezTo>
                  <a:cubicBezTo>
                    <a:pt x="32" y="10"/>
                    <a:pt x="30" y="8"/>
                    <a:pt x="28" y="8"/>
                  </a:cubicBezTo>
                  <a:cubicBezTo>
                    <a:pt x="25" y="8"/>
                    <a:pt x="24" y="10"/>
                    <a:pt x="24" y="12"/>
                  </a:cubicBezTo>
                  <a:cubicBezTo>
                    <a:pt x="24" y="20"/>
                    <a:pt x="24" y="20"/>
                    <a:pt x="24" y="20"/>
                  </a:cubicBezTo>
                  <a:cubicBezTo>
                    <a:pt x="16" y="20"/>
                    <a:pt x="16" y="20"/>
                    <a:pt x="16" y="20"/>
                  </a:cubicBezTo>
                  <a:cubicBezTo>
                    <a:pt x="16" y="18"/>
                    <a:pt x="14" y="16"/>
                    <a:pt x="12" y="16"/>
                  </a:cubicBezTo>
                  <a:cubicBezTo>
                    <a:pt x="9" y="16"/>
                    <a:pt x="8" y="18"/>
                    <a:pt x="8" y="20"/>
                  </a:cubicBezTo>
                  <a:cubicBezTo>
                    <a:pt x="8" y="72"/>
                    <a:pt x="8" y="72"/>
                    <a:pt x="8" y="72"/>
                  </a:cubicBezTo>
                  <a:cubicBezTo>
                    <a:pt x="0" y="72"/>
                    <a:pt x="0" y="72"/>
                    <a:pt x="0" y="72"/>
                  </a:cubicBezTo>
                  <a:cubicBezTo>
                    <a:pt x="0" y="20"/>
                    <a:pt x="0" y="20"/>
                    <a:pt x="0" y="20"/>
                  </a:cubicBezTo>
                  <a:cubicBezTo>
                    <a:pt x="0" y="14"/>
                    <a:pt x="5" y="8"/>
                    <a:pt x="12" y="8"/>
                  </a:cubicBezTo>
                  <a:cubicBezTo>
                    <a:pt x="13" y="8"/>
                    <a:pt x="15" y="9"/>
                    <a:pt x="16" y="9"/>
                  </a:cubicBezTo>
                  <a:cubicBezTo>
                    <a:pt x="17" y="4"/>
                    <a:pt x="22" y="0"/>
                    <a:pt x="28" y="0"/>
                  </a:cubicBezTo>
                  <a:cubicBezTo>
                    <a:pt x="33" y="0"/>
                    <a:pt x="38" y="4"/>
                    <a:pt x="39" y="9"/>
                  </a:cubicBezTo>
                  <a:cubicBezTo>
                    <a:pt x="41" y="9"/>
                    <a:pt x="42" y="8"/>
                    <a:pt x="44" y="8"/>
                  </a:cubicBezTo>
                  <a:cubicBezTo>
                    <a:pt x="49" y="8"/>
                    <a:pt x="54" y="12"/>
                    <a:pt x="55" y="17"/>
                  </a:cubicBezTo>
                  <a:cubicBezTo>
                    <a:pt x="57" y="17"/>
                    <a:pt x="58" y="16"/>
                    <a:pt x="60" y="16"/>
                  </a:cubicBezTo>
                  <a:cubicBezTo>
                    <a:pt x="66" y="16"/>
                    <a:pt x="72" y="22"/>
                    <a:pt x="72" y="28"/>
                  </a:cubicBezTo>
                  <a:cubicBezTo>
                    <a:pt x="71" y="82"/>
                    <a:pt x="71" y="82"/>
                    <a:pt x="71" y="82"/>
                  </a:cubicBezTo>
                  <a:cubicBezTo>
                    <a:pt x="60" y="121"/>
                    <a:pt x="60" y="121"/>
                    <a:pt x="60" y="121"/>
                  </a:cubicBezTo>
                  <a:lnTo>
                    <a:pt x="60" y="1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75" name="Rectangle 460"/>
            <p:cNvSpPr>
              <a:spLocks noChangeArrowheads="1"/>
            </p:cNvSpPr>
            <p:nvPr/>
          </p:nvSpPr>
          <p:spPr bwMode="auto">
            <a:xfrm>
              <a:off x="1697039" y="3963988"/>
              <a:ext cx="14288" cy="730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76" name="Rectangle 461"/>
            <p:cNvSpPr>
              <a:spLocks noChangeArrowheads="1"/>
            </p:cNvSpPr>
            <p:nvPr/>
          </p:nvSpPr>
          <p:spPr bwMode="auto">
            <a:xfrm>
              <a:off x="1725614" y="3963988"/>
              <a:ext cx="15875" cy="730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77" name="Rectangle 462"/>
            <p:cNvSpPr>
              <a:spLocks noChangeArrowheads="1"/>
            </p:cNvSpPr>
            <p:nvPr/>
          </p:nvSpPr>
          <p:spPr bwMode="auto">
            <a:xfrm>
              <a:off x="1755776" y="3978275"/>
              <a:ext cx="14288" cy="587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78" name="Freeform 463"/>
            <p:cNvSpPr>
              <a:spLocks/>
            </p:cNvSpPr>
            <p:nvPr/>
          </p:nvSpPr>
          <p:spPr bwMode="auto">
            <a:xfrm>
              <a:off x="1639889" y="4006850"/>
              <a:ext cx="50800" cy="152400"/>
            </a:xfrm>
            <a:custGeom>
              <a:avLst/>
              <a:gdLst>
                <a:gd name="T0" fmla="*/ 28 w 28"/>
                <a:gd name="T1" fmla="*/ 84 h 84"/>
                <a:gd name="T2" fmla="*/ 20 w 28"/>
                <a:gd name="T3" fmla="*/ 84 h 84"/>
                <a:gd name="T4" fmla="*/ 20 w 28"/>
                <a:gd name="T5" fmla="*/ 70 h 84"/>
                <a:gd name="T6" fmla="*/ 8 w 28"/>
                <a:gd name="T7" fmla="*/ 54 h 84"/>
                <a:gd name="T8" fmla="*/ 0 w 28"/>
                <a:gd name="T9" fmla="*/ 37 h 84"/>
                <a:gd name="T10" fmla="*/ 0 w 28"/>
                <a:gd name="T11" fmla="*/ 12 h 84"/>
                <a:gd name="T12" fmla="*/ 12 w 28"/>
                <a:gd name="T13" fmla="*/ 0 h 84"/>
                <a:gd name="T14" fmla="*/ 12 w 28"/>
                <a:gd name="T15" fmla="*/ 8 h 84"/>
                <a:gd name="T16" fmla="*/ 8 w 28"/>
                <a:gd name="T17" fmla="*/ 12 h 84"/>
                <a:gd name="T18" fmla="*/ 8 w 28"/>
                <a:gd name="T19" fmla="*/ 35 h 84"/>
                <a:gd name="T20" fmla="*/ 15 w 28"/>
                <a:gd name="T21" fmla="*/ 50 h 84"/>
                <a:gd name="T22" fmla="*/ 28 w 28"/>
                <a:gd name="T23" fmla="*/ 67 h 84"/>
                <a:gd name="T24" fmla="*/ 28 w 28"/>
                <a:gd name="T25"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 h="84">
                  <a:moveTo>
                    <a:pt x="28" y="84"/>
                  </a:moveTo>
                  <a:cubicBezTo>
                    <a:pt x="20" y="84"/>
                    <a:pt x="20" y="84"/>
                    <a:pt x="20" y="84"/>
                  </a:cubicBezTo>
                  <a:cubicBezTo>
                    <a:pt x="20" y="70"/>
                    <a:pt x="20" y="70"/>
                    <a:pt x="20" y="70"/>
                  </a:cubicBezTo>
                  <a:cubicBezTo>
                    <a:pt x="8" y="54"/>
                    <a:pt x="8" y="54"/>
                    <a:pt x="8" y="54"/>
                  </a:cubicBezTo>
                  <a:cubicBezTo>
                    <a:pt x="0" y="37"/>
                    <a:pt x="0" y="37"/>
                    <a:pt x="0" y="37"/>
                  </a:cubicBezTo>
                  <a:cubicBezTo>
                    <a:pt x="0" y="12"/>
                    <a:pt x="0" y="12"/>
                    <a:pt x="0" y="12"/>
                  </a:cubicBezTo>
                  <a:cubicBezTo>
                    <a:pt x="0" y="6"/>
                    <a:pt x="5" y="0"/>
                    <a:pt x="12" y="0"/>
                  </a:cubicBezTo>
                  <a:cubicBezTo>
                    <a:pt x="12" y="8"/>
                    <a:pt x="12" y="8"/>
                    <a:pt x="12" y="8"/>
                  </a:cubicBezTo>
                  <a:cubicBezTo>
                    <a:pt x="9" y="8"/>
                    <a:pt x="8" y="10"/>
                    <a:pt x="8" y="12"/>
                  </a:cubicBezTo>
                  <a:cubicBezTo>
                    <a:pt x="8" y="35"/>
                    <a:pt x="8" y="35"/>
                    <a:pt x="8" y="35"/>
                  </a:cubicBezTo>
                  <a:cubicBezTo>
                    <a:pt x="15" y="50"/>
                    <a:pt x="15" y="50"/>
                    <a:pt x="15" y="50"/>
                  </a:cubicBezTo>
                  <a:cubicBezTo>
                    <a:pt x="28" y="67"/>
                    <a:pt x="28" y="67"/>
                    <a:pt x="28" y="67"/>
                  </a:cubicBezTo>
                  <a:lnTo>
                    <a:pt x="28" y="8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79" name="Rectangle 464"/>
            <p:cNvSpPr>
              <a:spLocks noChangeArrowheads="1"/>
            </p:cNvSpPr>
            <p:nvPr/>
          </p:nvSpPr>
          <p:spPr bwMode="auto">
            <a:xfrm>
              <a:off x="1697039" y="4179888"/>
              <a:ext cx="14288" cy="142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80" name="Freeform 465"/>
            <p:cNvSpPr>
              <a:spLocks/>
            </p:cNvSpPr>
            <p:nvPr/>
          </p:nvSpPr>
          <p:spPr bwMode="auto">
            <a:xfrm>
              <a:off x="1668464" y="4151313"/>
              <a:ext cx="115888" cy="238125"/>
            </a:xfrm>
            <a:custGeom>
              <a:avLst/>
              <a:gdLst>
                <a:gd name="T0" fmla="*/ 64 w 64"/>
                <a:gd name="T1" fmla="*/ 132 h 132"/>
                <a:gd name="T2" fmla="*/ 56 w 64"/>
                <a:gd name="T3" fmla="*/ 132 h 132"/>
                <a:gd name="T4" fmla="*/ 56 w 64"/>
                <a:gd name="T5" fmla="*/ 8 h 132"/>
                <a:gd name="T6" fmla="*/ 8 w 64"/>
                <a:gd name="T7" fmla="*/ 8 h 132"/>
                <a:gd name="T8" fmla="*/ 8 w 64"/>
                <a:gd name="T9" fmla="*/ 132 h 132"/>
                <a:gd name="T10" fmla="*/ 0 w 64"/>
                <a:gd name="T11" fmla="*/ 132 h 132"/>
                <a:gd name="T12" fmla="*/ 0 w 64"/>
                <a:gd name="T13" fmla="*/ 8 h 132"/>
                <a:gd name="T14" fmla="*/ 8 w 64"/>
                <a:gd name="T15" fmla="*/ 0 h 132"/>
                <a:gd name="T16" fmla="*/ 56 w 64"/>
                <a:gd name="T17" fmla="*/ 0 h 132"/>
                <a:gd name="T18" fmla="*/ 64 w 64"/>
                <a:gd name="T19" fmla="*/ 8 h 132"/>
                <a:gd name="T20" fmla="*/ 64 w 64"/>
                <a:gd name="T21"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 h="132">
                  <a:moveTo>
                    <a:pt x="64" y="132"/>
                  </a:moveTo>
                  <a:cubicBezTo>
                    <a:pt x="56" y="132"/>
                    <a:pt x="56" y="132"/>
                    <a:pt x="56" y="132"/>
                  </a:cubicBezTo>
                  <a:cubicBezTo>
                    <a:pt x="56" y="8"/>
                    <a:pt x="56" y="8"/>
                    <a:pt x="56" y="8"/>
                  </a:cubicBezTo>
                  <a:cubicBezTo>
                    <a:pt x="8" y="8"/>
                    <a:pt x="8" y="8"/>
                    <a:pt x="8" y="8"/>
                  </a:cubicBezTo>
                  <a:cubicBezTo>
                    <a:pt x="8" y="132"/>
                    <a:pt x="8" y="132"/>
                    <a:pt x="8" y="132"/>
                  </a:cubicBezTo>
                  <a:cubicBezTo>
                    <a:pt x="0" y="132"/>
                    <a:pt x="0" y="132"/>
                    <a:pt x="0" y="132"/>
                  </a:cubicBezTo>
                  <a:cubicBezTo>
                    <a:pt x="0" y="8"/>
                    <a:pt x="0" y="8"/>
                    <a:pt x="0" y="8"/>
                  </a:cubicBezTo>
                  <a:cubicBezTo>
                    <a:pt x="0" y="4"/>
                    <a:pt x="3" y="0"/>
                    <a:pt x="8" y="0"/>
                  </a:cubicBezTo>
                  <a:cubicBezTo>
                    <a:pt x="56" y="0"/>
                    <a:pt x="56" y="0"/>
                    <a:pt x="56" y="0"/>
                  </a:cubicBezTo>
                  <a:cubicBezTo>
                    <a:pt x="60" y="0"/>
                    <a:pt x="64" y="4"/>
                    <a:pt x="64" y="8"/>
                  </a:cubicBezTo>
                  <a:lnTo>
                    <a:pt x="64" y="1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81" name="Freeform 466"/>
            <p:cNvSpPr>
              <a:spLocks/>
            </p:cNvSpPr>
            <p:nvPr/>
          </p:nvSpPr>
          <p:spPr bwMode="auto">
            <a:xfrm>
              <a:off x="1827214" y="4029075"/>
              <a:ext cx="130175" cy="230188"/>
            </a:xfrm>
            <a:custGeom>
              <a:avLst/>
              <a:gdLst>
                <a:gd name="T0" fmla="*/ 60 w 72"/>
                <a:gd name="T1" fmla="*/ 128 h 128"/>
                <a:gd name="T2" fmla="*/ 52 w 72"/>
                <a:gd name="T3" fmla="*/ 128 h 128"/>
                <a:gd name="T4" fmla="*/ 52 w 72"/>
                <a:gd name="T5" fmla="*/ 119 h 128"/>
                <a:gd name="T6" fmla="*/ 64 w 72"/>
                <a:gd name="T7" fmla="*/ 80 h 128"/>
                <a:gd name="T8" fmla="*/ 64 w 72"/>
                <a:gd name="T9" fmla="*/ 28 h 128"/>
                <a:gd name="T10" fmla="*/ 60 w 72"/>
                <a:gd name="T11" fmla="*/ 24 h 128"/>
                <a:gd name="T12" fmla="*/ 56 w 72"/>
                <a:gd name="T13" fmla="*/ 28 h 128"/>
                <a:gd name="T14" fmla="*/ 48 w 72"/>
                <a:gd name="T15" fmla="*/ 28 h 128"/>
                <a:gd name="T16" fmla="*/ 48 w 72"/>
                <a:gd name="T17" fmla="*/ 20 h 128"/>
                <a:gd name="T18" fmla="*/ 44 w 72"/>
                <a:gd name="T19" fmla="*/ 16 h 128"/>
                <a:gd name="T20" fmla="*/ 40 w 72"/>
                <a:gd name="T21" fmla="*/ 20 h 128"/>
                <a:gd name="T22" fmla="*/ 32 w 72"/>
                <a:gd name="T23" fmla="*/ 20 h 128"/>
                <a:gd name="T24" fmla="*/ 32 w 72"/>
                <a:gd name="T25" fmla="*/ 12 h 128"/>
                <a:gd name="T26" fmla="*/ 28 w 72"/>
                <a:gd name="T27" fmla="*/ 8 h 128"/>
                <a:gd name="T28" fmla="*/ 24 w 72"/>
                <a:gd name="T29" fmla="*/ 12 h 128"/>
                <a:gd name="T30" fmla="*/ 24 w 72"/>
                <a:gd name="T31" fmla="*/ 20 h 128"/>
                <a:gd name="T32" fmla="*/ 16 w 72"/>
                <a:gd name="T33" fmla="*/ 20 h 128"/>
                <a:gd name="T34" fmla="*/ 12 w 72"/>
                <a:gd name="T35" fmla="*/ 16 h 128"/>
                <a:gd name="T36" fmla="*/ 8 w 72"/>
                <a:gd name="T37" fmla="*/ 20 h 128"/>
                <a:gd name="T38" fmla="*/ 8 w 72"/>
                <a:gd name="T39" fmla="*/ 72 h 128"/>
                <a:gd name="T40" fmla="*/ 0 w 72"/>
                <a:gd name="T41" fmla="*/ 72 h 128"/>
                <a:gd name="T42" fmla="*/ 0 w 72"/>
                <a:gd name="T43" fmla="*/ 20 h 128"/>
                <a:gd name="T44" fmla="*/ 12 w 72"/>
                <a:gd name="T45" fmla="*/ 8 h 128"/>
                <a:gd name="T46" fmla="*/ 16 w 72"/>
                <a:gd name="T47" fmla="*/ 9 h 128"/>
                <a:gd name="T48" fmla="*/ 28 w 72"/>
                <a:gd name="T49" fmla="*/ 0 h 128"/>
                <a:gd name="T50" fmla="*/ 39 w 72"/>
                <a:gd name="T51" fmla="*/ 9 h 128"/>
                <a:gd name="T52" fmla="*/ 44 w 72"/>
                <a:gd name="T53" fmla="*/ 8 h 128"/>
                <a:gd name="T54" fmla="*/ 55 w 72"/>
                <a:gd name="T55" fmla="*/ 17 h 128"/>
                <a:gd name="T56" fmla="*/ 60 w 72"/>
                <a:gd name="T57" fmla="*/ 16 h 128"/>
                <a:gd name="T58" fmla="*/ 72 w 72"/>
                <a:gd name="T59" fmla="*/ 28 h 128"/>
                <a:gd name="T60" fmla="*/ 71 w 72"/>
                <a:gd name="T61" fmla="*/ 82 h 128"/>
                <a:gd name="T62" fmla="*/ 60 w 72"/>
                <a:gd name="T63" fmla="*/ 121 h 128"/>
                <a:gd name="T64" fmla="*/ 60 w 72"/>
                <a:gd name="T65"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2" h="128">
                  <a:moveTo>
                    <a:pt x="60" y="128"/>
                  </a:moveTo>
                  <a:cubicBezTo>
                    <a:pt x="52" y="128"/>
                    <a:pt x="52" y="128"/>
                    <a:pt x="52" y="128"/>
                  </a:cubicBezTo>
                  <a:cubicBezTo>
                    <a:pt x="52" y="119"/>
                    <a:pt x="52" y="119"/>
                    <a:pt x="52" y="119"/>
                  </a:cubicBezTo>
                  <a:cubicBezTo>
                    <a:pt x="64" y="80"/>
                    <a:pt x="64" y="80"/>
                    <a:pt x="64" y="80"/>
                  </a:cubicBezTo>
                  <a:cubicBezTo>
                    <a:pt x="64" y="28"/>
                    <a:pt x="64" y="28"/>
                    <a:pt x="64" y="28"/>
                  </a:cubicBezTo>
                  <a:cubicBezTo>
                    <a:pt x="64" y="26"/>
                    <a:pt x="62" y="24"/>
                    <a:pt x="60" y="24"/>
                  </a:cubicBezTo>
                  <a:cubicBezTo>
                    <a:pt x="57" y="24"/>
                    <a:pt x="56" y="26"/>
                    <a:pt x="56" y="28"/>
                  </a:cubicBezTo>
                  <a:cubicBezTo>
                    <a:pt x="48" y="28"/>
                    <a:pt x="48" y="28"/>
                    <a:pt x="48" y="28"/>
                  </a:cubicBezTo>
                  <a:cubicBezTo>
                    <a:pt x="48" y="20"/>
                    <a:pt x="48" y="20"/>
                    <a:pt x="48" y="20"/>
                  </a:cubicBezTo>
                  <a:cubicBezTo>
                    <a:pt x="48" y="18"/>
                    <a:pt x="46" y="16"/>
                    <a:pt x="44" y="16"/>
                  </a:cubicBezTo>
                  <a:cubicBezTo>
                    <a:pt x="41" y="16"/>
                    <a:pt x="40" y="18"/>
                    <a:pt x="40" y="20"/>
                  </a:cubicBezTo>
                  <a:cubicBezTo>
                    <a:pt x="32" y="20"/>
                    <a:pt x="32" y="20"/>
                    <a:pt x="32" y="20"/>
                  </a:cubicBezTo>
                  <a:cubicBezTo>
                    <a:pt x="32" y="12"/>
                    <a:pt x="32" y="12"/>
                    <a:pt x="32" y="12"/>
                  </a:cubicBezTo>
                  <a:cubicBezTo>
                    <a:pt x="32" y="10"/>
                    <a:pt x="30" y="8"/>
                    <a:pt x="28" y="8"/>
                  </a:cubicBezTo>
                  <a:cubicBezTo>
                    <a:pt x="25" y="8"/>
                    <a:pt x="24" y="10"/>
                    <a:pt x="24" y="12"/>
                  </a:cubicBezTo>
                  <a:cubicBezTo>
                    <a:pt x="24" y="20"/>
                    <a:pt x="24" y="20"/>
                    <a:pt x="24" y="20"/>
                  </a:cubicBezTo>
                  <a:cubicBezTo>
                    <a:pt x="16" y="20"/>
                    <a:pt x="16" y="20"/>
                    <a:pt x="16" y="20"/>
                  </a:cubicBezTo>
                  <a:cubicBezTo>
                    <a:pt x="16" y="18"/>
                    <a:pt x="14" y="16"/>
                    <a:pt x="12" y="16"/>
                  </a:cubicBezTo>
                  <a:cubicBezTo>
                    <a:pt x="9" y="16"/>
                    <a:pt x="8" y="18"/>
                    <a:pt x="8" y="20"/>
                  </a:cubicBezTo>
                  <a:cubicBezTo>
                    <a:pt x="8" y="72"/>
                    <a:pt x="8" y="72"/>
                    <a:pt x="8" y="72"/>
                  </a:cubicBezTo>
                  <a:cubicBezTo>
                    <a:pt x="0" y="72"/>
                    <a:pt x="0" y="72"/>
                    <a:pt x="0" y="72"/>
                  </a:cubicBezTo>
                  <a:cubicBezTo>
                    <a:pt x="0" y="20"/>
                    <a:pt x="0" y="20"/>
                    <a:pt x="0" y="20"/>
                  </a:cubicBezTo>
                  <a:cubicBezTo>
                    <a:pt x="0" y="14"/>
                    <a:pt x="5" y="8"/>
                    <a:pt x="12" y="8"/>
                  </a:cubicBezTo>
                  <a:cubicBezTo>
                    <a:pt x="13" y="8"/>
                    <a:pt x="15" y="9"/>
                    <a:pt x="16" y="9"/>
                  </a:cubicBezTo>
                  <a:cubicBezTo>
                    <a:pt x="17" y="4"/>
                    <a:pt x="22" y="0"/>
                    <a:pt x="28" y="0"/>
                  </a:cubicBezTo>
                  <a:cubicBezTo>
                    <a:pt x="33" y="0"/>
                    <a:pt x="38" y="4"/>
                    <a:pt x="39" y="9"/>
                  </a:cubicBezTo>
                  <a:cubicBezTo>
                    <a:pt x="41" y="9"/>
                    <a:pt x="42" y="8"/>
                    <a:pt x="44" y="8"/>
                  </a:cubicBezTo>
                  <a:cubicBezTo>
                    <a:pt x="49" y="8"/>
                    <a:pt x="54" y="12"/>
                    <a:pt x="55" y="17"/>
                  </a:cubicBezTo>
                  <a:cubicBezTo>
                    <a:pt x="57" y="17"/>
                    <a:pt x="58" y="16"/>
                    <a:pt x="60" y="16"/>
                  </a:cubicBezTo>
                  <a:cubicBezTo>
                    <a:pt x="66" y="16"/>
                    <a:pt x="72" y="22"/>
                    <a:pt x="72" y="28"/>
                  </a:cubicBezTo>
                  <a:cubicBezTo>
                    <a:pt x="71" y="82"/>
                    <a:pt x="71" y="82"/>
                    <a:pt x="71" y="82"/>
                  </a:cubicBezTo>
                  <a:cubicBezTo>
                    <a:pt x="60" y="121"/>
                    <a:pt x="60" y="121"/>
                    <a:pt x="60" y="121"/>
                  </a:cubicBezTo>
                  <a:lnTo>
                    <a:pt x="60" y="1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82" name="Rectangle 467"/>
            <p:cNvSpPr>
              <a:spLocks noChangeArrowheads="1"/>
            </p:cNvSpPr>
            <p:nvPr/>
          </p:nvSpPr>
          <p:spPr bwMode="auto">
            <a:xfrm>
              <a:off x="1855789" y="4065588"/>
              <a:ext cx="14288" cy="714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83" name="Rectangle 468"/>
            <p:cNvSpPr>
              <a:spLocks noChangeArrowheads="1"/>
            </p:cNvSpPr>
            <p:nvPr/>
          </p:nvSpPr>
          <p:spPr bwMode="auto">
            <a:xfrm>
              <a:off x="1884364" y="4065588"/>
              <a:ext cx="14288" cy="714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84" name="Rectangle 469"/>
            <p:cNvSpPr>
              <a:spLocks noChangeArrowheads="1"/>
            </p:cNvSpPr>
            <p:nvPr/>
          </p:nvSpPr>
          <p:spPr bwMode="auto">
            <a:xfrm>
              <a:off x="1912939" y="4079875"/>
              <a:ext cx="14288" cy="571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85" name="Freeform 470"/>
            <p:cNvSpPr>
              <a:spLocks/>
            </p:cNvSpPr>
            <p:nvPr/>
          </p:nvSpPr>
          <p:spPr bwMode="auto">
            <a:xfrm>
              <a:off x="1798639" y="4108450"/>
              <a:ext cx="50800" cy="150813"/>
            </a:xfrm>
            <a:custGeom>
              <a:avLst/>
              <a:gdLst>
                <a:gd name="T0" fmla="*/ 28 w 28"/>
                <a:gd name="T1" fmla="*/ 84 h 84"/>
                <a:gd name="T2" fmla="*/ 20 w 28"/>
                <a:gd name="T3" fmla="*/ 84 h 84"/>
                <a:gd name="T4" fmla="*/ 20 w 28"/>
                <a:gd name="T5" fmla="*/ 70 h 84"/>
                <a:gd name="T6" fmla="*/ 8 w 28"/>
                <a:gd name="T7" fmla="*/ 54 h 84"/>
                <a:gd name="T8" fmla="*/ 0 w 28"/>
                <a:gd name="T9" fmla="*/ 37 h 84"/>
                <a:gd name="T10" fmla="*/ 0 w 28"/>
                <a:gd name="T11" fmla="*/ 12 h 84"/>
                <a:gd name="T12" fmla="*/ 12 w 28"/>
                <a:gd name="T13" fmla="*/ 0 h 84"/>
                <a:gd name="T14" fmla="*/ 12 w 28"/>
                <a:gd name="T15" fmla="*/ 8 h 84"/>
                <a:gd name="T16" fmla="*/ 8 w 28"/>
                <a:gd name="T17" fmla="*/ 12 h 84"/>
                <a:gd name="T18" fmla="*/ 8 w 28"/>
                <a:gd name="T19" fmla="*/ 35 h 84"/>
                <a:gd name="T20" fmla="*/ 15 w 28"/>
                <a:gd name="T21" fmla="*/ 50 h 84"/>
                <a:gd name="T22" fmla="*/ 28 w 28"/>
                <a:gd name="T23" fmla="*/ 67 h 84"/>
                <a:gd name="T24" fmla="*/ 28 w 28"/>
                <a:gd name="T25"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 h="84">
                  <a:moveTo>
                    <a:pt x="28" y="84"/>
                  </a:moveTo>
                  <a:cubicBezTo>
                    <a:pt x="20" y="84"/>
                    <a:pt x="20" y="84"/>
                    <a:pt x="20" y="84"/>
                  </a:cubicBezTo>
                  <a:cubicBezTo>
                    <a:pt x="20" y="70"/>
                    <a:pt x="20" y="70"/>
                    <a:pt x="20" y="70"/>
                  </a:cubicBezTo>
                  <a:cubicBezTo>
                    <a:pt x="8" y="54"/>
                    <a:pt x="8" y="54"/>
                    <a:pt x="8" y="54"/>
                  </a:cubicBezTo>
                  <a:cubicBezTo>
                    <a:pt x="0" y="37"/>
                    <a:pt x="0" y="37"/>
                    <a:pt x="0" y="37"/>
                  </a:cubicBezTo>
                  <a:cubicBezTo>
                    <a:pt x="0" y="12"/>
                    <a:pt x="0" y="12"/>
                    <a:pt x="0" y="12"/>
                  </a:cubicBezTo>
                  <a:cubicBezTo>
                    <a:pt x="0" y="6"/>
                    <a:pt x="5" y="0"/>
                    <a:pt x="12" y="0"/>
                  </a:cubicBezTo>
                  <a:cubicBezTo>
                    <a:pt x="12" y="8"/>
                    <a:pt x="12" y="8"/>
                    <a:pt x="12" y="8"/>
                  </a:cubicBezTo>
                  <a:cubicBezTo>
                    <a:pt x="9" y="8"/>
                    <a:pt x="8" y="10"/>
                    <a:pt x="8" y="12"/>
                  </a:cubicBezTo>
                  <a:cubicBezTo>
                    <a:pt x="8" y="35"/>
                    <a:pt x="8" y="35"/>
                    <a:pt x="8" y="35"/>
                  </a:cubicBezTo>
                  <a:cubicBezTo>
                    <a:pt x="15" y="50"/>
                    <a:pt x="15" y="50"/>
                    <a:pt x="15" y="50"/>
                  </a:cubicBezTo>
                  <a:cubicBezTo>
                    <a:pt x="28" y="67"/>
                    <a:pt x="28" y="67"/>
                    <a:pt x="28" y="67"/>
                  </a:cubicBezTo>
                  <a:lnTo>
                    <a:pt x="28" y="8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86" name="Rectangle 471"/>
            <p:cNvSpPr>
              <a:spLocks noChangeArrowheads="1"/>
            </p:cNvSpPr>
            <p:nvPr/>
          </p:nvSpPr>
          <p:spPr bwMode="auto">
            <a:xfrm>
              <a:off x="1855789" y="4281488"/>
              <a:ext cx="14288" cy="142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87" name="Freeform 472"/>
            <p:cNvSpPr>
              <a:spLocks/>
            </p:cNvSpPr>
            <p:nvPr/>
          </p:nvSpPr>
          <p:spPr bwMode="auto">
            <a:xfrm>
              <a:off x="1827214" y="4252913"/>
              <a:ext cx="114300" cy="136525"/>
            </a:xfrm>
            <a:custGeom>
              <a:avLst/>
              <a:gdLst>
                <a:gd name="T0" fmla="*/ 64 w 64"/>
                <a:gd name="T1" fmla="*/ 76 h 76"/>
                <a:gd name="T2" fmla="*/ 56 w 64"/>
                <a:gd name="T3" fmla="*/ 76 h 76"/>
                <a:gd name="T4" fmla="*/ 56 w 64"/>
                <a:gd name="T5" fmla="*/ 8 h 76"/>
                <a:gd name="T6" fmla="*/ 8 w 64"/>
                <a:gd name="T7" fmla="*/ 8 h 76"/>
                <a:gd name="T8" fmla="*/ 8 w 64"/>
                <a:gd name="T9" fmla="*/ 76 h 76"/>
                <a:gd name="T10" fmla="*/ 0 w 64"/>
                <a:gd name="T11" fmla="*/ 76 h 76"/>
                <a:gd name="T12" fmla="*/ 0 w 64"/>
                <a:gd name="T13" fmla="*/ 8 h 76"/>
                <a:gd name="T14" fmla="*/ 8 w 64"/>
                <a:gd name="T15" fmla="*/ 0 h 76"/>
                <a:gd name="T16" fmla="*/ 56 w 64"/>
                <a:gd name="T17" fmla="*/ 0 h 76"/>
                <a:gd name="T18" fmla="*/ 64 w 64"/>
                <a:gd name="T19" fmla="*/ 8 h 76"/>
                <a:gd name="T20" fmla="*/ 64 w 64"/>
                <a:gd name="T21"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 h="76">
                  <a:moveTo>
                    <a:pt x="64" y="76"/>
                  </a:moveTo>
                  <a:cubicBezTo>
                    <a:pt x="56" y="76"/>
                    <a:pt x="56" y="76"/>
                    <a:pt x="56" y="76"/>
                  </a:cubicBezTo>
                  <a:cubicBezTo>
                    <a:pt x="56" y="8"/>
                    <a:pt x="56" y="8"/>
                    <a:pt x="56" y="8"/>
                  </a:cubicBezTo>
                  <a:cubicBezTo>
                    <a:pt x="8" y="8"/>
                    <a:pt x="8" y="8"/>
                    <a:pt x="8" y="8"/>
                  </a:cubicBezTo>
                  <a:cubicBezTo>
                    <a:pt x="8" y="76"/>
                    <a:pt x="8" y="76"/>
                    <a:pt x="8" y="76"/>
                  </a:cubicBezTo>
                  <a:cubicBezTo>
                    <a:pt x="0" y="76"/>
                    <a:pt x="0" y="76"/>
                    <a:pt x="0" y="76"/>
                  </a:cubicBezTo>
                  <a:cubicBezTo>
                    <a:pt x="0" y="8"/>
                    <a:pt x="0" y="8"/>
                    <a:pt x="0" y="8"/>
                  </a:cubicBezTo>
                  <a:cubicBezTo>
                    <a:pt x="0" y="4"/>
                    <a:pt x="3" y="0"/>
                    <a:pt x="8" y="0"/>
                  </a:cubicBezTo>
                  <a:cubicBezTo>
                    <a:pt x="56" y="0"/>
                    <a:pt x="56" y="0"/>
                    <a:pt x="56" y="0"/>
                  </a:cubicBezTo>
                  <a:cubicBezTo>
                    <a:pt x="60" y="0"/>
                    <a:pt x="64" y="4"/>
                    <a:pt x="64" y="8"/>
                  </a:cubicBezTo>
                  <a:lnTo>
                    <a:pt x="64" y="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grpSp>
      <p:sp>
        <p:nvSpPr>
          <p:cNvPr id="2" name="Rectangle 1"/>
          <p:cNvSpPr/>
          <p:nvPr/>
        </p:nvSpPr>
        <p:spPr>
          <a:xfrm>
            <a:off x="3932780" y="1171575"/>
            <a:ext cx="2668045" cy="5721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34575" y="2879931"/>
            <a:ext cx="1409700" cy="8477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6034656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407842"/>
            <a:ext cx="10972800" cy="2042319"/>
          </a:xfrm>
        </p:spPr>
        <p:txBody>
          <a:bodyPr anchor="t">
            <a:noAutofit/>
          </a:bodyPr>
          <a:lstStyle/>
          <a:p>
            <a:pPr algn="ctr"/>
            <a:r>
              <a:rPr lang="en-CA" sz="8000" dirty="0">
                <a:solidFill>
                  <a:srgbClr val="427BBF"/>
                </a:solidFill>
              </a:rPr>
              <a:t>Questions?</a:t>
            </a:r>
          </a:p>
        </p:txBody>
      </p:sp>
      <p:sp>
        <p:nvSpPr>
          <p:cNvPr id="4" name="Slide Number Placeholder 3"/>
          <p:cNvSpPr>
            <a:spLocks noGrp="1"/>
          </p:cNvSpPr>
          <p:nvPr>
            <p:ph type="sldNum" sz="quarter" idx="10"/>
          </p:nvPr>
        </p:nvSpPr>
        <p:spPr>
          <a:prstGeom prst="rect">
            <a:avLst/>
          </a:prstGeom>
        </p:spPr>
        <p:txBody>
          <a:bodyPr/>
          <a:lstStyle/>
          <a:p>
            <a:fld id="{78075564-AF6E-40FC-905A-F6C5E8D29614}" type="slidenum">
              <a:rPr lang="en-US" altLang="en-US" smtClean="0"/>
              <a:pPr/>
              <a:t>12</a:t>
            </a:fld>
            <a:endParaRPr lang="en-US" altLang="en-US" dirty="0"/>
          </a:p>
        </p:txBody>
      </p:sp>
    </p:spTree>
    <p:extLst>
      <p:ext uri="{BB962C8B-B14F-4D97-AF65-F5344CB8AC3E}">
        <p14:creationId xmlns:p14="http://schemas.microsoft.com/office/powerpoint/2010/main" val="380680477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0" y="0"/>
            <a:ext cx="12166600" cy="6858000"/>
          </a:xfrm>
          <a:prstGeom prst="rect">
            <a:avLst/>
          </a:prstGeom>
        </p:spPr>
      </p:pic>
      <p:sp>
        <p:nvSpPr>
          <p:cNvPr id="4" name="Slide Number Placeholder 3"/>
          <p:cNvSpPr>
            <a:spLocks noGrp="1"/>
          </p:cNvSpPr>
          <p:nvPr>
            <p:ph type="sldNum" sz="quarter" idx="10"/>
          </p:nvPr>
        </p:nvSpPr>
        <p:spPr>
          <a:prstGeom prst="rect">
            <a:avLst/>
          </a:prstGeom>
        </p:spPr>
        <p:txBody>
          <a:bodyPr/>
          <a:lstStyle/>
          <a:p>
            <a:fld id="{78075564-AF6E-40FC-905A-F6C5E8D29614}" type="slidenum">
              <a:rPr lang="en-US" altLang="en-US" smtClean="0"/>
              <a:pPr/>
              <a:t>13</a:t>
            </a:fld>
            <a:endParaRPr lang="en-US" altLang="en-US" dirty="0"/>
          </a:p>
        </p:txBody>
      </p:sp>
      <p:sp>
        <p:nvSpPr>
          <p:cNvPr id="7" name="Rectangle 6"/>
          <p:cNvSpPr/>
          <p:nvPr/>
        </p:nvSpPr>
        <p:spPr>
          <a:xfrm>
            <a:off x="-143727" y="1486830"/>
            <a:ext cx="12479453" cy="2507785"/>
          </a:xfrm>
          <a:prstGeom prst="rect">
            <a:avLst/>
          </a:prstGeom>
          <a:solidFill>
            <a:srgbClr val="427BBF">
              <a:alpha val="96863"/>
            </a:srgbClr>
          </a:solidFill>
          <a:ln>
            <a:noFill/>
          </a:ln>
          <a:effectLst/>
        </p:spPr>
        <p:style>
          <a:lnRef idx="1">
            <a:schemeClr val="accent1"/>
          </a:lnRef>
          <a:fillRef idx="3">
            <a:schemeClr val="accent1"/>
          </a:fillRef>
          <a:effectRef idx="2">
            <a:schemeClr val="accent1"/>
          </a:effectRef>
          <a:fontRef idx="minor">
            <a:schemeClr val="lt1"/>
          </a:fontRef>
        </p:style>
        <p:txBody>
          <a:bodyPr lIns="121917" tIns="60958" rIns="121917" bIns="60958" spcCol="0" rtlCol="0" anchor="ctr"/>
          <a:lstStyle/>
          <a:p>
            <a:pPr algn="ctr"/>
            <a:endParaRPr lang="en-CA"/>
          </a:p>
        </p:txBody>
      </p:sp>
      <p:sp>
        <p:nvSpPr>
          <p:cNvPr id="49" name="Title 2"/>
          <p:cNvSpPr txBox="1">
            <a:spLocks/>
          </p:cNvSpPr>
          <p:nvPr/>
        </p:nvSpPr>
        <p:spPr bwMode="auto">
          <a:xfrm>
            <a:off x="609622" y="1982444"/>
            <a:ext cx="9391132" cy="1164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877" tIns="60938" rIns="121877" bIns="60938" numCol="1" anchor="b" anchorCtr="0" compatLnSpc="1">
            <a:prstTxWarp prst="textNoShape">
              <a:avLst/>
            </a:prstTxWarp>
            <a:normAutofit fontScale="85000" lnSpcReduction="10000"/>
          </a:bodyPr>
          <a:lstStyle>
            <a:lvl1pPr algn="l" defTabSz="457022" rtl="0" eaLnBrk="1" fontAlgn="base" hangingPunct="1">
              <a:spcBef>
                <a:spcPct val="0"/>
              </a:spcBef>
              <a:spcAft>
                <a:spcPct val="0"/>
              </a:spcAft>
              <a:defRPr lang="en-US" sz="3600" b="0" i="0" kern="1200">
                <a:solidFill>
                  <a:srgbClr val="F68C1E"/>
                </a:solidFill>
                <a:latin typeface="Century Gothic" panose="020B0502020202020204" pitchFamily="34" charset="0"/>
                <a:ea typeface="ヒラギノ角ゴ Pro W3" pitchFamily="126" charset="-128"/>
                <a:cs typeface="Arial" panose="020B0604020202020204" pitchFamily="34" charset="0"/>
              </a:defRPr>
            </a:lvl1pPr>
            <a:lvl2pPr algn="l" defTabSz="457022" rtl="0" eaLnBrk="1" fontAlgn="base" hangingPunct="1">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022" rtl="0" eaLnBrk="1" fontAlgn="base" hangingPunct="1">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022" rtl="0" eaLnBrk="1" fontAlgn="base" hangingPunct="1">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022" rtl="0" eaLnBrk="1" fontAlgn="base" hangingPunct="1">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022" algn="ctr" defTabSz="457022" rtl="0" eaLnBrk="1" fontAlgn="base" hangingPunct="1">
              <a:spcBef>
                <a:spcPct val="0"/>
              </a:spcBef>
              <a:spcAft>
                <a:spcPct val="0"/>
              </a:spcAft>
              <a:defRPr sz="3600">
                <a:solidFill>
                  <a:srgbClr val="0064A5"/>
                </a:solidFill>
                <a:latin typeface="Gill Sans Light" pitchFamily="126" charset="0"/>
                <a:ea typeface="ヒラギノ角ゴ Pro W3" pitchFamily="126" charset="-128"/>
              </a:defRPr>
            </a:lvl6pPr>
            <a:lvl7pPr marL="914063" algn="ctr" defTabSz="457022" rtl="0" eaLnBrk="1" fontAlgn="base" hangingPunct="1">
              <a:spcBef>
                <a:spcPct val="0"/>
              </a:spcBef>
              <a:spcAft>
                <a:spcPct val="0"/>
              </a:spcAft>
              <a:defRPr sz="3600">
                <a:solidFill>
                  <a:srgbClr val="0064A5"/>
                </a:solidFill>
                <a:latin typeface="Gill Sans Light" pitchFamily="126" charset="0"/>
                <a:ea typeface="ヒラギノ角ゴ Pro W3" pitchFamily="126" charset="-128"/>
              </a:defRPr>
            </a:lvl7pPr>
            <a:lvl8pPr marL="1371090" algn="ctr" defTabSz="457022" rtl="0" eaLnBrk="1" fontAlgn="base" hangingPunct="1">
              <a:spcBef>
                <a:spcPct val="0"/>
              </a:spcBef>
              <a:spcAft>
                <a:spcPct val="0"/>
              </a:spcAft>
              <a:defRPr sz="3600">
                <a:solidFill>
                  <a:srgbClr val="0064A5"/>
                </a:solidFill>
                <a:latin typeface="Gill Sans Light" pitchFamily="126" charset="0"/>
                <a:ea typeface="ヒラギノ角ゴ Pro W3" pitchFamily="126" charset="-128"/>
              </a:defRPr>
            </a:lvl8pPr>
            <a:lvl9pPr marL="1828124" algn="ctr" defTabSz="457022" rtl="0" eaLnBrk="1" fontAlgn="base" hangingPunct="1">
              <a:spcBef>
                <a:spcPct val="0"/>
              </a:spcBef>
              <a:spcAft>
                <a:spcPct val="0"/>
              </a:spcAft>
              <a:defRPr sz="3600">
                <a:solidFill>
                  <a:srgbClr val="0064A5"/>
                </a:solidFill>
                <a:latin typeface="Gill Sans Light" pitchFamily="126" charset="0"/>
                <a:ea typeface="ヒラギノ角ゴ Pro W3" pitchFamily="126" charset="-128"/>
              </a:defRPr>
            </a:lvl9pPr>
          </a:lstStyle>
          <a:p>
            <a:r>
              <a:rPr lang="en-CA" sz="5300" dirty="0">
                <a:solidFill>
                  <a:schemeClr val="bg1"/>
                </a:solidFill>
              </a:rPr>
              <a:t>Exercise: Check your </a:t>
            </a:r>
            <a:r>
              <a:rPr lang="en-CA" sz="5300" dirty="0" smtClean="0">
                <a:solidFill>
                  <a:schemeClr val="bg1"/>
                </a:solidFill>
              </a:rPr>
              <a:t>mindset…</a:t>
            </a:r>
            <a:endParaRPr lang="en-CA" sz="5300" dirty="0">
              <a:solidFill>
                <a:schemeClr val="bg1"/>
              </a:solidFill>
            </a:endParaRPr>
          </a:p>
        </p:txBody>
      </p:sp>
    </p:spTree>
    <p:extLst>
      <p:ext uri="{BB962C8B-B14F-4D97-AF65-F5344CB8AC3E}">
        <p14:creationId xmlns:p14="http://schemas.microsoft.com/office/powerpoint/2010/main" val="14554180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 name="Title 1">
            <a:extLst>
              <a:ext uri="{FF2B5EF4-FFF2-40B4-BE49-F238E27FC236}">
                <a16:creationId xmlns="" xmlns:a16="http://schemas.microsoft.com/office/drawing/2014/main" id="{C4CC0F66-F716-9E4A-A350-90E627E348D3}"/>
              </a:ext>
            </a:extLst>
          </p:cNvPr>
          <p:cNvSpPr txBox="1">
            <a:spLocks/>
          </p:cNvSpPr>
          <p:nvPr/>
        </p:nvSpPr>
        <p:spPr bwMode="auto">
          <a:xfrm>
            <a:off x="126457" y="327767"/>
            <a:ext cx="11701464" cy="4151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lvl="0">
              <a:defRPr/>
            </a:pPr>
            <a:r>
              <a:rPr lang="en-CA" sz="2400" dirty="0" smtClean="0">
                <a:solidFill>
                  <a:srgbClr val="5B9BD5"/>
                </a:solidFill>
              </a:rPr>
              <a:t>Validate Our Learning and Mindset: Fixed vs. Agile</a:t>
            </a:r>
            <a:endParaRPr lang="en-CA" sz="2400" dirty="0">
              <a:solidFill>
                <a:srgbClr val="5B9BD5"/>
              </a:solidFill>
            </a:endParaRPr>
          </a:p>
        </p:txBody>
      </p:sp>
      <p:sp>
        <p:nvSpPr>
          <p:cNvPr id="115" name="Title 1">
            <a:extLst>
              <a:ext uri="{FF2B5EF4-FFF2-40B4-BE49-F238E27FC236}">
                <a16:creationId xmlns="" xmlns:a16="http://schemas.microsoft.com/office/drawing/2014/main" id="{C4CC0F66-F716-9E4A-A350-90E627E348D3}"/>
              </a:ext>
            </a:extLst>
          </p:cNvPr>
          <p:cNvSpPr txBox="1">
            <a:spLocks/>
          </p:cNvSpPr>
          <p:nvPr/>
        </p:nvSpPr>
        <p:spPr bwMode="auto">
          <a:xfrm>
            <a:off x="126457" y="659027"/>
            <a:ext cx="11237119" cy="5474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lvl="0">
              <a:defRPr/>
            </a:pPr>
            <a:r>
              <a:rPr lang="en-US" sz="1600" dirty="0">
                <a:solidFill>
                  <a:schemeClr val="tx1"/>
                </a:solidFill>
              </a:rPr>
              <a:t>This activity helps us identify our mindset, </a:t>
            </a:r>
            <a:r>
              <a:rPr lang="en-US" sz="1600" dirty="0" smtClean="0">
                <a:solidFill>
                  <a:schemeClr val="tx1"/>
                </a:solidFill>
              </a:rPr>
              <a:t>mindset </a:t>
            </a:r>
            <a:r>
              <a:rPr lang="en-US" sz="1600" dirty="0">
                <a:solidFill>
                  <a:schemeClr val="tx1"/>
                </a:solidFill>
              </a:rPr>
              <a:t>means what is our established set of attitudes and habits towards succeeding when there is uncertainty</a:t>
            </a:r>
            <a:endParaRPr kumimoji="0" lang="en-CA" sz="1600" b="0" i="0" u="none" strike="noStrike" kern="1200" cap="none" spc="0" normalizeH="0" baseline="0" noProof="0" dirty="0">
              <a:ln>
                <a:noFill/>
              </a:ln>
              <a:solidFill>
                <a:schemeClr val="tx1"/>
              </a:solidFill>
              <a:effectLst/>
              <a:uLnTx/>
              <a:uFillTx/>
            </a:endParaRPr>
          </a:p>
        </p:txBody>
      </p:sp>
      <p:grpSp>
        <p:nvGrpSpPr>
          <p:cNvPr id="3" name="Group 2"/>
          <p:cNvGrpSpPr/>
          <p:nvPr/>
        </p:nvGrpSpPr>
        <p:grpSpPr>
          <a:xfrm>
            <a:off x="730409" y="2051627"/>
            <a:ext cx="10485322" cy="2640444"/>
            <a:chOff x="535459" y="1371383"/>
            <a:chExt cx="10904952" cy="2854628"/>
          </a:xfrm>
        </p:grpSpPr>
        <p:pic>
          <p:nvPicPr>
            <p:cNvPr id="1026" name="Picture 2" descr="http://tastycupcakes.org/wp-content/uploads/2018/07/mindse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90590" y="1371384"/>
              <a:ext cx="5282346" cy="2854626"/>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9" name="Trapezoid 8"/>
            <p:cNvSpPr/>
            <p:nvPr/>
          </p:nvSpPr>
          <p:spPr>
            <a:xfrm rot="16200000">
              <a:off x="1697439" y="2641823"/>
              <a:ext cx="2854628" cy="313747"/>
            </a:xfrm>
            <a:prstGeom prst="trapezoid">
              <a:avLst>
                <a:gd name="adj" fmla="val 98866"/>
              </a:avLst>
            </a:prstGeom>
            <a:gradFill flip="none" rotWithShape="1">
              <a:gsLst>
                <a:gs pos="0">
                  <a:srgbClr val="8C8C8C">
                    <a:tint val="66000"/>
                    <a:satMod val="160000"/>
                  </a:srgbClr>
                </a:gs>
                <a:gs pos="50000">
                  <a:srgbClr val="8C8C8C">
                    <a:tint val="44500"/>
                    <a:satMod val="160000"/>
                  </a:srgbClr>
                </a:gs>
                <a:gs pos="100000">
                  <a:srgbClr val="8C8C8C">
                    <a:tint val="23500"/>
                    <a:satMod val="160000"/>
                  </a:srgbClr>
                </a:gs>
              </a:gsLst>
              <a:lin ang="5400000" scaled="1"/>
              <a:tileRect/>
            </a:gradFill>
            <a:ln w="19050" algn="ctr">
              <a:noFill/>
              <a:miter lim="800000"/>
              <a:headEnd/>
              <a:tailEnd/>
            </a:ln>
          </p:spPr>
          <p:txBody>
            <a:bodyPr vert="eaVert" wrap="none" lIns="88900" tIns="88900" rIns="88900" bIns="88900" rtlCol="0" anchor="ctr"/>
            <a:lstStyle/>
            <a:p>
              <a:pPr marL="0" marR="0" lvl="0" indent="0" algn="ctr" defTabSz="914400" eaLnBrk="1" fontAlgn="auto" latinLnBrk="0" hangingPunct="1">
                <a:lnSpc>
                  <a:spcPct val="100000"/>
                </a:lnSpc>
                <a:spcBef>
                  <a:spcPts val="400"/>
                </a:spcBef>
                <a:spcAft>
                  <a:spcPts val="0"/>
                </a:spcAft>
                <a:buClrTx/>
                <a:buSzTx/>
                <a:buFont typeface="Wingdings 2" pitchFamily="18" charset="2"/>
                <a:buNone/>
                <a:tabLst/>
                <a:defRPr/>
              </a:pPr>
              <a:endParaRPr kumimoji="0" lang="en-GB" sz="1100" b="0" i="0" u="none" strike="noStrike" kern="0" cap="none" spc="0" normalizeH="0" baseline="0" noProof="0" dirty="0">
                <a:ln>
                  <a:noFill/>
                </a:ln>
                <a:effectLst/>
                <a:uLnTx/>
                <a:uFillTx/>
                <a:latin typeface="+mj-lt"/>
              </a:endParaRPr>
            </a:p>
          </p:txBody>
        </p:sp>
        <p:sp>
          <p:nvSpPr>
            <p:cNvPr id="10" name="TextBox 9"/>
            <p:cNvSpPr txBox="1"/>
            <p:nvPr/>
          </p:nvSpPr>
          <p:spPr>
            <a:xfrm>
              <a:off x="535459" y="1672770"/>
              <a:ext cx="2423456" cy="2231964"/>
            </a:xfrm>
            <a:prstGeom prst="rect">
              <a:avLst/>
            </a:prstGeom>
            <a:noFill/>
            <a:ln>
              <a:solidFill>
                <a:schemeClr val="tx1"/>
              </a:solidFill>
            </a:ln>
            <a:effectLst/>
          </p:spPr>
          <p:txBody>
            <a:bodyPr wrap="square" tIns="0" rIns="0" bIns="0" rtlCol="0" anchor="ctr">
              <a:noAutofit/>
            </a:bodyPr>
            <a:lstStyle/>
            <a:p>
              <a:r>
                <a:rPr lang="en-US" sz="1600" dirty="0" smtClean="0"/>
                <a:t>Attitude that </a:t>
              </a:r>
              <a:r>
                <a:rPr lang="en-US" sz="1600" dirty="0"/>
                <a:t>equates failure and problems with opportunities for learning, a belief that we can all improve over time, that our abilities are not fixed but evolve with effort </a:t>
              </a:r>
              <a:endParaRPr lang="fr-CA" sz="1600" dirty="0"/>
            </a:p>
          </p:txBody>
        </p:sp>
        <p:sp>
          <p:nvSpPr>
            <p:cNvPr id="16" name="Trapezoid 15"/>
            <p:cNvSpPr/>
            <p:nvPr/>
          </p:nvSpPr>
          <p:spPr>
            <a:xfrm rot="5400000">
              <a:off x="7311460" y="2641824"/>
              <a:ext cx="2854627" cy="313747"/>
            </a:xfrm>
            <a:prstGeom prst="trapezoid">
              <a:avLst>
                <a:gd name="adj" fmla="val 98866"/>
              </a:avLst>
            </a:prstGeom>
            <a:gradFill flip="none" rotWithShape="1">
              <a:gsLst>
                <a:gs pos="0">
                  <a:srgbClr val="8C8C8C">
                    <a:tint val="66000"/>
                    <a:satMod val="160000"/>
                  </a:srgbClr>
                </a:gs>
                <a:gs pos="50000">
                  <a:srgbClr val="8C8C8C">
                    <a:tint val="44500"/>
                    <a:satMod val="160000"/>
                  </a:srgbClr>
                </a:gs>
                <a:gs pos="100000">
                  <a:srgbClr val="8C8C8C">
                    <a:tint val="23500"/>
                    <a:satMod val="160000"/>
                  </a:srgbClr>
                </a:gs>
              </a:gsLst>
              <a:lin ang="5400000" scaled="1"/>
              <a:tileRect/>
            </a:gradFill>
            <a:ln w="19050" algn="ctr">
              <a:noFill/>
              <a:miter lim="800000"/>
              <a:headEnd/>
              <a:tailEnd/>
            </a:ln>
          </p:spPr>
          <p:txBody>
            <a:bodyPr vert="eaVert" wrap="none" lIns="88900" tIns="88900" rIns="88900" bIns="88900" rtlCol="0" anchor="ctr"/>
            <a:lstStyle/>
            <a:p>
              <a:pPr marL="0" marR="0" lvl="0" indent="0" algn="ctr" defTabSz="914400" eaLnBrk="1" fontAlgn="auto" latinLnBrk="0" hangingPunct="1">
                <a:lnSpc>
                  <a:spcPct val="100000"/>
                </a:lnSpc>
                <a:spcBef>
                  <a:spcPts val="400"/>
                </a:spcBef>
                <a:spcAft>
                  <a:spcPts val="0"/>
                </a:spcAft>
                <a:buClrTx/>
                <a:buSzTx/>
                <a:buFont typeface="Wingdings 2" pitchFamily="18" charset="2"/>
                <a:buNone/>
                <a:tabLst/>
                <a:defRPr/>
              </a:pPr>
              <a:endParaRPr kumimoji="0" lang="en-GB" sz="1100" b="0" i="0" u="none" strike="noStrike" kern="0" cap="none" spc="0" normalizeH="0" baseline="0" noProof="0" dirty="0">
                <a:ln>
                  <a:noFill/>
                </a:ln>
                <a:effectLst/>
                <a:uLnTx/>
                <a:uFillTx/>
                <a:latin typeface="+mj-lt"/>
              </a:endParaRPr>
            </a:p>
          </p:txBody>
        </p:sp>
        <p:sp>
          <p:nvSpPr>
            <p:cNvPr id="18" name="TextBox 17"/>
            <p:cNvSpPr txBox="1"/>
            <p:nvPr/>
          </p:nvSpPr>
          <p:spPr>
            <a:xfrm>
              <a:off x="8887804" y="1672770"/>
              <a:ext cx="2552607" cy="2241908"/>
            </a:xfrm>
            <a:prstGeom prst="rect">
              <a:avLst/>
            </a:prstGeom>
            <a:noFill/>
            <a:ln>
              <a:solidFill>
                <a:schemeClr val="tx1"/>
              </a:solidFill>
            </a:ln>
            <a:effectLst/>
          </p:spPr>
          <p:txBody>
            <a:bodyPr wrap="square" tIns="0" rIns="0" bIns="0" rtlCol="0" anchor="ctr">
              <a:noAutofit/>
            </a:bodyPr>
            <a:lstStyle/>
            <a:p>
              <a:r>
                <a:rPr lang="en-US" sz="1600" dirty="0" smtClean="0"/>
                <a:t>Believes </a:t>
              </a:r>
              <a:r>
                <a:rPr lang="en-US" sz="1600" dirty="0"/>
                <a:t>that basic skills, intelligence, and qualities are inherent and fixed. And those are set from birth. There is not much one can do about it. They don’t see the point of putting the efforts to learn.</a:t>
              </a:r>
              <a:endParaRPr lang="fr-CA" sz="1600" dirty="0"/>
            </a:p>
          </p:txBody>
        </p:sp>
      </p:grpSp>
    </p:spTree>
    <p:extLst>
      <p:ext uri="{BB962C8B-B14F-4D97-AF65-F5344CB8AC3E}">
        <p14:creationId xmlns:p14="http://schemas.microsoft.com/office/powerpoint/2010/main" val="16409029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4" name="Title 1">
            <a:extLst>
              <a:ext uri="{FF2B5EF4-FFF2-40B4-BE49-F238E27FC236}">
                <a16:creationId xmlns="" xmlns:a16="http://schemas.microsoft.com/office/drawing/2014/main" id="{C4CC0F66-F716-9E4A-A350-90E627E348D3}"/>
              </a:ext>
            </a:extLst>
          </p:cNvPr>
          <p:cNvSpPr txBox="1">
            <a:spLocks/>
          </p:cNvSpPr>
          <p:nvPr/>
        </p:nvSpPr>
        <p:spPr bwMode="auto">
          <a:xfrm>
            <a:off x="126457" y="327767"/>
            <a:ext cx="11701464" cy="4151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lvl="0">
              <a:defRPr/>
            </a:pPr>
            <a:r>
              <a:rPr lang="en-CA" sz="2400" dirty="0" smtClean="0">
                <a:solidFill>
                  <a:srgbClr val="5B9BD5"/>
                </a:solidFill>
              </a:rPr>
              <a:t>Validate Our Learning and Mindset: Fixed vs. Agile</a:t>
            </a:r>
            <a:endParaRPr lang="en-CA" sz="2400" dirty="0">
              <a:solidFill>
                <a:srgbClr val="5B9BD5"/>
              </a:solidFill>
            </a:endParaRPr>
          </a:p>
        </p:txBody>
      </p:sp>
      <p:sp>
        <p:nvSpPr>
          <p:cNvPr id="115" name="Title 1">
            <a:extLst>
              <a:ext uri="{FF2B5EF4-FFF2-40B4-BE49-F238E27FC236}">
                <a16:creationId xmlns="" xmlns:a16="http://schemas.microsoft.com/office/drawing/2014/main" id="{C4CC0F66-F716-9E4A-A350-90E627E348D3}"/>
              </a:ext>
            </a:extLst>
          </p:cNvPr>
          <p:cNvSpPr txBox="1">
            <a:spLocks/>
          </p:cNvSpPr>
          <p:nvPr/>
        </p:nvSpPr>
        <p:spPr bwMode="auto">
          <a:xfrm>
            <a:off x="126457" y="659027"/>
            <a:ext cx="11237119" cy="5474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lvl="0">
              <a:defRPr/>
            </a:pPr>
            <a:r>
              <a:rPr lang="en-US" sz="1600" dirty="0">
                <a:solidFill>
                  <a:schemeClr val="tx1"/>
                </a:solidFill>
              </a:rPr>
              <a:t>This activity helps us identify our mindset, </a:t>
            </a:r>
            <a:r>
              <a:rPr lang="en-US" sz="1600" dirty="0" smtClean="0">
                <a:solidFill>
                  <a:schemeClr val="tx1"/>
                </a:solidFill>
              </a:rPr>
              <a:t>mindset </a:t>
            </a:r>
            <a:r>
              <a:rPr lang="en-US" sz="1600" dirty="0">
                <a:solidFill>
                  <a:schemeClr val="tx1"/>
                </a:solidFill>
              </a:rPr>
              <a:t>means what is our established set of attitudes and habits towards succeeding when there is uncertainty</a:t>
            </a:r>
            <a:endParaRPr kumimoji="0" lang="en-CA" sz="1600" b="0" i="0" u="none" strike="noStrike" kern="1200" cap="none" spc="0" normalizeH="0" baseline="0" noProof="0" dirty="0">
              <a:ln>
                <a:noFill/>
              </a:ln>
              <a:solidFill>
                <a:schemeClr val="tx1"/>
              </a:solidFill>
              <a:effectLst/>
              <a:uLnTx/>
              <a:uFillTx/>
            </a:endParaRPr>
          </a:p>
        </p:txBody>
      </p:sp>
      <p:grpSp>
        <p:nvGrpSpPr>
          <p:cNvPr id="3" name="Group 2"/>
          <p:cNvGrpSpPr/>
          <p:nvPr/>
        </p:nvGrpSpPr>
        <p:grpSpPr>
          <a:xfrm>
            <a:off x="730409" y="1354907"/>
            <a:ext cx="10485322" cy="2640444"/>
            <a:chOff x="535459" y="1371383"/>
            <a:chExt cx="10904952" cy="2854628"/>
          </a:xfrm>
        </p:grpSpPr>
        <p:pic>
          <p:nvPicPr>
            <p:cNvPr id="1026" name="Picture 2" descr="http://tastycupcakes.org/wp-content/uploads/2018/07/mindse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90590" y="1371384"/>
              <a:ext cx="5282346" cy="2854626"/>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9" name="Trapezoid 8"/>
            <p:cNvSpPr/>
            <p:nvPr/>
          </p:nvSpPr>
          <p:spPr>
            <a:xfrm rot="16200000">
              <a:off x="1697439" y="2641823"/>
              <a:ext cx="2854628" cy="313747"/>
            </a:xfrm>
            <a:prstGeom prst="trapezoid">
              <a:avLst>
                <a:gd name="adj" fmla="val 98866"/>
              </a:avLst>
            </a:prstGeom>
            <a:gradFill flip="none" rotWithShape="1">
              <a:gsLst>
                <a:gs pos="0">
                  <a:srgbClr val="8C8C8C">
                    <a:tint val="66000"/>
                    <a:satMod val="160000"/>
                  </a:srgbClr>
                </a:gs>
                <a:gs pos="50000">
                  <a:srgbClr val="8C8C8C">
                    <a:tint val="44500"/>
                    <a:satMod val="160000"/>
                  </a:srgbClr>
                </a:gs>
                <a:gs pos="100000">
                  <a:srgbClr val="8C8C8C">
                    <a:tint val="23500"/>
                    <a:satMod val="160000"/>
                  </a:srgbClr>
                </a:gs>
              </a:gsLst>
              <a:lin ang="5400000" scaled="1"/>
              <a:tileRect/>
            </a:gradFill>
            <a:ln w="19050" algn="ctr">
              <a:noFill/>
              <a:miter lim="800000"/>
              <a:headEnd/>
              <a:tailEnd/>
            </a:ln>
          </p:spPr>
          <p:txBody>
            <a:bodyPr vert="eaVert" wrap="none" lIns="88900" tIns="88900" rIns="88900" bIns="88900" rtlCol="0" anchor="ctr"/>
            <a:lstStyle/>
            <a:p>
              <a:pPr marL="0" marR="0" lvl="0" indent="0" algn="ctr" defTabSz="914400" eaLnBrk="1" fontAlgn="auto" latinLnBrk="0" hangingPunct="1">
                <a:lnSpc>
                  <a:spcPct val="100000"/>
                </a:lnSpc>
                <a:spcBef>
                  <a:spcPts val="400"/>
                </a:spcBef>
                <a:spcAft>
                  <a:spcPts val="0"/>
                </a:spcAft>
                <a:buClrTx/>
                <a:buSzTx/>
                <a:buFont typeface="Wingdings 2" pitchFamily="18" charset="2"/>
                <a:buNone/>
                <a:tabLst/>
                <a:defRPr/>
              </a:pPr>
              <a:endParaRPr kumimoji="0" lang="en-GB" sz="1100" b="0" i="0" u="none" strike="noStrike" kern="0" cap="none" spc="0" normalizeH="0" baseline="0" noProof="0" dirty="0">
                <a:ln>
                  <a:noFill/>
                </a:ln>
                <a:effectLst/>
                <a:uLnTx/>
                <a:uFillTx/>
                <a:latin typeface="+mj-lt"/>
              </a:endParaRPr>
            </a:p>
          </p:txBody>
        </p:sp>
        <p:sp>
          <p:nvSpPr>
            <p:cNvPr id="10" name="TextBox 9"/>
            <p:cNvSpPr txBox="1"/>
            <p:nvPr/>
          </p:nvSpPr>
          <p:spPr>
            <a:xfrm>
              <a:off x="535459" y="1672770"/>
              <a:ext cx="2423456" cy="2231964"/>
            </a:xfrm>
            <a:prstGeom prst="rect">
              <a:avLst/>
            </a:prstGeom>
            <a:noFill/>
            <a:ln>
              <a:solidFill>
                <a:schemeClr val="tx1"/>
              </a:solidFill>
            </a:ln>
            <a:effectLst/>
          </p:spPr>
          <p:txBody>
            <a:bodyPr wrap="square" tIns="0" rIns="0" bIns="0" rtlCol="0" anchor="ctr">
              <a:noAutofit/>
            </a:bodyPr>
            <a:lstStyle/>
            <a:p>
              <a:r>
                <a:rPr lang="en-US" sz="1600" dirty="0" smtClean="0"/>
                <a:t>Attitude that </a:t>
              </a:r>
              <a:r>
                <a:rPr lang="en-US" sz="1600" dirty="0"/>
                <a:t>equates failure and problems with opportunities for learning, a belief that we can all improve over time, that our abilities are not fixed but evolve with effort </a:t>
              </a:r>
              <a:endParaRPr lang="fr-CA" sz="1600" dirty="0"/>
            </a:p>
          </p:txBody>
        </p:sp>
        <p:sp>
          <p:nvSpPr>
            <p:cNvPr id="16" name="Trapezoid 15"/>
            <p:cNvSpPr/>
            <p:nvPr/>
          </p:nvSpPr>
          <p:spPr>
            <a:xfrm rot="5400000">
              <a:off x="7311460" y="2641824"/>
              <a:ext cx="2854627" cy="313747"/>
            </a:xfrm>
            <a:prstGeom prst="trapezoid">
              <a:avLst>
                <a:gd name="adj" fmla="val 98866"/>
              </a:avLst>
            </a:prstGeom>
            <a:gradFill flip="none" rotWithShape="1">
              <a:gsLst>
                <a:gs pos="0">
                  <a:srgbClr val="8C8C8C">
                    <a:tint val="66000"/>
                    <a:satMod val="160000"/>
                  </a:srgbClr>
                </a:gs>
                <a:gs pos="50000">
                  <a:srgbClr val="8C8C8C">
                    <a:tint val="44500"/>
                    <a:satMod val="160000"/>
                  </a:srgbClr>
                </a:gs>
                <a:gs pos="100000">
                  <a:srgbClr val="8C8C8C">
                    <a:tint val="23500"/>
                    <a:satMod val="160000"/>
                  </a:srgbClr>
                </a:gs>
              </a:gsLst>
              <a:lin ang="5400000" scaled="1"/>
              <a:tileRect/>
            </a:gradFill>
            <a:ln w="19050" algn="ctr">
              <a:noFill/>
              <a:miter lim="800000"/>
              <a:headEnd/>
              <a:tailEnd/>
            </a:ln>
          </p:spPr>
          <p:txBody>
            <a:bodyPr vert="eaVert" wrap="none" lIns="88900" tIns="88900" rIns="88900" bIns="88900" rtlCol="0" anchor="ctr"/>
            <a:lstStyle/>
            <a:p>
              <a:pPr marL="0" marR="0" lvl="0" indent="0" algn="ctr" defTabSz="914400" eaLnBrk="1" fontAlgn="auto" latinLnBrk="0" hangingPunct="1">
                <a:lnSpc>
                  <a:spcPct val="100000"/>
                </a:lnSpc>
                <a:spcBef>
                  <a:spcPts val="400"/>
                </a:spcBef>
                <a:spcAft>
                  <a:spcPts val="0"/>
                </a:spcAft>
                <a:buClrTx/>
                <a:buSzTx/>
                <a:buFont typeface="Wingdings 2" pitchFamily="18" charset="2"/>
                <a:buNone/>
                <a:tabLst/>
                <a:defRPr/>
              </a:pPr>
              <a:endParaRPr kumimoji="0" lang="en-GB" sz="1100" b="0" i="0" u="none" strike="noStrike" kern="0" cap="none" spc="0" normalizeH="0" baseline="0" noProof="0" dirty="0">
                <a:ln>
                  <a:noFill/>
                </a:ln>
                <a:effectLst/>
                <a:uLnTx/>
                <a:uFillTx/>
                <a:latin typeface="+mj-lt"/>
              </a:endParaRPr>
            </a:p>
          </p:txBody>
        </p:sp>
        <p:sp>
          <p:nvSpPr>
            <p:cNvPr id="18" name="TextBox 17"/>
            <p:cNvSpPr txBox="1"/>
            <p:nvPr/>
          </p:nvSpPr>
          <p:spPr>
            <a:xfrm>
              <a:off x="8887804" y="1672770"/>
              <a:ext cx="2552607" cy="2241908"/>
            </a:xfrm>
            <a:prstGeom prst="rect">
              <a:avLst/>
            </a:prstGeom>
            <a:noFill/>
            <a:ln>
              <a:solidFill>
                <a:schemeClr val="tx1"/>
              </a:solidFill>
            </a:ln>
            <a:effectLst/>
          </p:spPr>
          <p:txBody>
            <a:bodyPr wrap="square" tIns="0" rIns="0" bIns="0" rtlCol="0" anchor="ctr">
              <a:noAutofit/>
            </a:bodyPr>
            <a:lstStyle/>
            <a:p>
              <a:r>
                <a:rPr lang="en-US" sz="1600" dirty="0" smtClean="0"/>
                <a:t>Believes </a:t>
              </a:r>
              <a:r>
                <a:rPr lang="en-US" sz="1600" dirty="0"/>
                <a:t>that basic skills, intelligence, and qualities are inherent and fixed. And those are set from birth. There is not much one can do about it. They don’t see the point of putting the efforts to learn.</a:t>
              </a:r>
              <a:endParaRPr lang="fr-CA" sz="1600" dirty="0"/>
            </a:p>
          </p:txBody>
        </p:sp>
      </p:grpSp>
      <p:grpSp>
        <p:nvGrpSpPr>
          <p:cNvPr id="4" name="Group 3"/>
          <p:cNvGrpSpPr/>
          <p:nvPr/>
        </p:nvGrpSpPr>
        <p:grpSpPr>
          <a:xfrm>
            <a:off x="1141534" y="4175268"/>
            <a:ext cx="9620953" cy="2093531"/>
            <a:chOff x="1141534" y="4175268"/>
            <a:chExt cx="9620953" cy="2093531"/>
          </a:xfrm>
        </p:grpSpPr>
        <p:sp>
          <p:nvSpPr>
            <p:cNvPr id="52" name="Rectangle 51"/>
            <p:cNvSpPr/>
            <p:nvPr/>
          </p:nvSpPr>
          <p:spPr>
            <a:xfrm>
              <a:off x="1141534" y="4224696"/>
              <a:ext cx="9620953" cy="2044103"/>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3" name="Rectangle 52"/>
            <p:cNvSpPr/>
            <p:nvPr/>
          </p:nvSpPr>
          <p:spPr>
            <a:xfrm>
              <a:off x="1306226" y="4605381"/>
              <a:ext cx="2167803" cy="429290"/>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Learn by thinking</a:t>
              </a:r>
              <a:endParaRPr lang="fr-CA" dirty="0">
                <a:solidFill>
                  <a:schemeClr val="tx1"/>
                </a:solidFill>
              </a:endParaRPr>
            </a:p>
          </p:txBody>
        </p:sp>
        <p:sp>
          <p:nvSpPr>
            <p:cNvPr id="54" name="Rectangle 53"/>
            <p:cNvSpPr/>
            <p:nvPr/>
          </p:nvSpPr>
          <p:spPr>
            <a:xfrm>
              <a:off x="3638721" y="5180359"/>
              <a:ext cx="2167803" cy="429290"/>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Right the first time</a:t>
              </a:r>
              <a:endParaRPr lang="fr-CA" dirty="0">
                <a:solidFill>
                  <a:schemeClr val="tx1"/>
                </a:solidFill>
              </a:endParaRPr>
            </a:p>
          </p:txBody>
        </p:sp>
        <p:sp>
          <p:nvSpPr>
            <p:cNvPr id="55" name="Rectangle 54"/>
            <p:cNvSpPr/>
            <p:nvPr/>
          </p:nvSpPr>
          <p:spPr>
            <a:xfrm>
              <a:off x="3638721" y="4619690"/>
              <a:ext cx="2167803" cy="429290"/>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Fail fast/small/early</a:t>
              </a:r>
              <a:endParaRPr lang="fr-CA" dirty="0">
                <a:solidFill>
                  <a:schemeClr val="tx1"/>
                </a:solidFill>
              </a:endParaRPr>
            </a:p>
          </p:txBody>
        </p:sp>
        <p:sp>
          <p:nvSpPr>
            <p:cNvPr id="56" name="Rectangle 55"/>
            <p:cNvSpPr/>
            <p:nvPr/>
          </p:nvSpPr>
          <p:spPr>
            <a:xfrm>
              <a:off x="1306225" y="5180359"/>
              <a:ext cx="2167803" cy="429290"/>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Learn by doing</a:t>
              </a:r>
              <a:endParaRPr lang="fr-CA" dirty="0">
                <a:solidFill>
                  <a:schemeClr val="tx1"/>
                </a:solidFill>
              </a:endParaRPr>
            </a:p>
          </p:txBody>
        </p:sp>
        <p:sp>
          <p:nvSpPr>
            <p:cNvPr id="57" name="Rectangle 56"/>
            <p:cNvSpPr/>
            <p:nvPr/>
          </p:nvSpPr>
          <p:spPr>
            <a:xfrm>
              <a:off x="3638721" y="5705278"/>
              <a:ext cx="2167803" cy="429290"/>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80" dirty="0" smtClean="0">
                  <a:solidFill>
                    <a:schemeClr val="tx1"/>
                  </a:solidFill>
                </a:rPr>
                <a:t>Embrace challenges</a:t>
              </a:r>
              <a:endParaRPr lang="fr-CA" sz="1780" dirty="0">
                <a:solidFill>
                  <a:schemeClr val="tx1"/>
                </a:solidFill>
              </a:endParaRPr>
            </a:p>
          </p:txBody>
        </p:sp>
        <p:sp>
          <p:nvSpPr>
            <p:cNvPr id="58" name="Rectangle 57"/>
            <p:cNvSpPr/>
            <p:nvPr/>
          </p:nvSpPr>
          <p:spPr>
            <a:xfrm>
              <a:off x="1306226" y="5705278"/>
              <a:ext cx="2167803" cy="429290"/>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Avoid failure</a:t>
              </a:r>
              <a:endParaRPr lang="fr-CA" dirty="0">
                <a:solidFill>
                  <a:schemeClr val="tx1"/>
                </a:solidFill>
              </a:endParaRPr>
            </a:p>
          </p:txBody>
        </p:sp>
        <p:sp>
          <p:nvSpPr>
            <p:cNvPr id="59" name="Rectangle 58"/>
            <p:cNvSpPr/>
            <p:nvPr/>
          </p:nvSpPr>
          <p:spPr>
            <a:xfrm>
              <a:off x="8303710" y="5180359"/>
              <a:ext cx="2167803" cy="429290"/>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30" dirty="0" smtClean="0">
                  <a:solidFill>
                    <a:schemeClr val="tx1"/>
                  </a:solidFill>
                </a:rPr>
                <a:t>Desire to look smart</a:t>
              </a:r>
              <a:endParaRPr lang="fr-CA" sz="1730" dirty="0">
                <a:solidFill>
                  <a:schemeClr val="tx1"/>
                </a:solidFill>
              </a:endParaRPr>
            </a:p>
          </p:txBody>
        </p:sp>
        <p:sp>
          <p:nvSpPr>
            <p:cNvPr id="60" name="Rectangle 59"/>
            <p:cNvSpPr/>
            <p:nvPr/>
          </p:nvSpPr>
          <p:spPr>
            <a:xfrm>
              <a:off x="5971215" y="5155215"/>
              <a:ext cx="2167803" cy="429290"/>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70" dirty="0" smtClean="0">
                  <a:solidFill>
                    <a:schemeClr val="tx1"/>
                  </a:solidFill>
                </a:rPr>
                <a:t>Stick to what they know</a:t>
              </a:r>
              <a:endParaRPr lang="fr-CA" sz="1470" dirty="0">
                <a:solidFill>
                  <a:schemeClr val="tx1"/>
                </a:solidFill>
              </a:endParaRPr>
            </a:p>
          </p:txBody>
        </p:sp>
        <p:sp>
          <p:nvSpPr>
            <p:cNvPr id="61" name="Rectangle 60"/>
            <p:cNvSpPr/>
            <p:nvPr/>
          </p:nvSpPr>
          <p:spPr>
            <a:xfrm>
              <a:off x="8303710" y="4633999"/>
              <a:ext cx="2167803" cy="429290"/>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rPr>
                <a:t>Don’t change or improve</a:t>
              </a:r>
              <a:endParaRPr lang="fr-CA" sz="1400" dirty="0">
                <a:solidFill>
                  <a:schemeClr val="tx1"/>
                </a:solidFill>
              </a:endParaRPr>
            </a:p>
          </p:txBody>
        </p:sp>
        <p:sp>
          <p:nvSpPr>
            <p:cNvPr id="62" name="Rectangle 61"/>
            <p:cNvSpPr/>
            <p:nvPr/>
          </p:nvSpPr>
          <p:spPr>
            <a:xfrm>
              <a:off x="5971215" y="4638527"/>
              <a:ext cx="2167803" cy="429290"/>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sz="1400" dirty="0" smtClean="0">
                  <a:solidFill>
                    <a:schemeClr val="tx1"/>
                  </a:solidFill>
                </a:rPr>
                <a:t>Can be wrong the first time</a:t>
              </a:r>
              <a:endParaRPr lang="fr-CA" sz="1400" dirty="0">
                <a:solidFill>
                  <a:schemeClr val="tx1"/>
                </a:solidFill>
              </a:endParaRPr>
            </a:p>
          </p:txBody>
        </p:sp>
        <p:sp>
          <p:nvSpPr>
            <p:cNvPr id="63" name="Rectangle 62"/>
            <p:cNvSpPr/>
            <p:nvPr/>
          </p:nvSpPr>
          <p:spPr>
            <a:xfrm>
              <a:off x="8303710" y="5719587"/>
              <a:ext cx="2167803" cy="429290"/>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77500" lnSpcReduction="20000"/>
            </a:bodyPr>
            <a:lstStyle/>
            <a:p>
              <a:pPr algn="ctr"/>
              <a:r>
                <a:rPr lang="en-US" dirty="0" smtClean="0">
                  <a:solidFill>
                    <a:schemeClr val="tx1"/>
                  </a:solidFill>
                </a:rPr>
                <a:t>Desire continuous learning</a:t>
              </a:r>
              <a:endParaRPr lang="fr-CA" dirty="0">
                <a:solidFill>
                  <a:schemeClr val="tx1"/>
                </a:solidFill>
              </a:endParaRPr>
            </a:p>
          </p:txBody>
        </p:sp>
        <p:sp>
          <p:nvSpPr>
            <p:cNvPr id="64" name="Rectangle 63"/>
            <p:cNvSpPr/>
            <p:nvPr/>
          </p:nvSpPr>
          <p:spPr>
            <a:xfrm>
              <a:off x="5971215" y="5719587"/>
              <a:ext cx="2167803" cy="429290"/>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00" dirty="0" smtClean="0">
                  <a:solidFill>
                    <a:schemeClr val="tx1"/>
                  </a:solidFill>
                </a:rPr>
                <a:t>Feedback is personal</a:t>
              </a:r>
              <a:endParaRPr lang="fr-CA" sz="1700" dirty="0">
                <a:solidFill>
                  <a:schemeClr val="tx1"/>
                </a:solidFill>
              </a:endParaRPr>
            </a:p>
          </p:txBody>
        </p:sp>
        <p:sp>
          <p:nvSpPr>
            <p:cNvPr id="65" name="Rectangle 64"/>
            <p:cNvSpPr/>
            <p:nvPr/>
          </p:nvSpPr>
          <p:spPr>
            <a:xfrm>
              <a:off x="1466335" y="4175268"/>
              <a:ext cx="8402595" cy="3806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tx1"/>
                  </a:solidFill>
                </a:rPr>
                <a:t>Assign each behavior to the right mindset</a:t>
              </a:r>
              <a:endParaRPr lang="fr-CA" sz="2000" dirty="0">
                <a:solidFill>
                  <a:schemeClr val="tx1"/>
                </a:solidFill>
              </a:endParaRPr>
            </a:p>
          </p:txBody>
        </p:sp>
      </p:grpSp>
      <p:cxnSp>
        <p:nvCxnSpPr>
          <p:cNvPr id="7" name="Straight Connector 6"/>
          <p:cNvCxnSpPr/>
          <p:nvPr/>
        </p:nvCxnSpPr>
        <p:spPr>
          <a:xfrm>
            <a:off x="370703" y="4142316"/>
            <a:ext cx="1145721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257560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4" name="Title 1">
            <a:extLst>
              <a:ext uri="{FF2B5EF4-FFF2-40B4-BE49-F238E27FC236}">
                <a16:creationId xmlns="" xmlns:a16="http://schemas.microsoft.com/office/drawing/2014/main" id="{C4CC0F66-F716-9E4A-A350-90E627E348D3}"/>
              </a:ext>
            </a:extLst>
          </p:cNvPr>
          <p:cNvSpPr txBox="1">
            <a:spLocks/>
          </p:cNvSpPr>
          <p:nvPr/>
        </p:nvSpPr>
        <p:spPr bwMode="auto">
          <a:xfrm>
            <a:off x="126457" y="327767"/>
            <a:ext cx="11701464" cy="4151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lvl="0">
              <a:defRPr/>
            </a:pPr>
            <a:r>
              <a:rPr lang="en-CA" sz="2400" dirty="0" smtClean="0">
                <a:solidFill>
                  <a:srgbClr val="5B9BD5"/>
                </a:solidFill>
              </a:rPr>
              <a:t>Validate Our Learning and Mindset: Fixed vs. Agile</a:t>
            </a:r>
            <a:endParaRPr lang="en-CA" sz="2400" dirty="0">
              <a:solidFill>
                <a:srgbClr val="5B9BD5"/>
              </a:solidFill>
            </a:endParaRPr>
          </a:p>
        </p:txBody>
      </p:sp>
      <p:sp>
        <p:nvSpPr>
          <p:cNvPr id="115" name="Title 1">
            <a:extLst>
              <a:ext uri="{FF2B5EF4-FFF2-40B4-BE49-F238E27FC236}">
                <a16:creationId xmlns="" xmlns:a16="http://schemas.microsoft.com/office/drawing/2014/main" id="{C4CC0F66-F716-9E4A-A350-90E627E348D3}"/>
              </a:ext>
            </a:extLst>
          </p:cNvPr>
          <p:cNvSpPr txBox="1">
            <a:spLocks/>
          </p:cNvSpPr>
          <p:nvPr/>
        </p:nvSpPr>
        <p:spPr bwMode="auto">
          <a:xfrm>
            <a:off x="126457" y="659027"/>
            <a:ext cx="11237119" cy="5474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lvl="0">
              <a:defRPr/>
            </a:pPr>
            <a:r>
              <a:rPr lang="en-US" sz="1600" dirty="0">
                <a:solidFill>
                  <a:schemeClr val="tx1"/>
                </a:solidFill>
              </a:rPr>
              <a:t>This activity helps us identify our mindset, </a:t>
            </a:r>
            <a:r>
              <a:rPr lang="en-US" sz="1600" dirty="0" smtClean="0">
                <a:solidFill>
                  <a:schemeClr val="tx1"/>
                </a:solidFill>
              </a:rPr>
              <a:t>mindset </a:t>
            </a:r>
            <a:r>
              <a:rPr lang="en-US" sz="1600" dirty="0">
                <a:solidFill>
                  <a:schemeClr val="tx1"/>
                </a:solidFill>
              </a:rPr>
              <a:t>means what is our established set of attitudes and habits towards succeeding when there is uncertainty</a:t>
            </a:r>
            <a:endParaRPr kumimoji="0" lang="en-CA" sz="1600" b="0" i="0" u="none" strike="noStrike" kern="1200" cap="none" spc="0" normalizeH="0" baseline="0" noProof="0" dirty="0">
              <a:ln>
                <a:noFill/>
              </a:ln>
              <a:solidFill>
                <a:schemeClr val="tx1"/>
              </a:solidFill>
              <a:effectLst/>
              <a:uLnTx/>
              <a:uFillTx/>
            </a:endParaRPr>
          </a:p>
        </p:txBody>
      </p:sp>
      <p:grpSp>
        <p:nvGrpSpPr>
          <p:cNvPr id="3" name="Group 2"/>
          <p:cNvGrpSpPr/>
          <p:nvPr/>
        </p:nvGrpSpPr>
        <p:grpSpPr>
          <a:xfrm>
            <a:off x="730409" y="1354907"/>
            <a:ext cx="10485322" cy="2640444"/>
            <a:chOff x="535459" y="1371383"/>
            <a:chExt cx="10904952" cy="2854628"/>
          </a:xfrm>
        </p:grpSpPr>
        <p:pic>
          <p:nvPicPr>
            <p:cNvPr id="1026" name="Picture 2" descr="http://tastycupcakes.org/wp-content/uploads/2018/07/mindse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90590" y="1371384"/>
              <a:ext cx="5282346" cy="2854626"/>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9" name="Trapezoid 8"/>
            <p:cNvSpPr/>
            <p:nvPr/>
          </p:nvSpPr>
          <p:spPr>
            <a:xfrm rot="16200000">
              <a:off x="1697439" y="2641823"/>
              <a:ext cx="2854628" cy="313747"/>
            </a:xfrm>
            <a:prstGeom prst="trapezoid">
              <a:avLst>
                <a:gd name="adj" fmla="val 98866"/>
              </a:avLst>
            </a:prstGeom>
            <a:gradFill flip="none" rotWithShape="1">
              <a:gsLst>
                <a:gs pos="0">
                  <a:srgbClr val="8C8C8C">
                    <a:tint val="66000"/>
                    <a:satMod val="160000"/>
                  </a:srgbClr>
                </a:gs>
                <a:gs pos="50000">
                  <a:srgbClr val="8C8C8C">
                    <a:tint val="44500"/>
                    <a:satMod val="160000"/>
                  </a:srgbClr>
                </a:gs>
                <a:gs pos="100000">
                  <a:srgbClr val="8C8C8C">
                    <a:tint val="23500"/>
                    <a:satMod val="160000"/>
                  </a:srgbClr>
                </a:gs>
              </a:gsLst>
              <a:lin ang="5400000" scaled="1"/>
              <a:tileRect/>
            </a:gradFill>
            <a:ln w="19050" algn="ctr">
              <a:noFill/>
              <a:miter lim="800000"/>
              <a:headEnd/>
              <a:tailEnd/>
            </a:ln>
          </p:spPr>
          <p:txBody>
            <a:bodyPr vert="eaVert" wrap="none" lIns="88900" tIns="88900" rIns="88900" bIns="88900" rtlCol="0" anchor="ctr"/>
            <a:lstStyle/>
            <a:p>
              <a:pPr marL="0" marR="0" lvl="0" indent="0" algn="ctr" defTabSz="914400" eaLnBrk="1" fontAlgn="auto" latinLnBrk="0" hangingPunct="1">
                <a:lnSpc>
                  <a:spcPct val="100000"/>
                </a:lnSpc>
                <a:spcBef>
                  <a:spcPts val="400"/>
                </a:spcBef>
                <a:spcAft>
                  <a:spcPts val="0"/>
                </a:spcAft>
                <a:buClrTx/>
                <a:buSzTx/>
                <a:buFont typeface="Wingdings 2" pitchFamily="18" charset="2"/>
                <a:buNone/>
                <a:tabLst/>
                <a:defRPr/>
              </a:pPr>
              <a:endParaRPr kumimoji="0" lang="en-GB" sz="1100" b="0" i="0" u="none" strike="noStrike" kern="0" cap="none" spc="0" normalizeH="0" baseline="0" noProof="0" dirty="0">
                <a:ln>
                  <a:noFill/>
                </a:ln>
                <a:effectLst/>
                <a:uLnTx/>
                <a:uFillTx/>
                <a:latin typeface="+mj-lt"/>
              </a:endParaRPr>
            </a:p>
          </p:txBody>
        </p:sp>
        <p:sp>
          <p:nvSpPr>
            <p:cNvPr id="10" name="TextBox 9"/>
            <p:cNvSpPr txBox="1"/>
            <p:nvPr/>
          </p:nvSpPr>
          <p:spPr>
            <a:xfrm>
              <a:off x="535459" y="1672770"/>
              <a:ext cx="2423456" cy="2231964"/>
            </a:xfrm>
            <a:prstGeom prst="rect">
              <a:avLst/>
            </a:prstGeom>
            <a:noFill/>
            <a:ln>
              <a:solidFill>
                <a:schemeClr val="tx1"/>
              </a:solidFill>
            </a:ln>
            <a:effectLst/>
          </p:spPr>
          <p:txBody>
            <a:bodyPr wrap="square" tIns="0" rIns="0" bIns="0" rtlCol="0" anchor="ctr">
              <a:noAutofit/>
            </a:bodyPr>
            <a:lstStyle/>
            <a:p>
              <a:r>
                <a:rPr lang="en-US" sz="1600" dirty="0" smtClean="0"/>
                <a:t>Attitude that </a:t>
              </a:r>
              <a:r>
                <a:rPr lang="en-US" sz="1600" dirty="0"/>
                <a:t>equates failure and problems with opportunities for learning, a belief that we can all improve over time, that our abilities are not fixed but evolve with effort </a:t>
              </a:r>
              <a:endParaRPr lang="fr-CA" sz="1600" dirty="0"/>
            </a:p>
          </p:txBody>
        </p:sp>
        <p:sp>
          <p:nvSpPr>
            <p:cNvPr id="16" name="Trapezoid 15"/>
            <p:cNvSpPr/>
            <p:nvPr/>
          </p:nvSpPr>
          <p:spPr>
            <a:xfrm rot="5400000">
              <a:off x="7311460" y="2641824"/>
              <a:ext cx="2854627" cy="313747"/>
            </a:xfrm>
            <a:prstGeom prst="trapezoid">
              <a:avLst>
                <a:gd name="adj" fmla="val 98866"/>
              </a:avLst>
            </a:prstGeom>
            <a:gradFill flip="none" rotWithShape="1">
              <a:gsLst>
                <a:gs pos="0">
                  <a:srgbClr val="8C8C8C">
                    <a:tint val="66000"/>
                    <a:satMod val="160000"/>
                  </a:srgbClr>
                </a:gs>
                <a:gs pos="50000">
                  <a:srgbClr val="8C8C8C">
                    <a:tint val="44500"/>
                    <a:satMod val="160000"/>
                  </a:srgbClr>
                </a:gs>
                <a:gs pos="100000">
                  <a:srgbClr val="8C8C8C">
                    <a:tint val="23500"/>
                    <a:satMod val="160000"/>
                  </a:srgbClr>
                </a:gs>
              </a:gsLst>
              <a:lin ang="5400000" scaled="1"/>
              <a:tileRect/>
            </a:gradFill>
            <a:ln w="19050" algn="ctr">
              <a:noFill/>
              <a:miter lim="800000"/>
              <a:headEnd/>
              <a:tailEnd/>
            </a:ln>
          </p:spPr>
          <p:txBody>
            <a:bodyPr vert="eaVert" wrap="none" lIns="88900" tIns="88900" rIns="88900" bIns="88900" rtlCol="0" anchor="ctr"/>
            <a:lstStyle/>
            <a:p>
              <a:pPr marL="0" marR="0" lvl="0" indent="0" algn="ctr" defTabSz="914400" eaLnBrk="1" fontAlgn="auto" latinLnBrk="0" hangingPunct="1">
                <a:lnSpc>
                  <a:spcPct val="100000"/>
                </a:lnSpc>
                <a:spcBef>
                  <a:spcPts val="400"/>
                </a:spcBef>
                <a:spcAft>
                  <a:spcPts val="0"/>
                </a:spcAft>
                <a:buClrTx/>
                <a:buSzTx/>
                <a:buFont typeface="Wingdings 2" pitchFamily="18" charset="2"/>
                <a:buNone/>
                <a:tabLst/>
                <a:defRPr/>
              </a:pPr>
              <a:endParaRPr kumimoji="0" lang="en-GB" sz="1100" b="0" i="0" u="none" strike="noStrike" kern="0" cap="none" spc="0" normalizeH="0" baseline="0" noProof="0" dirty="0">
                <a:ln>
                  <a:noFill/>
                </a:ln>
                <a:effectLst/>
                <a:uLnTx/>
                <a:uFillTx/>
                <a:latin typeface="+mj-lt"/>
              </a:endParaRPr>
            </a:p>
          </p:txBody>
        </p:sp>
        <p:sp>
          <p:nvSpPr>
            <p:cNvPr id="18" name="TextBox 17"/>
            <p:cNvSpPr txBox="1"/>
            <p:nvPr/>
          </p:nvSpPr>
          <p:spPr>
            <a:xfrm>
              <a:off x="8887804" y="1672770"/>
              <a:ext cx="2552607" cy="2241908"/>
            </a:xfrm>
            <a:prstGeom prst="rect">
              <a:avLst/>
            </a:prstGeom>
            <a:noFill/>
            <a:ln>
              <a:solidFill>
                <a:schemeClr val="tx1"/>
              </a:solidFill>
            </a:ln>
            <a:effectLst/>
          </p:spPr>
          <p:txBody>
            <a:bodyPr wrap="square" tIns="0" rIns="0" bIns="0" rtlCol="0" anchor="ctr">
              <a:noAutofit/>
            </a:bodyPr>
            <a:lstStyle/>
            <a:p>
              <a:r>
                <a:rPr lang="en-US" sz="1600" dirty="0" smtClean="0"/>
                <a:t>Believes </a:t>
              </a:r>
              <a:r>
                <a:rPr lang="en-US" sz="1600" dirty="0"/>
                <a:t>that basic skills, intelligence, and qualities are inherent and fixed. And those are set from birth. There is not much one can do about it. They don’t see the point of putting the efforts to learn.</a:t>
              </a:r>
              <a:endParaRPr lang="fr-CA" sz="1600" dirty="0"/>
            </a:p>
          </p:txBody>
        </p:sp>
      </p:grpSp>
      <p:grpSp>
        <p:nvGrpSpPr>
          <p:cNvPr id="4" name="Group 3"/>
          <p:cNvGrpSpPr/>
          <p:nvPr/>
        </p:nvGrpSpPr>
        <p:grpSpPr>
          <a:xfrm>
            <a:off x="1141534" y="4175268"/>
            <a:ext cx="9620953" cy="2093531"/>
            <a:chOff x="1141534" y="4175268"/>
            <a:chExt cx="9620953" cy="2093531"/>
          </a:xfrm>
        </p:grpSpPr>
        <p:sp>
          <p:nvSpPr>
            <p:cNvPr id="33" name="Rectangle 32"/>
            <p:cNvSpPr/>
            <p:nvPr/>
          </p:nvSpPr>
          <p:spPr>
            <a:xfrm>
              <a:off x="1141534" y="4224696"/>
              <a:ext cx="9620953" cy="2044103"/>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Rectangle 4"/>
            <p:cNvSpPr/>
            <p:nvPr/>
          </p:nvSpPr>
          <p:spPr>
            <a:xfrm>
              <a:off x="1306226" y="4605381"/>
              <a:ext cx="2167803" cy="429290"/>
            </a:xfrm>
            <a:prstGeom prst="rect">
              <a:avLst/>
            </a:prstGeom>
            <a:solidFill>
              <a:srgbClr val="CC145A"/>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Learn by thinking</a:t>
              </a:r>
              <a:endParaRPr lang="fr-CA" dirty="0">
                <a:solidFill>
                  <a:schemeClr val="tx1"/>
                </a:solidFill>
              </a:endParaRPr>
            </a:p>
          </p:txBody>
        </p:sp>
        <p:sp>
          <p:nvSpPr>
            <p:cNvPr id="35" name="Rectangle 34"/>
            <p:cNvSpPr/>
            <p:nvPr/>
          </p:nvSpPr>
          <p:spPr>
            <a:xfrm>
              <a:off x="3638721" y="5180359"/>
              <a:ext cx="2167803" cy="429290"/>
            </a:xfrm>
            <a:prstGeom prst="rect">
              <a:avLst/>
            </a:prstGeom>
            <a:solidFill>
              <a:srgbClr val="CC145A"/>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Right the first time</a:t>
              </a:r>
              <a:endParaRPr lang="fr-CA" dirty="0">
                <a:solidFill>
                  <a:schemeClr val="tx1"/>
                </a:solidFill>
              </a:endParaRPr>
            </a:p>
          </p:txBody>
        </p:sp>
        <p:sp>
          <p:nvSpPr>
            <p:cNvPr id="36" name="Rectangle 35"/>
            <p:cNvSpPr/>
            <p:nvPr/>
          </p:nvSpPr>
          <p:spPr>
            <a:xfrm>
              <a:off x="3638721" y="4619690"/>
              <a:ext cx="2167803" cy="429290"/>
            </a:xfrm>
            <a:prstGeom prst="rect">
              <a:avLst/>
            </a:prstGeom>
            <a:solidFill>
              <a:srgbClr val="067F0E"/>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Fail fast/small/early</a:t>
              </a:r>
              <a:endParaRPr lang="fr-CA" dirty="0">
                <a:solidFill>
                  <a:schemeClr val="tx1"/>
                </a:solidFill>
              </a:endParaRPr>
            </a:p>
          </p:txBody>
        </p:sp>
        <p:sp>
          <p:nvSpPr>
            <p:cNvPr id="37" name="Rectangle 36"/>
            <p:cNvSpPr/>
            <p:nvPr/>
          </p:nvSpPr>
          <p:spPr>
            <a:xfrm>
              <a:off x="1306225" y="5180359"/>
              <a:ext cx="2167803" cy="429290"/>
            </a:xfrm>
            <a:prstGeom prst="rect">
              <a:avLst/>
            </a:prstGeom>
            <a:solidFill>
              <a:srgbClr val="067F0E"/>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Learn by doing</a:t>
              </a:r>
              <a:endParaRPr lang="fr-CA" dirty="0">
                <a:solidFill>
                  <a:schemeClr val="tx1"/>
                </a:solidFill>
              </a:endParaRPr>
            </a:p>
          </p:txBody>
        </p:sp>
        <p:sp>
          <p:nvSpPr>
            <p:cNvPr id="38" name="Rectangle 37"/>
            <p:cNvSpPr/>
            <p:nvPr/>
          </p:nvSpPr>
          <p:spPr>
            <a:xfrm>
              <a:off x="3638721" y="5705278"/>
              <a:ext cx="2167803" cy="429290"/>
            </a:xfrm>
            <a:prstGeom prst="rect">
              <a:avLst/>
            </a:prstGeom>
            <a:solidFill>
              <a:srgbClr val="067F0E"/>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80" dirty="0" smtClean="0">
                  <a:solidFill>
                    <a:schemeClr val="tx1"/>
                  </a:solidFill>
                </a:rPr>
                <a:t>Embrace challenges</a:t>
              </a:r>
              <a:endParaRPr lang="fr-CA" sz="1780" dirty="0">
                <a:solidFill>
                  <a:schemeClr val="tx1"/>
                </a:solidFill>
              </a:endParaRPr>
            </a:p>
          </p:txBody>
        </p:sp>
        <p:sp>
          <p:nvSpPr>
            <p:cNvPr id="39" name="Rectangle 38"/>
            <p:cNvSpPr/>
            <p:nvPr/>
          </p:nvSpPr>
          <p:spPr>
            <a:xfrm>
              <a:off x="1306226" y="5705278"/>
              <a:ext cx="2167803" cy="429290"/>
            </a:xfrm>
            <a:prstGeom prst="rect">
              <a:avLst/>
            </a:prstGeom>
            <a:solidFill>
              <a:srgbClr val="CC145A"/>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Avoid failure</a:t>
              </a:r>
              <a:endParaRPr lang="fr-CA" dirty="0">
                <a:solidFill>
                  <a:schemeClr val="tx1"/>
                </a:solidFill>
              </a:endParaRPr>
            </a:p>
          </p:txBody>
        </p:sp>
        <p:sp>
          <p:nvSpPr>
            <p:cNvPr id="40" name="Rectangle 39"/>
            <p:cNvSpPr/>
            <p:nvPr/>
          </p:nvSpPr>
          <p:spPr>
            <a:xfrm>
              <a:off x="8303710" y="5180359"/>
              <a:ext cx="2167803" cy="429290"/>
            </a:xfrm>
            <a:prstGeom prst="rect">
              <a:avLst/>
            </a:prstGeom>
            <a:solidFill>
              <a:srgbClr val="CC145A"/>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30" dirty="0" smtClean="0">
                  <a:solidFill>
                    <a:schemeClr val="tx1"/>
                  </a:solidFill>
                </a:rPr>
                <a:t>Desire to look smart</a:t>
              </a:r>
              <a:endParaRPr lang="fr-CA" sz="1730" dirty="0">
                <a:solidFill>
                  <a:schemeClr val="tx1"/>
                </a:solidFill>
              </a:endParaRPr>
            </a:p>
          </p:txBody>
        </p:sp>
        <p:sp>
          <p:nvSpPr>
            <p:cNvPr id="41" name="Rectangle 40"/>
            <p:cNvSpPr/>
            <p:nvPr/>
          </p:nvSpPr>
          <p:spPr>
            <a:xfrm>
              <a:off x="5971215" y="5155215"/>
              <a:ext cx="2167803" cy="429290"/>
            </a:xfrm>
            <a:prstGeom prst="rect">
              <a:avLst/>
            </a:prstGeom>
            <a:solidFill>
              <a:srgbClr val="CC145A"/>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70" dirty="0" smtClean="0">
                  <a:solidFill>
                    <a:schemeClr val="tx1"/>
                  </a:solidFill>
                </a:rPr>
                <a:t>Stick to what they know</a:t>
              </a:r>
              <a:endParaRPr lang="fr-CA" sz="1470" dirty="0">
                <a:solidFill>
                  <a:schemeClr val="tx1"/>
                </a:solidFill>
              </a:endParaRPr>
            </a:p>
          </p:txBody>
        </p:sp>
        <p:sp>
          <p:nvSpPr>
            <p:cNvPr id="42" name="Rectangle 41"/>
            <p:cNvSpPr/>
            <p:nvPr/>
          </p:nvSpPr>
          <p:spPr>
            <a:xfrm>
              <a:off x="8303710" y="4633999"/>
              <a:ext cx="2167803" cy="429290"/>
            </a:xfrm>
            <a:prstGeom prst="rect">
              <a:avLst/>
            </a:prstGeom>
            <a:solidFill>
              <a:srgbClr val="CC145A"/>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rPr>
                <a:t>Don’t change or improve</a:t>
              </a:r>
              <a:endParaRPr lang="fr-CA" sz="1400" dirty="0">
                <a:solidFill>
                  <a:schemeClr val="tx1"/>
                </a:solidFill>
              </a:endParaRPr>
            </a:p>
          </p:txBody>
        </p:sp>
        <p:sp>
          <p:nvSpPr>
            <p:cNvPr id="43" name="Rectangle 42"/>
            <p:cNvSpPr/>
            <p:nvPr/>
          </p:nvSpPr>
          <p:spPr>
            <a:xfrm>
              <a:off x="5971215" y="4638527"/>
              <a:ext cx="2167803" cy="429290"/>
            </a:xfrm>
            <a:prstGeom prst="rect">
              <a:avLst/>
            </a:prstGeom>
            <a:solidFill>
              <a:srgbClr val="067F0E"/>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sz="1400" dirty="0" smtClean="0">
                  <a:solidFill>
                    <a:schemeClr val="tx1"/>
                  </a:solidFill>
                </a:rPr>
                <a:t>Can be wrong the first time</a:t>
              </a:r>
              <a:endParaRPr lang="fr-CA" sz="1400" dirty="0">
                <a:solidFill>
                  <a:schemeClr val="tx1"/>
                </a:solidFill>
              </a:endParaRPr>
            </a:p>
          </p:txBody>
        </p:sp>
        <p:sp>
          <p:nvSpPr>
            <p:cNvPr id="44" name="Rectangle 43"/>
            <p:cNvSpPr/>
            <p:nvPr/>
          </p:nvSpPr>
          <p:spPr>
            <a:xfrm>
              <a:off x="8303710" y="5719587"/>
              <a:ext cx="2167803" cy="429290"/>
            </a:xfrm>
            <a:prstGeom prst="rect">
              <a:avLst/>
            </a:prstGeom>
            <a:solidFill>
              <a:srgbClr val="067F0E"/>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77500" lnSpcReduction="20000"/>
            </a:bodyPr>
            <a:lstStyle/>
            <a:p>
              <a:pPr algn="ctr"/>
              <a:r>
                <a:rPr lang="en-US" dirty="0" smtClean="0">
                  <a:solidFill>
                    <a:schemeClr val="tx1"/>
                  </a:solidFill>
                </a:rPr>
                <a:t>Desire continuous learning</a:t>
              </a:r>
              <a:endParaRPr lang="fr-CA" dirty="0">
                <a:solidFill>
                  <a:schemeClr val="tx1"/>
                </a:solidFill>
              </a:endParaRPr>
            </a:p>
          </p:txBody>
        </p:sp>
        <p:sp>
          <p:nvSpPr>
            <p:cNvPr id="45" name="Rectangle 44"/>
            <p:cNvSpPr/>
            <p:nvPr/>
          </p:nvSpPr>
          <p:spPr>
            <a:xfrm>
              <a:off x="5971215" y="5719587"/>
              <a:ext cx="2167803" cy="429290"/>
            </a:xfrm>
            <a:prstGeom prst="rect">
              <a:avLst/>
            </a:prstGeom>
            <a:solidFill>
              <a:srgbClr val="CC145A"/>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00" dirty="0" smtClean="0">
                  <a:solidFill>
                    <a:schemeClr val="tx1"/>
                  </a:solidFill>
                </a:rPr>
                <a:t>Feedback is personal</a:t>
              </a:r>
              <a:endParaRPr lang="fr-CA" sz="1700" dirty="0">
                <a:solidFill>
                  <a:schemeClr val="tx1"/>
                </a:solidFill>
              </a:endParaRPr>
            </a:p>
          </p:txBody>
        </p:sp>
        <p:sp>
          <p:nvSpPr>
            <p:cNvPr id="2" name="Rectangle 1"/>
            <p:cNvSpPr/>
            <p:nvPr/>
          </p:nvSpPr>
          <p:spPr>
            <a:xfrm>
              <a:off x="1466335" y="4175268"/>
              <a:ext cx="8402595" cy="3806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tx1"/>
                  </a:solidFill>
                </a:rPr>
                <a:t>Assign each behavior to the right mindset</a:t>
              </a:r>
              <a:endParaRPr lang="fr-CA" sz="2000" dirty="0">
                <a:solidFill>
                  <a:schemeClr val="tx1"/>
                </a:solidFill>
              </a:endParaRPr>
            </a:p>
          </p:txBody>
        </p:sp>
      </p:grpSp>
      <p:cxnSp>
        <p:nvCxnSpPr>
          <p:cNvPr id="26" name="Straight Connector 25"/>
          <p:cNvCxnSpPr/>
          <p:nvPr/>
        </p:nvCxnSpPr>
        <p:spPr>
          <a:xfrm>
            <a:off x="370703" y="4142316"/>
            <a:ext cx="1145721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488568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4CC0F66-F716-9E4A-A350-90E627E348D3}"/>
              </a:ext>
            </a:extLst>
          </p:cNvPr>
          <p:cNvSpPr txBox="1">
            <a:spLocks/>
          </p:cNvSpPr>
          <p:nvPr/>
        </p:nvSpPr>
        <p:spPr bwMode="auto">
          <a:xfrm>
            <a:off x="557212" y="2424333"/>
            <a:ext cx="8229600" cy="643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L="0" marR="0" lvl="0" indent="0" algn="l" defTabSz="457200" rtl="0" eaLnBrk="0" fontAlgn="base" latinLnBrk="0" hangingPunct="0">
              <a:lnSpc>
                <a:spcPct val="100000"/>
              </a:lnSpc>
              <a:spcBef>
                <a:spcPct val="0"/>
              </a:spcBef>
              <a:spcAft>
                <a:spcPct val="0"/>
              </a:spcAft>
              <a:buClrTx/>
              <a:buSzTx/>
              <a:buFontTx/>
              <a:buNone/>
              <a:tabLst/>
              <a:defRPr/>
            </a:pPr>
            <a:r>
              <a:rPr lang="en-CA" sz="4000" b="1" dirty="0" smtClean="0">
                <a:solidFill>
                  <a:schemeClr val="bg1"/>
                </a:solidFill>
              </a:rPr>
              <a:t>Scrum Roles</a:t>
            </a:r>
            <a:endParaRPr kumimoji="0" lang="en-CA" sz="4000" b="1" i="0" u="none" strike="noStrike" kern="1200" cap="none" spc="0" normalizeH="0" baseline="0" noProof="0" dirty="0">
              <a:ln>
                <a:noFill/>
              </a:ln>
              <a:solidFill>
                <a:schemeClr val="bg1"/>
              </a:solidFill>
              <a:effectLst/>
              <a:uLnTx/>
              <a:uFillTx/>
            </a:endParaRPr>
          </a:p>
        </p:txBody>
      </p:sp>
      <p:grpSp>
        <p:nvGrpSpPr>
          <p:cNvPr id="3" name="Group 2"/>
          <p:cNvGrpSpPr/>
          <p:nvPr/>
        </p:nvGrpSpPr>
        <p:grpSpPr>
          <a:xfrm>
            <a:off x="636750" y="3108809"/>
            <a:ext cx="5079129" cy="0"/>
            <a:chOff x="4091013" y="859956"/>
            <a:chExt cx="3983631" cy="0"/>
          </a:xfrm>
        </p:grpSpPr>
        <p:cxnSp>
          <p:nvCxnSpPr>
            <p:cNvPr id="4" name="Straight Connector 3">
              <a:extLst>
                <a:ext uri="{FF2B5EF4-FFF2-40B4-BE49-F238E27FC236}">
                  <a16:creationId xmlns="" xmlns:a16="http://schemas.microsoft.com/office/drawing/2014/main" id="{85759687-866C-467B-BA30-9804C89769DC}"/>
                </a:ext>
              </a:extLst>
            </p:cNvPr>
            <p:cNvCxnSpPr/>
            <p:nvPr/>
          </p:nvCxnSpPr>
          <p:spPr>
            <a:xfrm>
              <a:off x="4091013" y="859956"/>
              <a:ext cx="1280160" cy="0"/>
            </a:xfrm>
            <a:prstGeom prst="line">
              <a:avLst/>
            </a:prstGeom>
            <a:noFill/>
            <a:ln w="66675" cap="flat" cmpd="sng" algn="ctr">
              <a:solidFill>
                <a:srgbClr val="E47623"/>
              </a:solidFill>
              <a:prstDash val="solid"/>
            </a:ln>
            <a:effectLst/>
          </p:spPr>
        </p:cxnSp>
        <p:cxnSp>
          <p:nvCxnSpPr>
            <p:cNvPr id="5" name="Straight Connector 4">
              <a:extLst>
                <a:ext uri="{FF2B5EF4-FFF2-40B4-BE49-F238E27FC236}">
                  <a16:creationId xmlns="" xmlns:a16="http://schemas.microsoft.com/office/drawing/2014/main" id="{85759687-866C-467B-BA30-9804C89769DC}"/>
                </a:ext>
              </a:extLst>
            </p:cNvPr>
            <p:cNvCxnSpPr/>
            <p:nvPr/>
          </p:nvCxnSpPr>
          <p:spPr>
            <a:xfrm>
              <a:off x="5439389" y="859956"/>
              <a:ext cx="1280160" cy="0"/>
            </a:xfrm>
            <a:prstGeom prst="line">
              <a:avLst/>
            </a:prstGeom>
            <a:noFill/>
            <a:ln w="66675" cap="flat" cmpd="sng" algn="ctr">
              <a:solidFill>
                <a:srgbClr val="5B9BD5"/>
              </a:solidFill>
              <a:prstDash val="solid"/>
            </a:ln>
            <a:effectLst/>
          </p:spPr>
        </p:cxnSp>
        <p:cxnSp>
          <p:nvCxnSpPr>
            <p:cNvPr id="6" name="Straight Connector 5">
              <a:extLst>
                <a:ext uri="{FF2B5EF4-FFF2-40B4-BE49-F238E27FC236}">
                  <a16:creationId xmlns="" xmlns:a16="http://schemas.microsoft.com/office/drawing/2014/main" id="{85759687-866C-467B-BA30-9804C89769DC}"/>
                </a:ext>
              </a:extLst>
            </p:cNvPr>
            <p:cNvCxnSpPr/>
            <p:nvPr/>
          </p:nvCxnSpPr>
          <p:spPr>
            <a:xfrm>
              <a:off x="6794484" y="859956"/>
              <a:ext cx="1280160" cy="0"/>
            </a:xfrm>
            <a:prstGeom prst="line">
              <a:avLst/>
            </a:prstGeom>
            <a:noFill/>
            <a:ln w="66675" cap="flat" cmpd="sng" algn="ctr">
              <a:solidFill>
                <a:srgbClr val="73B632"/>
              </a:solidFill>
              <a:prstDash val="solid"/>
            </a:ln>
            <a:effectLst/>
          </p:spPr>
        </p:cxnSp>
      </p:grpSp>
      <p:cxnSp>
        <p:nvCxnSpPr>
          <p:cNvPr id="7" name="Straight Connector 6">
            <a:extLst>
              <a:ext uri="{FF2B5EF4-FFF2-40B4-BE49-F238E27FC236}">
                <a16:creationId xmlns="" xmlns:a16="http://schemas.microsoft.com/office/drawing/2014/main" id="{85759687-866C-467B-BA30-9804C89769DC}"/>
              </a:ext>
            </a:extLst>
          </p:cNvPr>
          <p:cNvCxnSpPr/>
          <p:nvPr/>
        </p:nvCxnSpPr>
        <p:spPr>
          <a:xfrm>
            <a:off x="5793569" y="3108809"/>
            <a:ext cx="1632204" cy="0"/>
          </a:xfrm>
          <a:prstGeom prst="line">
            <a:avLst/>
          </a:prstGeom>
          <a:noFill/>
          <a:ln w="66675" cap="flat" cmpd="sng" algn="ctr">
            <a:solidFill>
              <a:srgbClr val="EF4051"/>
            </a:solidFill>
            <a:prstDash val="solid"/>
          </a:ln>
          <a:effectLst/>
        </p:spPr>
      </p:cxnSp>
    </p:spTree>
    <p:extLst>
      <p:ext uri="{BB962C8B-B14F-4D97-AF65-F5344CB8AC3E}">
        <p14:creationId xmlns:p14="http://schemas.microsoft.com/office/powerpoint/2010/main" val="237173764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 name="Rectangle 223"/>
          <p:cNvSpPr/>
          <p:nvPr/>
        </p:nvSpPr>
        <p:spPr>
          <a:xfrm>
            <a:off x="117566" y="656963"/>
            <a:ext cx="2569464" cy="5992412"/>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Rectangle 157"/>
          <p:cNvSpPr/>
          <p:nvPr/>
        </p:nvSpPr>
        <p:spPr>
          <a:xfrm>
            <a:off x="2738075" y="656963"/>
            <a:ext cx="9364337" cy="2724411"/>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val 1"/>
          <p:cNvSpPr/>
          <p:nvPr/>
        </p:nvSpPr>
        <p:spPr>
          <a:xfrm>
            <a:off x="399946" y="796348"/>
            <a:ext cx="1998618" cy="2002536"/>
          </a:xfrm>
          <a:prstGeom prst="ellipse">
            <a:avLst/>
          </a:prstGeom>
          <a:solidFill>
            <a:schemeClr val="bg1"/>
          </a:solidFill>
          <a:ln>
            <a:solidFill>
              <a:srgbClr val="5B9BD5"/>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 xmlns:a16="http://schemas.microsoft.com/office/drawing/2014/main" id="{C4CC0F66-F716-9E4A-A350-90E627E348D3}"/>
              </a:ext>
            </a:extLst>
          </p:cNvPr>
          <p:cNvSpPr txBox="1">
            <a:spLocks/>
          </p:cNvSpPr>
          <p:nvPr/>
        </p:nvSpPr>
        <p:spPr bwMode="auto">
          <a:xfrm>
            <a:off x="595040" y="2063810"/>
            <a:ext cx="1693561" cy="3245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rmAutofit fontScale="90000" lnSpcReduction="10000"/>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CA" sz="1800" b="1" i="0" u="none" strike="noStrike" kern="1200" cap="none" spc="0" normalizeH="0" baseline="0" noProof="0" dirty="0" smtClean="0">
                <a:ln>
                  <a:noFill/>
                </a:ln>
                <a:solidFill>
                  <a:srgbClr val="5B9BD5"/>
                </a:solidFill>
                <a:effectLst/>
                <a:uLnTx/>
                <a:uFillTx/>
                <a:latin typeface="Century Gothic" pitchFamily="34" charset="0"/>
                <a:ea typeface="ヒラギノ角ゴ Pro W3" pitchFamily="126" charset="-128"/>
              </a:rPr>
              <a:t>Product Owner</a:t>
            </a:r>
            <a:endParaRPr kumimoji="0" lang="en-CA" sz="1800" b="1" i="0" u="none" strike="noStrike" kern="1200" cap="none" spc="0" normalizeH="0" baseline="0" noProof="0" dirty="0">
              <a:ln>
                <a:noFill/>
              </a:ln>
              <a:solidFill>
                <a:srgbClr val="5B9BD5"/>
              </a:solidFill>
              <a:effectLst/>
              <a:uLnTx/>
              <a:uFillTx/>
              <a:latin typeface="Century Gothic" pitchFamily="34" charset="0"/>
              <a:ea typeface="ヒラギノ角ゴ Pro W3" pitchFamily="126" charset="-128"/>
            </a:endParaRPr>
          </a:p>
        </p:txBody>
      </p:sp>
      <p:sp>
        <p:nvSpPr>
          <p:cNvPr id="17" name="Pentagon 16"/>
          <p:cNvSpPr/>
          <p:nvPr/>
        </p:nvSpPr>
        <p:spPr>
          <a:xfrm>
            <a:off x="-1" y="57150"/>
            <a:ext cx="11978877" cy="521494"/>
          </a:xfrm>
          <a:prstGeom prst="homePlate">
            <a:avLst/>
          </a:prstGeom>
          <a:solidFill>
            <a:schemeClr val="bg1">
              <a:lumMod val="9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p:cNvGrpSpPr/>
          <p:nvPr/>
        </p:nvGrpSpPr>
        <p:grpSpPr>
          <a:xfrm>
            <a:off x="1103744" y="1124685"/>
            <a:ext cx="914400" cy="914400"/>
            <a:chOff x="682626" y="1619250"/>
            <a:chExt cx="460375" cy="461963"/>
          </a:xfrm>
        </p:grpSpPr>
        <p:sp>
          <p:nvSpPr>
            <p:cNvPr id="8" name="Freeform 218"/>
            <p:cNvSpPr>
              <a:spLocks/>
            </p:cNvSpPr>
            <p:nvPr/>
          </p:nvSpPr>
          <p:spPr bwMode="auto">
            <a:xfrm>
              <a:off x="682626" y="1619250"/>
              <a:ext cx="360363" cy="461963"/>
            </a:xfrm>
            <a:custGeom>
              <a:avLst/>
              <a:gdLst>
                <a:gd name="T0" fmla="*/ 128 w 200"/>
                <a:gd name="T1" fmla="*/ 256 h 256"/>
                <a:gd name="T2" fmla="*/ 120 w 200"/>
                <a:gd name="T3" fmla="*/ 256 h 256"/>
                <a:gd name="T4" fmla="*/ 120 w 200"/>
                <a:gd name="T5" fmla="*/ 208 h 256"/>
                <a:gd name="T6" fmla="*/ 124 w 200"/>
                <a:gd name="T7" fmla="*/ 204 h 256"/>
                <a:gd name="T8" fmla="*/ 148 w 200"/>
                <a:gd name="T9" fmla="*/ 204 h 256"/>
                <a:gd name="T10" fmla="*/ 168 w 200"/>
                <a:gd name="T11" fmla="*/ 184 h 256"/>
                <a:gd name="T12" fmla="*/ 168 w 200"/>
                <a:gd name="T13" fmla="*/ 148 h 256"/>
                <a:gd name="T14" fmla="*/ 172 w 200"/>
                <a:gd name="T15" fmla="*/ 144 h 256"/>
                <a:gd name="T16" fmla="*/ 192 w 200"/>
                <a:gd name="T17" fmla="*/ 144 h 256"/>
                <a:gd name="T18" fmla="*/ 192 w 200"/>
                <a:gd name="T19" fmla="*/ 141 h 256"/>
                <a:gd name="T20" fmla="*/ 168 w 200"/>
                <a:gd name="T21" fmla="*/ 90 h 256"/>
                <a:gd name="T22" fmla="*/ 168 w 200"/>
                <a:gd name="T23" fmla="*/ 88 h 256"/>
                <a:gd name="T24" fmla="*/ 88 w 200"/>
                <a:gd name="T25" fmla="*/ 8 h 256"/>
                <a:gd name="T26" fmla="*/ 8 w 200"/>
                <a:gd name="T27" fmla="*/ 88 h 256"/>
                <a:gd name="T28" fmla="*/ 25 w 200"/>
                <a:gd name="T29" fmla="*/ 151 h 256"/>
                <a:gd name="T30" fmla="*/ 40 w 200"/>
                <a:gd name="T31" fmla="*/ 208 h 256"/>
                <a:gd name="T32" fmla="*/ 40 w 200"/>
                <a:gd name="T33" fmla="*/ 256 h 256"/>
                <a:gd name="T34" fmla="*/ 32 w 200"/>
                <a:gd name="T35" fmla="*/ 256 h 256"/>
                <a:gd name="T36" fmla="*/ 32 w 200"/>
                <a:gd name="T37" fmla="*/ 208 h 256"/>
                <a:gd name="T38" fmla="*/ 17 w 200"/>
                <a:gd name="T39" fmla="*/ 154 h 256"/>
                <a:gd name="T40" fmla="*/ 0 w 200"/>
                <a:gd name="T41" fmla="*/ 88 h 256"/>
                <a:gd name="T42" fmla="*/ 88 w 200"/>
                <a:gd name="T43" fmla="*/ 0 h 256"/>
                <a:gd name="T44" fmla="*/ 176 w 200"/>
                <a:gd name="T45" fmla="*/ 87 h 256"/>
                <a:gd name="T46" fmla="*/ 200 w 200"/>
                <a:gd name="T47" fmla="*/ 138 h 256"/>
                <a:gd name="T48" fmla="*/ 200 w 200"/>
                <a:gd name="T49" fmla="*/ 140 h 256"/>
                <a:gd name="T50" fmla="*/ 200 w 200"/>
                <a:gd name="T51" fmla="*/ 148 h 256"/>
                <a:gd name="T52" fmla="*/ 196 w 200"/>
                <a:gd name="T53" fmla="*/ 152 h 256"/>
                <a:gd name="T54" fmla="*/ 176 w 200"/>
                <a:gd name="T55" fmla="*/ 152 h 256"/>
                <a:gd name="T56" fmla="*/ 176 w 200"/>
                <a:gd name="T57" fmla="*/ 184 h 256"/>
                <a:gd name="T58" fmla="*/ 148 w 200"/>
                <a:gd name="T59" fmla="*/ 212 h 256"/>
                <a:gd name="T60" fmla="*/ 128 w 200"/>
                <a:gd name="T61" fmla="*/ 212 h 256"/>
                <a:gd name="T62" fmla="*/ 128 w 200"/>
                <a:gd name="T63"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00" h="256">
                  <a:moveTo>
                    <a:pt x="128" y="256"/>
                  </a:moveTo>
                  <a:cubicBezTo>
                    <a:pt x="120" y="256"/>
                    <a:pt x="120" y="256"/>
                    <a:pt x="120" y="256"/>
                  </a:cubicBezTo>
                  <a:cubicBezTo>
                    <a:pt x="120" y="208"/>
                    <a:pt x="120" y="208"/>
                    <a:pt x="120" y="208"/>
                  </a:cubicBezTo>
                  <a:cubicBezTo>
                    <a:pt x="120" y="206"/>
                    <a:pt x="122" y="204"/>
                    <a:pt x="124" y="204"/>
                  </a:cubicBezTo>
                  <a:cubicBezTo>
                    <a:pt x="148" y="204"/>
                    <a:pt x="148" y="204"/>
                    <a:pt x="148" y="204"/>
                  </a:cubicBezTo>
                  <a:cubicBezTo>
                    <a:pt x="159" y="204"/>
                    <a:pt x="168" y="195"/>
                    <a:pt x="168" y="184"/>
                  </a:cubicBezTo>
                  <a:cubicBezTo>
                    <a:pt x="168" y="148"/>
                    <a:pt x="168" y="148"/>
                    <a:pt x="168" y="148"/>
                  </a:cubicBezTo>
                  <a:cubicBezTo>
                    <a:pt x="168" y="146"/>
                    <a:pt x="170" y="144"/>
                    <a:pt x="172" y="144"/>
                  </a:cubicBezTo>
                  <a:cubicBezTo>
                    <a:pt x="192" y="144"/>
                    <a:pt x="192" y="144"/>
                    <a:pt x="192" y="144"/>
                  </a:cubicBezTo>
                  <a:cubicBezTo>
                    <a:pt x="192" y="141"/>
                    <a:pt x="192" y="141"/>
                    <a:pt x="192" y="141"/>
                  </a:cubicBezTo>
                  <a:cubicBezTo>
                    <a:pt x="168" y="90"/>
                    <a:pt x="168" y="90"/>
                    <a:pt x="168" y="90"/>
                  </a:cubicBezTo>
                  <a:cubicBezTo>
                    <a:pt x="168" y="89"/>
                    <a:pt x="168" y="89"/>
                    <a:pt x="168" y="88"/>
                  </a:cubicBezTo>
                  <a:cubicBezTo>
                    <a:pt x="168" y="44"/>
                    <a:pt x="132" y="8"/>
                    <a:pt x="88" y="8"/>
                  </a:cubicBezTo>
                  <a:cubicBezTo>
                    <a:pt x="44" y="8"/>
                    <a:pt x="8" y="44"/>
                    <a:pt x="8" y="88"/>
                  </a:cubicBezTo>
                  <a:cubicBezTo>
                    <a:pt x="8" y="111"/>
                    <a:pt x="16" y="131"/>
                    <a:pt x="25" y="151"/>
                  </a:cubicBezTo>
                  <a:cubicBezTo>
                    <a:pt x="33" y="170"/>
                    <a:pt x="40" y="188"/>
                    <a:pt x="40" y="208"/>
                  </a:cubicBezTo>
                  <a:cubicBezTo>
                    <a:pt x="40" y="256"/>
                    <a:pt x="40" y="256"/>
                    <a:pt x="40" y="256"/>
                  </a:cubicBezTo>
                  <a:cubicBezTo>
                    <a:pt x="32" y="256"/>
                    <a:pt x="32" y="256"/>
                    <a:pt x="32" y="256"/>
                  </a:cubicBezTo>
                  <a:cubicBezTo>
                    <a:pt x="32" y="208"/>
                    <a:pt x="32" y="208"/>
                    <a:pt x="32" y="208"/>
                  </a:cubicBezTo>
                  <a:cubicBezTo>
                    <a:pt x="32" y="190"/>
                    <a:pt x="25" y="172"/>
                    <a:pt x="17" y="154"/>
                  </a:cubicBezTo>
                  <a:cubicBezTo>
                    <a:pt x="9" y="134"/>
                    <a:pt x="0" y="113"/>
                    <a:pt x="0" y="88"/>
                  </a:cubicBezTo>
                  <a:cubicBezTo>
                    <a:pt x="0" y="39"/>
                    <a:pt x="39" y="0"/>
                    <a:pt x="88" y="0"/>
                  </a:cubicBezTo>
                  <a:cubicBezTo>
                    <a:pt x="136" y="0"/>
                    <a:pt x="176" y="39"/>
                    <a:pt x="176" y="87"/>
                  </a:cubicBezTo>
                  <a:cubicBezTo>
                    <a:pt x="200" y="138"/>
                    <a:pt x="200" y="138"/>
                    <a:pt x="200" y="138"/>
                  </a:cubicBezTo>
                  <a:cubicBezTo>
                    <a:pt x="200" y="139"/>
                    <a:pt x="200" y="139"/>
                    <a:pt x="200" y="140"/>
                  </a:cubicBezTo>
                  <a:cubicBezTo>
                    <a:pt x="200" y="148"/>
                    <a:pt x="200" y="148"/>
                    <a:pt x="200" y="148"/>
                  </a:cubicBezTo>
                  <a:cubicBezTo>
                    <a:pt x="200" y="150"/>
                    <a:pt x="198" y="152"/>
                    <a:pt x="196" y="152"/>
                  </a:cubicBezTo>
                  <a:cubicBezTo>
                    <a:pt x="176" y="152"/>
                    <a:pt x="176" y="152"/>
                    <a:pt x="176" y="152"/>
                  </a:cubicBezTo>
                  <a:cubicBezTo>
                    <a:pt x="176" y="184"/>
                    <a:pt x="176" y="184"/>
                    <a:pt x="176" y="184"/>
                  </a:cubicBezTo>
                  <a:cubicBezTo>
                    <a:pt x="176" y="199"/>
                    <a:pt x="163" y="212"/>
                    <a:pt x="148" y="212"/>
                  </a:cubicBezTo>
                  <a:cubicBezTo>
                    <a:pt x="128" y="212"/>
                    <a:pt x="128" y="212"/>
                    <a:pt x="128" y="212"/>
                  </a:cubicBezTo>
                  <a:lnTo>
                    <a:pt x="128" y="256"/>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9" name="Rectangle 219"/>
            <p:cNvSpPr>
              <a:spLocks noChangeArrowheads="1"/>
            </p:cNvSpPr>
            <p:nvPr/>
          </p:nvSpPr>
          <p:spPr bwMode="auto">
            <a:xfrm>
              <a:off x="884238" y="1987550"/>
              <a:ext cx="2063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10" name="Freeform 220"/>
            <p:cNvSpPr>
              <a:spLocks noEditPoints="1"/>
            </p:cNvSpPr>
            <p:nvPr/>
          </p:nvSpPr>
          <p:spPr bwMode="auto">
            <a:xfrm>
              <a:off x="727076" y="1657350"/>
              <a:ext cx="227013" cy="227013"/>
            </a:xfrm>
            <a:custGeom>
              <a:avLst/>
              <a:gdLst>
                <a:gd name="T0" fmla="*/ 72 w 126"/>
                <a:gd name="T1" fmla="*/ 125 h 126"/>
                <a:gd name="T2" fmla="*/ 63 w 126"/>
                <a:gd name="T3" fmla="*/ 115 h 126"/>
                <a:gd name="T4" fmla="*/ 54 w 126"/>
                <a:gd name="T5" fmla="*/ 125 h 126"/>
                <a:gd name="T6" fmla="*/ 28 w 126"/>
                <a:gd name="T7" fmla="*/ 116 h 126"/>
                <a:gd name="T8" fmla="*/ 27 w 126"/>
                <a:gd name="T9" fmla="*/ 110 h 126"/>
                <a:gd name="T10" fmla="*/ 16 w 126"/>
                <a:gd name="T11" fmla="*/ 99 h 126"/>
                <a:gd name="T12" fmla="*/ 10 w 126"/>
                <a:gd name="T13" fmla="*/ 98 h 126"/>
                <a:gd name="T14" fmla="*/ 1 w 126"/>
                <a:gd name="T15" fmla="*/ 72 h 126"/>
                <a:gd name="T16" fmla="*/ 11 w 126"/>
                <a:gd name="T17" fmla="*/ 63 h 126"/>
                <a:gd name="T18" fmla="*/ 1 w 126"/>
                <a:gd name="T19" fmla="*/ 54 h 126"/>
                <a:gd name="T20" fmla="*/ 10 w 126"/>
                <a:gd name="T21" fmla="*/ 28 h 126"/>
                <a:gd name="T22" fmla="*/ 16 w 126"/>
                <a:gd name="T23" fmla="*/ 27 h 126"/>
                <a:gd name="T24" fmla="*/ 27 w 126"/>
                <a:gd name="T25" fmla="*/ 16 h 126"/>
                <a:gd name="T26" fmla="*/ 28 w 126"/>
                <a:gd name="T27" fmla="*/ 10 h 126"/>
                <a:gd name="T28" fmla="*/ 54 w 126"/>
                <a:gd name="T29" fmla="*/ 1 h 126"/>
                <a:gd name="T30" fmla="*/ 63 w 126"/>
                <a:gd name="T31" fmla="*/ 11 h 126"/>
                <a:gd name="T32" fmla="*/ 72 w 126"/>
                <a:gd name="T33" fmla="*/ 1 h 126"/>
                <a:gd name="T34" fmla="*/ 98 w 126"/>
                <a:gd name="T35" fmla="*/ 10 h 126"/>
                <a:gd name="T36" fmla="*/ 78 w 126"/>
                <a:gd name="T37" fmla="*/ 9 h 126"/>
                <a:gd name="T38" fmla="*/ 48 w 126"/>
                <a:gd name="T39" fmla="*/ 9 h 126"/>
                <a:gd name="T40" fmla="*/ 32 w 126"/>
                <a:gd name="T41" fmla="*/ 32 h 126"/>
                <a:gd name="T42" fmla="*/ 9 w 126"/>
                <a:gd name="T43" fmla="*/ 48 h 126"/>
                <a:gd name="T44" fmla="*/ 9 w 126"/>
                <a:gd name="T45" fmla="*/ 78 h 126"/>
                <a:gd name="T46" fmla="*/ 32 w 126"/>
                <a:gd name="T47" fmla="*/ 94 h 126"/>
                <a:gd name="T48" fmla="*/ 48 w 126"/>
                <a:gd name="T49" fmla="*/ 117 h 126"/>
                <a:gd name="T50" fmla="*/ 78 w 126"/>
                <a:gd name="T51" fmla="*/ 117 h 126"/>
                <a:gd name="T52" fmla="*/ 98 w 126"/>
                <a:gd name="T53" fmla="*/ 116 h 126"/>
                <a:gd name="T54" fmla="*/ 75 w 126"/>
                <a:gd name="T55" fmla="*/ 125 h 126"/>
                <a:gd name="T56" fmla="*/ 109 w 126"/>
                <a:gd name="T57" fmla="*/ 94 h 126"/>
                <a:gd name="T58" fmla="*/ 107 w 126"/>
                <a:gd name="T59" fmla="*/ 63 h 126"/>
                <a:gd name="T60" fmla="*/ 109 w 126"/>
                <a:gd name="T61" fmla="*/ 32 h 126"/>
                <a:gd name="T62" fmla="*/ 125 w 126"/>
                <a:gd name="T63" fmla="*/ 50 h 126"/>
                <a:gd name="T64" fmla="*/ 122 w 126"/>
                <a:gd name="T65" fmla="*/ 55 h 126"/>
                <a:gd name="T66" fmla="*/ 122 w 126"/>
                <a:gd name="T67" fmla="*/ 71 h 126"/>
                <a:gd name="T68" fmla="*/ 125 w 126"/>
                <a:gd name="T69" fmla="*/ 76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6" h="126">
                  <a:moveTo>
                    <a:pt x="75" y="125"/>
                  </a:moveTo>
                  <a:cubicBezTo>
                    <a:pt x="74" y="125"/>
                    <a:pt x="73" y="125"/>
                    <a:pt x="72" y="125"/>
                  </a:cubicBezTo>
                  <a:cubicBezTo>
                    <a:pt x="72" y="124"/>
                    <a:pt x="71" y="123"/>
                    <a:pt x="71" y="122"/>
                  </a:cubicBezTo>
                  <a:cubicBezTo>
                    <a:pt x="70" y="118"/>
                    <a:pt x="67" y="115"/>
                    <a:pt x="63" y="115"/>
                  </a:cubicBezTo>
                  <a:cubicBezTo>
                    <a:pt x="59" y="115"/>
                    <a:pt x="56" y="118"/>
                    <a:pt x="55" y="122"/>
                  </a:cubicBezTo>
                  <a:cubicBezTo>
                    <a:pt x="55" y="123"/>
                    <a:pt x="54" y="124"/>
                    <a:pt x="54" y="125"/>
                  </a:cubicBezTo>
                  <a:cubicBezTo>
                    <a:pt x="53" y="125"/>
                    <a:pt x="52" y="126"/>
                    <a:pt x="50" y="125"/>
                  </a:cubicBezTo>
                  <a:cubicBezTo>
                    <a:pt x="42" y="124"/>
                    <a:pt x="35" y="121"/>
                    <a:pt x="28" y="116"/>
                  </a:cubicBezTo>
                  <a:cubicBezTo>
                    <a:pt x="27" y="115"/>
                    <a:pt x="26" y="114"/>
                    <a:pt x="26" y="113"/>
                  </a:cubicBezTo>
                  <a:cubicBezTo>
                    <a:pt x="26" y="112"/>
                    <a:pt x="26" y="111"/>
                    <a:pt x="27" y="110"/>
                  </a:cubicBezTo>
                  <a:cubicBezTo>
                    <a:pt x="30" y="107"/>
                    <a:pt x="29" y="102"/>
                    <a:pt x="26" y="100"/>
                  </a:cubicBezTo>
                  <a:cubicBezTo>
                    <a:pt x="24" y="97"/>
                    <a:pt x="19" y="96"/>
                    <a:pt x="16" y="99"/>
                  </a:cubicBezTo>
                  <a:cubicBezTo>
                    <a:pt x="15" y="100"/>
                    <a:pt x="14" y="100"/>
                    <a:pt x="13" y="100"/>
                  </a:cubicBezTo>
                  <a:cubicBezTo>
                    <a:pt x="12" y="100"/>
                    <a:pt x="11" y="99"/>
                    <a:pt x="10" y="98"/>
                  </a:cubicBezTo>
                  <a:cubicBezTo>
                    <a:pt x="5" y="91"/>
                    <a:pt x="2" y="84"/>
                    <a:pt x="1" y="76"/>
                  </a:cubicBezTo>
                  <a:cubicBezTo>
                    <a:pt x="0" y="74"/>
                    <a:pt x="1" y="73"/>
                    <a:pt x="1" y="72"/>
                  </a:cubicBezTo>
                  <a:cubicBezTo>
                    <a:pt x="2" y="72"/>
                    <a:pt x="3" y="71"/>
                    <a:pt x="4" y="71"/>
                  </a:cubicBezTo>
                  <a:cubicBezTo>
                    <a:pt x="8" y="70"/>
                    <a:pt x="11" y="67"/>
                    <a:pt x="11" y="63"/>
                  </a:cubicBezTo>
                  <a:cubicBezTo>
                    <a:pt x="11" y="59"/>
                    <a:pt x="8" y="56"/>
                    <a:pt x="4" y="55"/>
                  </a:cubicBezTo>
                  <a:cubicBezTo>
                    <a:pt x="3" y="55"/>
                    <a:pt x="2" y="54"/>
                    <a:pt x="1" y="54"/>
                  </a:cubicBezTo>
                  <a:cubicBezTo>
                    <a:pt x="1" y="53"/>
                    <a:pt x="0" y="52"/>
                    <a:pt x="1" y="50"/>
                  </a:cubicBezTo>
                  <a:cubicBezTo>
                    <a:pt x="2" y="42"/>
                    <a:pt x="5" y="35"/>
                    <a:pt x="10" y="28"/>
                  </a:cubicBezTo>
                  <a:cubicBezTo>
                    <a:pt x="11" y="27"/>
                    <a:pt x="12" y="26"/>
                    <a:pt x="13" y="26"/>
                  </a:cubicBezTo>
                  <a:cubicBezTo>
                    <a:pt x="14" y="26"/>
                    <a:pt x="15" y="26"/>
                    <a:pt x="16" y="27"/>
                  </a:cubicBezTo>
                  <a:cubicBezTo>
                    <a:pt x="19" y="30"/>
                    <a:pt x="24" y="29"/>
                    <a:pt x="26" y="26"/>
                  </a:cubicBezTo>
                  <a:cubicBezTo>
                    <a:pt x="29" y="24"/>
                    <a:pt x="30" y="19"/>
                    <a:pt x="27" y="16"/>
                  </a:cubicBezTo>
                  <a:cubicBezTo>
                    <a:pt x="26" y="15"/>
                    <a:pt x="26" y="14"/>
                    <a:pt x="26" y="13"/>
                  </a:cubicBezTo>
                  <a:cubicBezTo>
                    <a:pt x="26" y="12"/>
                    <a:pt x="27" y="11"/>
                    <a:pt x="28" y="10"/>
                  </a:cubicBezTo>
                  <a:cubicBezTo>
                    <a:pt x="35" y="5"/>
                    <a:pt x="42" y="2"/>
                    <a:pt x="50" y="1"/>
                  </a:cubicBezTo>
                  <a:cubicBezTo>
                    <a:pt x="52" y="0"/>
                    <a:pt x="53" y="1"/>
                    <a:pt x="54" y="1"/>
                  </a:cubicBezTo>
                  <a:cubicBezTo>
                    <a:pt x="54" y="2"/>
                    <a:pt x="55" y="3"/>
                    <a:pt x="55" y="4"/>
                  </a:cubicBezTo>
                  <a:cubicBezTo>
                    <a:pt x="56" y="8"/>
                    <a:pt x="59" y="11"/>
                    <a:pt x="63" y="11"/>
                  </a:cubicBezTo>
                  <a:cubicBezTo>
                    <a:pt x="67" y="11"/>
                    <a:pt x="70" y="8"/>
                    <a:pt x="71" y="4"/>
                  </a:cubicBezTo>
                  <a:cubicBezTo>
                    <a:pt x="71" y="3"/>
                    <a:pt x="72" y="2"/>
                    <a:pt x="72" y="1"/>
                  </a:cubicBezTo>
                  <a:cubicBezTo>
                    <a:pt x="73" y="1"/>
                    <a:pt x="74" y="0"/>
                    <a:pt x="76" y="1"/>
                  </a:cubicBezTo>
                  <a:cubicBezTo>
                    <a:pt x="84" y="2"/>
                    <a:pt x="91" y="5"/>
                    <a:pt x="98" y="10"/>
                  </a:cubicBezTo>
                  <a:cubicBezTo>
                    <a:pt x="94" y="17"/>
                    <a:pt x="94" y="17"/>
                    <a:pt x="94" y="17"/>
                  </a:cubicBezTo>
                  <a:cubicBezTo>
                    <a:pt x="89" y="13"/>
                    <a:pt x="83" y="11"/>
                    <a:pt x="78" y="9"/>
                  </a:cubicBezTo>
                  <a:cubicBezTo>
                    <a:pt x="75" y="15"/>
                    <a:pt x="70" y="19"/>
                    <a:pt x="63" y="19"/>
                  </a:cubicBezTo>
                  <a:cubicBezTo>
                    <a:pt x="56" y="19"/>
                    <a:pt x="51" y="15"/>
                    <a:pt x="48" y="9"/>
                  </a:cubicBezTo>
                  <a:cubicBezTo>
                    <a:pt x="44" y="11"/>
                    <a:pt x="40" y="12"/>
                    <a:pt x="35" y="15"/>
                  </a:cubicBezTo>
                  <a:cubicBezTo>
                    <a:pt x="38" y="21"/>
                    <a:pt x="37" y="27"/>
                    <a:pt x="32" y="32"/>
                  </a:cubicBezTo>
                  <a:cubicBezTo>
                    <a:pt x="27" y="37"/>
                    <a:pt x="21" y="38"/>
                    <a:pt x="15" y="35"/>
                  </a:cubicBezTo>
                  <a:cubicBezTo>
                    <a:pt x="12" y="40"/>
                    <a:pt x="11" y="44"/>
                    <a:pt x="9" y="48"/>
                  </a:cubicBezTo>
                  <a:cubicBezTo>
                    <a:pt x="15" y="51"/>
                    <a:pt x="19" y="56"/>
                    <a:pt x="19" y="63"/>
                  </a:cubicBezTo>
                  <a:cubicBezTo>
                    <a:pt x="19" y="70"/>
                    <a:pt x="15" y="75"/>
                    <a:pt x="9" y="78"/>
                  </a:cubicBezTo>
                  <a:cubicBezTo>
                    <a:pt x="11" y="82"/>
                    <a:pt x="12" y="86"/>
                    <a:pt x="15" y="91"/>
                  </a:cubicBezTo>
                  <a:cubicBezTo>
                    <a:pt x="21" y="88"/>
                    <a:pt x="27" y="89"/>
                    <a:pt x="32" y="94"/>
                  </a:cubicBezTo>
                  <a:cubicBezTo>
                    <a:pt x="37" y="99"/>
                    <a:pt x="38" y="105"/>
                    <a:pt x="35" y="111"/>
                  </a:cubicBezTo>
                  <a:cubicBezTo>
                    <a:pt x="40" y="114"/>
                    <a:pt x="44" y="115"/>
                    <a:pt x="48" y="117"/>
                  </a:cubicBezTo>
                  <a:cubicBezTo>
                    <a:pt x="51" y="111"/>
                    <a:pt x="56" y="107"/>
                    <a:pt x="63" y="107"/>
                  </a:cubicBezTo>
                  <a:cubicBezTo>
                    <a:pt x="70" y="107"/>
                    <a:pt x="75" y="111"/>
                    <a:pt x="78" y="117"/>
                  </a:cubicBezTo>
                  <a:cubicBezTo>
                    <a:pt x="83" y="115"/>
                    <a:pt x="89" y="113"/>
                    <a:pt x="94" y="109"/>
                  </a:cubicBezTo>
                  <a:cubicBezTo>
                    <a:pt x="98" y="116"/>
                    <a:pt x="98" y="116"/>
                    <a:pt x="98" y="116"/>
                  </a:cubicBezTo>
                  <a:cubicBezTo>
                    <a:pt x="91" y="121"/>
                    <a:pt x="84" y="124"/>
                    <a:pt x="76" y="125"/>
                  </a:cubicBezTo>
                  <a:cubicBezTo>
                    <a:pt x="75" y="125"/>
                    <a:pt x="75" y="125"/>
                    <a:pt x="75" y="125"/>
                  </a:cubicBezTo>
                  <a:close/>
                  <a:moveTo>
                    <a:pt x="116" y="98"/>
                  </a:moveTo>
                  <a:cubicBezTo>
                    <a:pt x="109" y="94"/>
                    <a:pt x="109" y="94"/>
                    <a:pt x="109" y="94"/>
                  </a:cubicBezTo>
                  <a:cubicBezTo>
                    <a:pt x="113" y="89"/>
                    <a:pt x="115" y="83"/>
                    <a:pt x="117" y="78"/>
                  </a:cubicBezTo>
                  <a:cubicBezTo>
                    <a:pt x="111" y="75"/>
                    <a:pt x="107" y="70"/>
                    <a:pt x="107" y="63"/>
                  </a:cubicBezTo>
                  <a:cubicBezTo>
                    <a:pt x="107" y="56"/>
                    <a:pt x="111" y="51"/>
                    <a:pt x="117" y="48"/>
                  </a:cubicBezTo>
                  <a:cubicBezTo>
                    <a:pt x="115" y="43"/>
                    <a:pt x="113" y="37"/>
                    <a:pt x="109" y="32"/>
                  </a:cubicBezTo>
                  <a:cubicBezTo>
                    <a:pt x="116" y="28"/>
                    <a:pt x="116" y="28"/>
                    <a:pt x="116" y="28"/>
                  </a:cubicBezTo>
                  <a:cubicBezTo>
                    <a:pt x="121" y="35"/>
                    <a:pt x="124" y="42"/>
                    <a:pt x="125" y="50"/>
                  </a:cubicBezTo>
                  <a:cubicBezTo>
                    <a:pt x="126" y="52"/>
                    <a:pt x="125" y="53"/>
                    <a:pt x="125" y="54"/>
                  </a:cubicBezTo>
                  <a:cubicBezTo>
                    <a:pt x="124" y="54"/>
                    <a:pt x="123" y="55"/>
                    <a:pt x="122" y="55"/>
                  </a:cubicBezTo>
                  <a:cubicBezTo>
                    <a:pt x="118" y="56"/>
                    <a:pt x="115" y="59"/>
                    <a:pt x="115" y="63"/>
                  </a:cubicBezTo>
                  <a:cubicBezTo>
                    <a:pt x="115" y="67"/>
                    <a:pt x="118" y="70"/>
                    <a:pt x="122" y="71"/>
                  </a:cubicBezTo>
                  <a:cubicBezTo>
                    <a:pt x="123" y="71"/>
                    <a:pt x="124" y="72"/>
                    <a:pt x="125" y="72"/>
                  </a:cubicBezTo>
                  <a:cubicBezTo>
                    <a:pt x="125" y="73"/>
                    <a:pt x="126" y="74"/>
                    <a:pt x="125" y="76"/>
                  </a:cubicBezTo>
                  <a:cubicBezTo>
                    <a:pt x="124" y="84"/>
                    <a:pt x="121" y="91"/>
                    <a:pt x="116" y="98"/>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13" name="Freeform 221"/>
            <p:cNvSpPr>
              <a:spLocks/>
            </p:cNvSpPr>
            <p:nvPr/>
          </p:nvSpPr>
          <p:spPr bwMode="auto">
            <a:xfrm>
              <a:off x="782638" y="1670050"/>
              <a:ext cx="360363" cy="201613"/>
            </a:xfrm>
            <a:custGeom>
              <a:avLst/>
              <a:gdLst>
                <a:gd name="T0" fmla="*/ 200 w 200"/>
                <a:gd name="T1" fmla="*/ 112 h 112"/>
                <a:gd name="T2" fmla="*/ 192 w 200"/>
                <a:gd name="T3" fmla="*/ 112 h 112"/>
                <a:gd name="T4" fmla="*/ 191 w 200"/>
                <a:gd name="T5" fmla="*/ 112 h 112"/>
                <a:gd name="T6" fmla="*/ 32 w 200"/>
                <a:gd name="T7" fmla="*/ 88 h 112"/>
                <a:gd name="T8" fmla="*/ 0 w 200"/>
                <a:gd name="T9" fmla="*/ 56 h 112"/>
                <a:gd name="T10" fmla="*/ 32 w 200"/>
                <a:gd name="T11" fmla="*/ 24 h 112"/>
                <a:gd name="T12" fmla="*/ 191 w 200"/>
                <a:gd name="T13" fmla="*/ 0 h 112"/>
                <a:gd name="T14" fmla="*/ 192 w 200"/>
                <a:gd name="T15" fmla="*/ 0 h 112"/>
                <a:gd name="T16" fmla="*/ 200 w 200"/>
                <a:gd name="T17" fmla="*/ 0 h 112"/>
                <a:gd name="T18" fmla="*/ 200 w 200"/>
                <a:gd name="T19" fmla="*/ 8 h 112"/>
                <a:gd name="T20" fmla="*/ 192 w 200"/>
                <a:gd name="T21" fmla="*/ 8 h 112"/>
                <a:gd name="T22" fmla="*/ 33 w 200"/>
                <a:gd name="T23" fmla="*/ 32 h 112"/>
                <a:gd name="T24" fmla="*/ 32 w 200"/>
                <a:gd name="T25" fmla="*/ 32 h 112"/>
                <a:gd name="T26" fmla="*/ 8 w 200"/>
                <a:gd name="T27" fmla="*/ 56 h 112"/>
                <a:gd name="T28" fmla="*/ 32 w 200"/>
                <a:gd name="T29" fmla="*/ 80 h 112"/>
                <a:gd name="T30" fmla="*/ 33 w 200"/>
                <a:gd name="T31" fmla="*/ 80 h 112"/>
                <a:gd name="T32" fmla="*/ 192 w 200"/>
                <a:gd name="T33" fmla="*/ 104 h 112"/>
                <a:gd name="T34" fmla="*/ 200 w 200"/>
                <a:gd name="T35" fmla="*/ 104 h 112"/>
                <a:gd name="T36" fmla="*/ 200 w 200"/>
                <a:gd name="T37" fmla="*/ 11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0" h="112">
                  <a:moveTo>
                    <a:pt x="200" y="112"/>
                  </a:moveTo>
                  <a:cubicBezTo>
                    <a:pt x="192" y="112"/>
                    <a:pt x="192" y="112"/>
                    <a:pt x="192" y="112"/>
                  </a:cubicBezTo>
                  <a:cubicBezTo>
                    <a:pt x="192" y="112"/>
                    <a:pt x="192" y="112"/>
                    <a:pt x="191" y="112"/>
                  </a:cubicBezTo>
                  <a:cubicBezTo>
                    <a:pt x="32" y="88"/>
                    <a:pt x="32" y="88"/>
                    <a:pt x="32" y="88"/>
                  </a:cubicBezTo>
                  <a:cubicBezTo>
                    <a:pt x="14" y="88"/>
                    <a:pt x="0" y="74"/>
                    <a:pt x="0" y="56"/>
                  </a:cubicBezTo>
                  <a:cubicBezTo>
                    <a:pt x="0" y="38"/>
                    <a:pt x="14" y="24"/>
                    <a:pt x="32" y="24"/>
                  </a:cubicBezTo>
                  <a:cubicBezTo>
                    <a:pt x="191" y="0"/>
                    <a:pt x="191" y="0"/>
                    <a:pt x="191" y="0"/>
                  </a:cubicBezTo>
                  <a:cubicBezTo>
                    <a:pt x="192" y="0"/>
                    <a:pt x="192" y="0"/>
                    <a:pt x="192" y="0"/>
                  </a:cubicBezTo>
                  <a:cubicBezTo>
                    <a:pt x="200" y="0"/>
                    <a:pt x="200" y="0"/>
                    <a:pt x="200" y="0"/>
                  </a:cubicBezTo>
                  <a:cubicBezTo>
                    <a:pt x="200" y="8"/>
                    <a:pt x="200" y="8"/>
                    <a:pt x="200" y="8"/>
                  </a:cubicBezTo>
                  <a:cubicBezTo>
                    <a:pt x="192" y="8"/>
                    <a:pt x="192" y="8"/>
                    <a:pt x="192" y="8"/>
                  </a:cubicBezTo>
                  <a:cubicBezTo>
                    <a:pt x="33" y="32"/>
                    <a:pt x="33" y="32"/>
                    <a:pt x="33" y="32"/>
                  </a:cubicBezTo>
                  <a:cubicBezTo>
                    <a:pt x="32" y="32"/>
                    <a:pt x="32" y="32"/>
                    <a:pt x="32" y="32"/>
                  </a:cubicBezTo>
                  <a:cubicBezTo>
                    <a:pt x="19" y="32"/>
                    <a:pt x="8" y="43"/>
                    <a:pt x="8" y="56"/>
                  </a:cubicBezTo>
                  <a:cubicBezTo>
                    <a:pt x="8" y="69"/>
                    <a:pt x="19" y="80"/>
                    <a:pt x="32" y="80"/>
                  </a:cubicBezTo>
                  <a:cubicBezTo>
                    <a:pt x="32" y="80"/>
                    <a:pt x="32" y="80"/>
                    <a:pt x="33" y="80"/>
                  </a:cubicBezTo>
                  <a:cubicBezTo>
                    <a:pt x="192" y="104"/>
                    <a:pt x="192" y="104"/>
                    <a:pt x="192" y="104"/>
                  </a:cubicBezTo>
                  <a:cubicBezTo>
                    <a:pt x="200" y="104"/>
                    <a:pt x="200" y="104"/>
                    <a:pt x="200" y="104"/>
                  </a:cubicBezTo>
                  <a:lnTo>
                    <a:pt x="200" y="112"/>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14" name="Rectangle 222"/>
            <p:cNvSpPr>
              <a:spLocks noChangeArrowheads="1"/>
            </p:cNvSpPr>
            <p:nvPr/>
          </p:nvSpPr>
          <p:spPr bwMode="auto">
            <a:xfrm>
              <a:off x="1042988" y="1763713"/>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15" name="Rectangle 223"/>
            <p:cNvSpPr>
              <a:spLocks noChangeArrowheads="1"/>
            </p:cNvSpPr>
            <p:nvPr/>
          </p:nvSpPr>
          <p:spPr bwMode="auto">
            <a:xfrm>
              <a:off x="1071563" y="1763713"/>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16" name="Rectangle 224"/>
            <p:cNvSpPr>
              <a:spLocks noChangeArrowheads="1"/>
            </p:cNvSpPr>
            <p:nvPr/>
          </p:nvSpPr>
          <p:spPr bwMode="auto">
            <a:xfrm>
              <a:off x="1100138" y="1763713"/>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19" name="Freeform 225"/>
            <p:cNvSpPr>
              <a:spLocks noEditPoints="1"/>
            </p:cNvSpPr>
            <p:nvPr/>
          </p:nvSpPr>
          <p:spPr bwMode="auto">
            <a:xfrm>
              <a:off x="811213" y="1741488"/>
              <a:ext cx="58738" cy="58738"/>
            </a:xfrm>
            <a:custGeom>
              <a:avLst/>
              <a:gdLst>
                <a:gd name="T0" fmla="*/ 16 w 32"/>
                <a:gd name="T1" fmla="*/ 32 h 32"/>
                <a:gd name="T2" fmla="*/ 0 w 32"/>
                <a:gd name="T3" fmla="*/ 16 h 32"/>
                <a:gd name="T4" fmla="*/ 16 w 32"/>
                <a:gd name="T5" fmla="*/ 0 h 32"/>
                <a:gd name="T6" fmla="*/ 32 w 32"/>
                <a:gd name="T7" fmla="*/ 16 h 32"/>
                <a:gd name="T8" fmla="*/ 16 w 32"/>
                <a:gd name="T9" fmla="*/ 32 h 32"/>
                <a:gd name="T10" fmla="*/ 16 w 32"/>
                <a:gd name="T11" fmla="*/ 8 h 32"/>
                <a:gd name="T12" fmla="*/ 8 w 32"/>
                <a:gd name="T13" fmla="*/ 16 h 32"/>
                <a:gd name="T14" fmla="*/ 16 w 32"/>
                <a:gd name="T15" fmla="*/ 24 h 32"/>
                <a:gd name="T16" fmla="*/ 24 w 32"/>
                <a:gd name="T17" fmla="*/ 16 h 32"/>
                <a:gd name="T18" fmla="*/ 16 w 32"/>
                <a:gd name="T19" fmla="*/ 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2">
                  <a:moveTo>
                    <a:pt x="16" y="32"/>
                  </a:moveTo>
                  <a:cubicBezTo>
                    <a:pt x="7" y="32"/>
                    <a:pt x="0" y="25"/>
                    <a:pt x="0" y="16"/>
                  </a:cubicBezTo>
                  <a:cubicBezTo>
                    <a:pt x="0" y="7"/>
                    <a:pt x="7" y="0"/>
                    <a:pt x="16" y="0"/>
                  </a:cubicBezTo>
                  <a:cubicBezTo>
                    <a:pt x="25" y="0"/>
                    <a:pt x="32" y="7"/>
                    <a:pt x="32" y="16"/>
                  </a:cubicBezTo>
                  <a:cubicBezTo>
                    <a:pt x="32" y="25"/>
                    <a:pt x="25" y="32"/>
                    <a:pt x="16" y="32"/>
                  </a:cubicBezTo>
                  <a:close/>
                  <a:moveTo>
                    <a:pt x="16" y="8"/>
                  </a:moveTo>
                  <a:cubicBezTo>
                    <a:pt x="12" y="8"/>
                    <a:pt x="8" y="12"/>
                    <a:pt x="8" y="16"/>
                  </a:cubicBezTo>
                  <a:cubicBezTo>
                    <a:pt x="8" y="20"/>
                    <a:pt x="12" y="24"/>
                    <a:pt x="16" y="24"/>
                  </a:cubicBezTo>
                  <a:cubicBezTo>
                    <a:pt x="20" y="24"/>
                    <a:pt x="24" y="20"/>
                    <a:pt x="24" y="16"/>
                  </a:cubicBezTo>
                  <a:cubicBezTo>
                    <a:pt x="24" y="12"/>
                    <a:pt x="20" y="8"/>
                    <a:pt x="16" y="8"/>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grpSp>
      <p:sp>
        <p:nvSpPr>
          <p:cNvPr id="22" name="Title 1">
            <a:extLst>
              <a:ext uri="{FF2B5EF4-FFF2-40B4-BE49-F238E27FC236}">
                <a16:creationId xmlns="" xmlns:a16="http://schemas.microsoft.com/office/drawing/2014/main" id="{C4CC0F66-F716-9E4A-A350-90E627E348D3}"/>
              </a:ext>
            </a:extLst>
          </p:cNvPr>
          <p:cNvSpPr txBox="1">
            <a:spLocks/>
          </p:cNvSpPr>
          <p:nvPr/>
        </p:nvSpPr>
        <p:spPr bwMode="auto">
          <a:xfrm>
            <a:off x="2728550" y="621506"/>
            <a:ext cx="2028649" cy="3696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CA" sz="1400" b="1" i="0" u="none" strike="noStrike" kern="1200" cap="none" spc="0" normalizeH="0" baseline="0" noProof="0" dirty="0" smtClean="0">
                <a:ln>
                  <a:noFill/>
                </a:ln>
                <a:solidFill>
                  <a:srgbClr val="E47623"/>
                </a:solidFill>
                <a:effectLst/>
                <a:uLnTx/>
                <a:uFillTx/>
                <a:latin typeface="Century Gothic" pitchFamily="34" charset="0"/>
                <a:ea typeface="ヒラギノ角ゴ Pro W3" pitchFamily="126" charset="-128"/>
              </a:rPr>
              <a:t>Key Responsibilities</a:t>
            </a:r>
            <a:endParaRPr kumimoji="0" lang="en-CA" sz="1400" b="1" i="0" u="none" strike="noStrike" kern="1200" cap="none" spc="0" normalizeH="0" baseline="0" noProof="0" dirty="0">
              <a:ln>
                <a:noFill/>
              </a:ln>
              <a:solidFill>
                <a:srgbClr val="E47623"/>
              </a:solidFill>
              <a:effectLst/>
              <a:uLnTx/>
              <a:uFillTx/>
              <a:latin typeface="Century Gothic" pitchFamily="34" charset="0"/>
              <a:ea typeface="ヒラギノ角ゴ Pro W3" pitchFamily="126" charset="-128"/>
            </a:endParaRPr>
          </a:p>
        </p:txBody>
      </p:sp>
      <p:sp>
        <p:nvSpPr>
          <p:cNvPr id="23" name="Title 1">
            <a:extLst>
              <a:ext uri="{FF2B5EF4-FFF2-40B4-BE49-F238E27FC236}">
                <a16:creationId xmlns="" xmlns:a16="http://schemas.microsoft.com/office/drawing/2014/main" id="{C4CC0F66-F716-9E4A-A350-90E627E348D3}"/>
              </a:ext>
            </a:extLst>
          </p:cNvPr>
          <p:cNvSpPr txBox="1">
            <a:spLocks/>
          </p:cNvSpPr>
          <p:nvPr/>
        </p:nvSpPr>
        <p:spPr bwMode="auto">
          <a:xfrm>
            <a:off x="3345626" y="1023874"/>
            <a:ext cx="3562932" cy="661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CA" sz="1100" i="0" u="none" strike="noStrike" kern="1200" cap="none" spc="0" normalizeH="0" baseline="0" noProof="0" dirty="0" smtClean="0">
                <a:ln>
                  <a:noFill/>
                </a:ln>
                <a:solidFill>
                  <a:schemeClr val="tx1"/>
                </a:solidFill>
                <a:effectLst/>
                <a:uLnTx/>
                <a:uFillTx/>
                <a:latin typeface="Century Gothic" pitchFamily="34" charset="0"/>
                <a:ea typeface="ヒラギノ角ゴ Pro W3" pitchFamily="126" charset="-128"/>
              </a:rPr>
              <a:t>Works in collaboration with Program</a:t>
            </a:r>
            <a:r>
              <a:rPr kumimoji="0" lang="en-CA" sz="1100" i="0" u="none" strike="noStrike" kern="1200" cap="none" spc="0" normalizeH="0" noProof="0" dirty="0" smtClean="0">
                <a:ln>
                  <a:noFill/>
                </a:ln>
                <a:solidFill>
                  <a:schemeClr val="tx1"/>
                </a:solidFill>
                <a:effectLst/>
                <a:uLnTx/>
                <a:uFillTx/>
                <a:latin typeface="Century Gothic" pitchFamily="34" charset="0"/>
                <a:ea typeface="ヒラギノ角ゴ Pro W3" pitchFamily="126" charset="-128"/>
              </a:rPr>
              <a:t> Owners and Program Business Analysts to define epics, MVRs and user stories</a:t>
            </a:r>
            <a:endParaRPr kumimoji="0" lang="en-CA" sz="1100" i="0" u="none" strike="noStrike" kern="1200" cap="none" spc="0" normalizeH="0" baseline="0" noProof="0" dirty="0">
              <a:ln>
                <a:noFill/>
              </a:ln>
              <a:solidFill>
                <a:schemeClr val="tx1"/>
              </a:solidFill>
              <a:effectLst/>
              <a:uLnTx/>
              <a:uFillTx/>
              <a:latin typeface="Century Gothic" pitchFamily="34" charset="0"/>
              <a:ea typeface="ヒラギノ角ゴ Pro W3" pitchFamily="126" charset="-128"/>
            </a:endParaRPr>
          </a:p>
        </p:txBody>
      </p:sp>
      <p:sp>
        <p:nvSpPr>
          <p:cNvPr id="24" name="Title 1">
            <a:extLst>
              <a:ext uri="{FF2B5EF4-FFF2-40B4-BE49-F238E27FC236}">
                <a16:creationId xmlns="" xmlns:a16="http://schemas.microsoft.com/office/drawing/2014/main" id="{C4CC0F66-F716-9E4A-A350-90E627E348D3}"/>
              </a:ext>
            </a:extLst>
          </p:cNvPr>
          <p:cNvSpPr txBox="1">
            <a:spLocks/>
          </p:cNvSpPr>
          <p:nvPr/>
        </p:nvSpPr>
        <p:spPr bwMode="auto">
          <a:xfrm>
            <a:off x="3345626" y="1765422"/>
            <a:ext cx="3562932" cy="7163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CA" sz="1100" i="0" u="none" strike="noStrike" kern="1200" cap="none" spc="0" normalizeH="0" baseline="0" noProof="0" dirty="0" smtClean="0">
                <a:ln>
                  <a:noFill/>
                </a:ln>
                <a:solidFill>
                  <a:schemeClr val="tx1"/>
                </a:solidFill>
                <a:effectLst/>
                <a:uLnTx/>
                <a:uFillTx/>
                <a:latin typeface="Century Gothic" pitchFamily="34" charset="0"/>
                <a:ea typeface="ヒラギノ角ゴ Pro W3" pitchFamily="126" charset="-128"/>
              </a:rPr>
              <a:t>Owns the user experience and product</a:t>
            </a:r>
            <a:r>
              <a:rPr kumimoji="0" lang="en-CA" sz="1100" i="0" u="none" strike="noStrike" kern="1200" cap="none" spc="0" normalizeH="0" noProof="0" dirty="0" smtClean="0">
                <a:ln>
                  <a:noFill/>
                </a:ln>
                <a:solidFill>
                  <a:schemeClr val="tx1"/>
                </a:solidFill>
                <a:effectLst/>
                <a:uLnTx/>
                <a:uFillTx/>
                <a:latin typeface="Century Gothic" pitchFamily="34" charset="0"/>
                <a:ea typeface="ヒラギノ角ゴ Pro W3" pitchFamily="126" charset="-128"/>
              </a:rPr>
              <a:t> direction for their platform/application based on department standards and guidelines</a:t>
            </a:r>
            <a:endParaRPr kumimoji="0" lang="en-CA" sz="1100" i="0" u="none" strike="noStrike" kern="1200" cap="none" spc="0" normalizeH="0" baseline="0" noProof="0" dirty="0">
              <a:ln>
                <a:noFill/>
              </a:ln>
              <a:solidFill>
                <a:schemeClr val="tx1"/>
              </a:solidFill>
              <a:effectLst/>
              <a:uLnTx/>
              <a:uFillTx/>
              <a:latin typeface="Century Gothic" pitchFamily="34" charset="0"/>
              <a:ea typeface="ヒラギノ角ゴ Pro W3" pitchFamily="126" charset="-128"/>
            </a:endParaRPr>
          </a:p>
        </p:txBody>
      </p:sp>
      <p:sp>
        <p:nvSpPr>
          <p:cNvPr id="25" name="Title 1">
            <a:extLst>
              <a:ext uri="{FF2B5EF4-FFF2-40B4-BE49-F238E27FC236}">
                <a16:creationId xmlns="" xmlns:a16="http://schemas.microsoft.com/office/drawing/2014/main" id="{C4CC0F66-F716-9E4A-A350-90E627E348D3}"/>
              </a:ext>
            </a:extLst>
          </p:cNvPr>
          <p:cNvSpPr txBox="1">
            <a:spLocks/>
          </p:cNvSpPr>
          <p:nvPr/>
        </p:nvSpPr>
        <p:spPr bwMode="auto">
          <a:xfrm>
            <a:off x="3345626" y="2562127"/>
            <a:ext cx="3562932" cy="541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CA" sz="1100" i="0" u="none" strike="noStrike" kern="1200" cap="none" spc="0" normalizeH="0" baseline="0" noProof="0" dirty="0" smtClean="0">
                <a:ln>
                  <a:noFill/>
                </a:ln>
                <a:solidFill>
                  <a:schemeClr val="tx1"/>
                </a:solidFill>
                <a:effectLst/>
                <a:uLnTx/>
                <a:uFillTx/>
                <a:latin typeface="Century Gothic" pitchFamily="34" charset="0"/>
                <a:ea typeface="ヒラギノ角ゴ Pro W3" pitchFamily="126" charset="-128"/>
              </a:rPr>
              <a:t>Acts as the primary business representative for</a:t>
            </a:r>
            <a:r>
              <a:rPr kumimoji="0" lang="en-CA" sz="1100" i="0" u="none" strike="noStrike" kern="1200" cap="none" spc="0" normalizeH="0" noProof="0" dirty="0" smtClean="0">
                <a:ln>
                  <a:noFill/>
                </a:ln>
                <a:solidFill>
                  <a:schemeClr val="tx1"/>
                </a:solidFill>
                <a:effectLst/>
                <a:uLnTx/>
                <a:uFillTx/>
                <a:latin typeface="Century Gothic" pitchFamily="34" charset="0"/>
                <a:ea typeface="ヒラギノ角ゴ Pro W3" pitchFamily="126" charset="-128"/>
              </a:rPr>
              <a:t> the scrum team to connect business and technology</a:t>
            </a:r>
            <a:endParaRPr kumimoji="0" lang="en-CA" sz="1100" i="0" u="none" strike="noStrike" kern="1200" cap="none" spc="0" normalizeH="0" baseline="0" noProof="0" dirty="0">
              <a:ln>
                <a:noFill/>
              </a:ln>
              <a:solidFill>
                <a:schemeClr val="tx1"/>
              </a:solidFill>
              <a:effectLst/>
              <a:uLnTx/>
              <a:uFillTx/>
              <a:latin typeface="Century Gothic" pitchFamily="34" charset="0"/>
              <a:ea typeface="ヒラギノ角ゴ Pro W3" pitchFamily="126" charset="-128"/>
            </a:endParaRPr>
          </a:p>
        </p:txBody>
      </p:sp>
      <p:sp>
        <p:nvSpPr>
          <p:cNvPr id="26" name="Title 1">
            <a:extLst>
              <a:ext uri="{FF2B5EF4-FFF2-40B4-BE49-F238E27FC236}">
                <a16:creationId xmlns="" xmlns:a16="http://schemas.microsoft.com/office/drawing/2014/main" id="{C4CC0F66-F716-9E4A-A350-90E627E348D3}"/>
              </a:ext>
            </a:extLst>
          </p:cNvPr>
          <p:cNvSpPr txBox="1">
            <a:spLocks/>
          </p:cNvSpPr>
          <p:nvPr/>
        </p:nvSpPr>
        <p:spPr bwMode="auto">
          <a:xfrm>
            <a:off x="7893678" y="1150407"/>
            <a:ext cx="3542852" cy="388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CA" sz="1100" i="0" u="none" strike="noStrike" kern="1200" cap="none" spc="0" normalizeH="0" baseline="0" noProof="0" dirty="0" smtClean="0">
                <a:ln>
                  <a:noFill/>
                </a:ln>
                <a:solidFill>
                  <a:schemeClr val="tx1"/>
                </a:solidFill>
                <a:effectLst/>
                <a:uLnTx/>
                <a:uFillTx/>
                <a:latin typeface="Century Gothic" pitchFamily="34" charset="0"/>
                <a:ea typeface="ヒラギノ角ゴ Pro W3" pitchFamily="126" charset="-128"/>
              </a:rPr>
              <a:t>Is empowered to make on-the-spot decisions on scope requirements</a:t>
            </a:r>
            <a:endParaRPr kumimoji="0" lang="en-CA" sz="1100" i="0" u="none" strike="noStrike" kern="1200" cap="none" spc="0" normalizeH="0" baseline="0" noProof="0" dirty="0">
              <a:ln>
                <a:noFill/>
              </a:ln>
              <a:solidFill>
                <a:schemeClr val="tx1"/>
              </a:solidFill>
              <a:effectLst/>
              <a:uLnTx/>
              <a:uFillTx/>
              <a:latin typeface="Century Gothic" pitchFamily="34" charset="0"/>
              <a:ea typeface="ヒラギノ角ゴ Pro W3" pitchFamily="126" charset="-128"/>
            </a:endParaRPr>
          </a:p>
        </p:txBody>
      </p:sp>
      <p:sp>
        <p:nvSpPr>
          <p:cNvPr id="27" name="Title 1">
            <a:extLst>
              <a:ext uri="{FF2B5EF4-FFF2-40B4-BE49-F238E27FC236}">
                <a16:creationId xmlns="" xmlns:a16="http://schemas.microsoft.com/office/drawing/2014/main" id="{C4CC0F66-F716-9E4A-A350-90E627E348D3}"/>
              </a:ext>
            </a:extLst>
          </p:cNvPr>
          <p:cNvSpPr txBox="1">
            <a:spLocks/>
          </p:cNvSpPr>
          <p:nvPr/>
        </p:nvSpPr>
        <p:spPr bwMode="auto">
          <a:xfrm>
            <a:off x="7893678" y="1936889"/>
            <a:ext cx="3454026" cy="388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CA" sz="1100" i="0" u="none" strike="noStrike" kern="1200" cap="none" spc="0" normalizeH="0" baseline="0" noProof="0" dirty="0" smtClean="0">
                <a:ln>
                  <a:noFill/>
                </a:ln>
                <a:solidFill>
                  <a:schemeClr val="tx1"/>
                </a:solidFill>
                <a:effectLst/>
                <a:uLnTx/>
                <a:uFillTx/>
                <a:latin typeface="Century Gothic" pitchFamily="34" charset="0"/>
                <a:ea typeface="ヒラギノ角ゴ Pro W3" pitchFamily="126" charset="-128"/>
              </a:rPr>
              <a:t>Is responsible for the product</a:t>
            </a:r>
            <a:r>
              <a:rPr kumimoji="0" lang="en-CA" sz="1100" i="0" u="none" strike="noStrike" kern="1200" cap="none" spc="0" normalizeH="0" noProof="0" dirty="0" smtClean="0">
                <a:ln>
                  <a:noFill/>
                </a:ln>
                <a:solidFill>
                  <a:schemeClr val="tx1"/>
                </a:solidFill>
                <a:effectLst/>
                <a:uLnTx/>
                <a:uFillTx/>
                <a:latin typeface="Century Gothic" pitchFamily="34" charset="0"/>
                <a:ea typeface="ヒラギノ角ゴ Pro W3" pitchFamily="126" charset="-128"/>
              </a:rPr>
              <a:t> backlog, story prioritization and acceptable criteria</a:t>
            </a:r>
            <a:endParaRPr kumimoji="0" lang="en-CA" sz="1100" i="0" u="none" strike="noStrike" kern="1200" cap="none" spc="0" normalizeH="0" baseline="0" noProof="0" dirty="0">
              <a:ln>
                <a:noFill/>
              </a:ln>
              <a:solidFill>
                <a:schemeClr val="tx1"/>
              </a:solidFill>
              <a:effectLst/>
              <a:uLnTx/>
              <a:uFillTx/>
              <a:latin typeface="Century Gothic" pitchFamily="34" charset="0"/>
              <a:ea typeface="ヒラギノ角ゴ Pro W3" pitchFamily="126" charset="-128"/>
            </a:endParaRPr>
          </a:p>
        </p:txBody>
      </p:sp>
      <p:sp>
        <p:nvSpPr>
          <p:cNvPr id="28" name="Title 1">
            <a:extLst>
              <a:ext uri="{FF2B5EF4-FFF2-40B4-BE49-F238E27FC236}">
                <a16:creationId xmlns="" xmlns:a16="http://schemas.microsoft.com/office/drawing/2014/main" id="{C4CC0F66-F716-9E4A-A350-90E627E348D3}"/>
              </a:ext>
            </a:extLst>
          </p:cNvPr>
          <p:cNvSpPr txBox="1">
            <a:spLocks/>
          </p:cNvSpPr>
          <p:nvPr/>
        </p:nvSpPr>
        <p:spPr bwMode="auto">
          <a:xfrm>
            <a:off x="7893678" y="2720205"/>
            <a:ext cx="3454026" cy="388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L="0" marR="0" lvl="0" indent="0" algn="l" defTabSz="457200" rtl="0" eaLnBrk="0" fontAlgn="base" latinLnBrk="0" hangingPunct="0">
              <a:lnSpc>
                <a:spcPct val="100000"/>
              </a:lnSpc>
              <a:spcBef>
                <a:spcPct val="0"/>
              </a:spcBef>
              <a:spcAft>
                <a:spcPct val="0"/>
              </a:spcAft>
              <a:buClrTx/>
              <a:buSzTx/>
              <a:buFontTx/>
              <a:buNone/>
              <a:tabLst/>
              <a:defRPr/>
            </a:pPr>
            <a:r>
              <a:rPr lang="en-CA" sz="1100" dirty="0" smtClean="0">
                <a:solidFill>
                  <a:schemeClr val="tx1"/>
                </a:solidFill>
              </a:rPr>
              <a:t>Product Owner is a long-standing role who is accountable for a Product or group of Products</a:t>
            </a:r>
            <a:endParaRPr kumimoji="0" lang="en-CA" sz="1100" i="0" u="none" strike="noStrike" kern="1200" cap="none" spc="0" normalizeH="0" baseline="0" noProof="0" dirty="0">
              <a:ln>
                <a:noFill/>
              </a:ln>
              <a:solidFill>
                <a:schemeClr val="tx1"/>
              </a:solidFill>
              <a:effectLst/>
              <a:uLnTx/>
              <a:uFillTx/>
              <a:latin typeface="Century Gothic" pitchFamily="34" charset="0"/>
              <a:ea typeface="ヒラギノ角ゴ Pro W3" pitchFamily="126" charset="-128"/>
            </a:endParaRPr>
          </a:p>
        </p:txBody>
      </p:sp>
      <p:grpSp>
        <p:nvGrpSpPr>
          <p:cNvPr id="159" name="Group 158"/>
          <p:cNvGrpSpPr/>
          <p:nvPr/>
        </p:nvGrpSpPr>
        <p:grpSpPr>
          <a:xfrm>
            <a:off x="2839584" y="1164333"/>
            <a:ext cx="460376" cy="461963"/>
            <a:chOff x="8001001" y="2422525"/>
            <a:chExt cx="460376" cy="461963"/>
          </a:xfrm>
        </p:grpSpPr>
        <p:sp>
          <p:nvSpPr>
            <p:cNvPr id="160" name="Freeform 413"/>
            <p:cNvSpPr>
              <a:spLocks/>
            </p:cNvSpPr>
            <p:nvPr/>
          </p:nvSpPr>
          <p:spPr bwMode="auto">
            <a:xfrm>
              <a:off x="8001001" y="2422525"/>
              <a:ext cx="149225" cy="171450"/>
            </a:xfrm>
            <a:custGeom>
              <a:avLst/>
              <a:gdLst>
                <a:gd name="T0" fmla="*/ 69 w 83"/>
                <a:gd name="T1" fmla="*/ 95 h 95"/>
                <a:gd name="T2" fmla="*/ 16 w 83"/>
                <a:gd name="T3" fmla="*/ 42 h 95"/>
                <a:gd name="T4" fmla="*/ 7 w 83"/>
                <a:gd name="T5" fmla="*/ 51 h 95"/>
                <a:gd name="T6" fmla="*/ 2 w 83"/>
                <a:gd name="T7" fmla="*/ 52 h 95"/>
                <a:gd name="T8" fmla="*/ 0 w 83"/>
                <a:gd name="T9" fmla="*/ 48 h 95"/>
                <a:gd name="T10" fmla="*/ 0 w 83"/>
                <a:gd name="T11" fmla="*/ 4 h 95"/>
                <a:gd name="T12" fmla="*/ 4 w 83"/>
                <a:gd name="T13" fmla="*/ 0 h 95"/>
                <a:gd name="T14" fmla="*/ 48 w 83"/>
                <a:gd name="T15" fmla="*/ 0 h 95"/>
                <a:gd name="T16" fmla="*/ 51 w 83"/>
                <a:gd name="T17" fmla="*/ 2 h 95"/>
                <a:gd name="T18" fmla="*/ 51 w 83"/>
                <a:gd name="T19" fmla="*/ 7 h 95"/>
                <a:gd name="T20" fmla="*/ 41 w 83"/>
                <a:gd name="T21" fmla="*/ 16 h 95"/>
                <a:gd name="T22" fmla="*/ 83 w 83"/>
                <a:gd name="T23" fmla="*/ 57 h 95"/>
                <a:gd name="T24" fmla="*/ 77 w 83"/>
                <a:gd name="T25" fmla="*/ 63 h 95"/>
                <a:gd name="T26" fmla="*/ 33 w 83"/>
                <a:gd name="T27" fmla="*/ 19 h 95"/>
                <a:gd name="T28" fmla="*/ 33 w 83"/>
                <a:gd name="T29" fmla="*/ 13 h 95"/>
                <a:gd name="T30" fmla="*/ 38 w 83"/>
                <a:gd name="T31" fmla="*/ 8 h 95"/>
                <a:gd name="T32" fmla="*/ 8 w 83"/>
                <a:gd name="T33" fmla="*/ 8 h 95"/>
                <a:gd name="T34" fmla="*/ 8 w 83"/>
                <a:gd name="T35" fmla="*/ 38 h 95"/>
                <a:gd name="T36" fmla="*/ 13 w 83"/>
                <a:gd name="T37" fmla="*/ 33 h 95"/>
                <a:gd name="T38" fmla="*/ 19 w 83"/>
                <a:gd name="T39" fmla="*/ 33 h 95"/>
                <a:gd name="T40" fmla="*/ 75 w 83"/>
                <a:gd name="T41" fmla="*/ 89 h 95"/>
                <a:gd name="T42" fmla="*/ 69 w 83"/>
                <a:gd name="T43" fmla="*/ 95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3" h="95">
                  <a:moveTo>
                    <a:pt x="69" y="95"/>
                  </a:moveTo>
                  <a:cubicBezTo>
                    <a:pt x="16" y="42"/>
                    <a:pt x="16" y="42"/>
                    <a:pt x="16" y="42"/>
                  </a:cubicBezTo>
                  <a:cubicBezTo>
                    <a:pt x="7" y="51"/>
                    <a:pt x="7" y="51"/>
                    <a:pt x="7" y="51"/>
                  </a:cubicBezTo>
                  <a:cubicBezTo>
                    <a:pt x="5" y="52"/>
                    <a:pt x="4" y="52"/>
                    <a:pt x="2" y="52"/>
                  </a:cubicBezTo>
                  <a:cubicBezTo>
                    <a:pt x="1" y="51"/>
                    <a:pt x="0" y="50"/>
                    <a:pt x="0" y="48"/>
                  </a:cubicBezTo>
                  <a:cubicBezTo>
                    <a:pt x="0" y="4"/>
                    <a:pt x="0" y="4"/>
                    <a:pt x="0" y="4"/>
                  </a:cubicBezTo>
                  <a:cubicBezTo>
                    <a:pt x="0" y="2"/>
                    <a:pt x="2" y="0"/>
                    <a:pt x="4" y="0"/>
                  </a:cubicBezTo>
                  <a:cubicBezTo>
                    <a:pt x="48" y="0"/>
                    <a:pt x="48" y="0"/>
                    <a:pt x="48" y="0"/>
                  </a:cubicBezTo>
                  <a:cubicBezTo>
                    <a:pt x="49" y="0"/>
                    <a:pt x="51" y="1"/>
                    <a:pt x="51" y="2"/>
                  </a:cubicBezTo>
                  <a:cubicBezTo>
                    <a:pt x="52" y="4"/>
                    <a:pt x="52" y="6"/>
                    <a:pt x="51" y="7"/>
                  </a:cubicBezTo>
                  <a:cubicBezTo>
                    <a:pt x="41" y="16"/>
                    <a:pt x="41" y="16"/>
                    <a:pt x="41" y="16"/>
                  </a:cubicBezTo>
                  <a:cubicBezTo>
                    <a:pt x="83" y="57"/>
                    <a:pt x="83" y="57"/>
                    <a:pt x="83" y="57"/>
                  </a:cubicBezTo>
                  <a:cubicBezTo>
                    <a:pt x="77" y="63"/>
                    <a:pt x="77" y="63"/>
                    <a:pt x="77" y="63"/>
                  </a:cubicBezTo>
                  <a:cubicBezTo>
                    <a:pt x="33" y="19"/>
                    <a:pt x="33" y="19"/>
                    <a:pt x="33" y="19"/>
                  </a:cubicBezTo>
                  <a:cubicBezTo>
                    <a:pt x="31" y="17"/>
                    <a:pt x="31" y="15"/>
                    <a:pt x="33" y="13"/>
                  </a:cubicBezTo>
                  <a:cubicBezTo>
                    <a:pt x="38" y="8"/>
                    <a:pt x="38" y="8"/>
                    <a:pt x="38" y="8"/>
                  </a:cubicBezTo>
                  <a:cubicBezTo>
                    <a:pt x="8" y="8"/>
                    <a:pt x="8" y="8"/>
                    <a:pt x="8" y="8"/>
                  </a:cubicBezTo>
                  <a:cubicBezTo>
                    <a:pt x="8" y="38"/>
                    <a:pt x="8" y="38"/>
                    <a:pt x="8" y="38"/>
                  </a:cubicBezTo>
                  <a:cubicBezTo>
                    <a:pt x="13" y="33"/>
                    <a:pt x="13" y="33"/>
                    <a:pt x="13" y="33"/>
                  </a:cubicBezTo>
                  <a:cubicBezTo>
                    <a:pt x="14" y="32"/>
                    <a:pt x="17" y="32"/>
                    <a:pt x="19" y="33"/>
                  </a:cubicBezTo>
                  <a:cubicBezTo>
                    <a:pt x="75" y="89"/>
                    <a:pt x="75" y="89"/>
                    <a:pt x="75" y="89"/>
                  </a:cubicBezTo>
                  <a:lnTo>
                    <a:pt x="69" y="95"/>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161" name="Freeform 414"/>
            <p:cNvSpPr>
              <a:spLocks/>
            </p:cNvSpPr>
            <p:nvPr/>
          </p:nvSpPr>
          <p:spPr bwMode="auto">
            <a:xfrm>
              <a:off x="8297864" y="2705100"/>
              <a:ext cx="163513" cy="179388"/>
            </a:xfrm>
            <a:custGeom>
              <a:avLst/>
              <a:gdLst>
                <a:gd name="T0" fmla="*/ 87 w 91"/>
                <a:gd name="T1" fmla="*/ 99 h 99"/>
                <a:gd name="T2" fmla="*/ 43 w 91"/>
                <a:gd name="T3" fmla="*/ 99 h 99"/>
                <a:gd name="T4" fmla="*/ 39 w 91"/>
                <a:gd name="T5" fmla="*/ 97 h 99"/>
                <a:gd name="T6" fmla="*/ 40 w 91"/>
                <a:gd name="T7" fmla="*/ 92 h 99"/>
                <a:gd name="T8" fmla="*/ 49 w 91"/>
                <a:gd name="T9" fmla="*/ 83 h 99"/>
                <a:gd name="T10" fmla="*/ 0 w 91"/>
                <a:gd name="T11" fmla="*/ 34 h 99"/>
                <a:gd name="T12" fmla="*/ 6 w 91"/>
                <a:gd name="T13" fmla="*/ 28 h 99"/>
                <a:gd name="T14" fmla="*/ 58 w 91"/>
                <a:gd name="T15" fmla="*/ 80 h 99"/>
                <a:gd name="T16" fmla="*/ 58 w 91"/>
                <a:gd name="T17" fmla="*/ 86 h 99"/>
                <a:gd name="T18" fmla="*/ 52 w 91"/>
                <a:gd name="T19" fmla="*/ 91 h 99"/>
                <a:gd name="T20" fmla="*/ 83 w 91"/>
                <a:gd name="T21" fmla="*/ 91 h 99"/>
                <a:gd name="T22" fmla="*/ 83 w 91"/>
                <a:gd name="T23" fmla="*/ 61 h 99"/>
                <a:gd name="T24" fmla="*/ 78 w 91"/>
                <a:gd name="T25" fmla="*/ 66 h 99"/>
                <a:gd name="T26" fmla="*/ 72 w 91"/>
                <a:gd name="T27" fmla="*/ 66 h 99"/>
                <a:gd name="T28" fmla="*/ 12 w 91"/>
                <a:gd name="T29" fmla="*/ 6 h 99"/>
                <a:gd name="T30" fmla="*/ 18 w 91"/>
                <a:gd name="T31" fmla="*/ 0 h 99"/>
                <a:gd name="T32" fmla="*/ 75 w 91"/>
                <a:gd name="T33" fmla="*/ 57 h 99"/>
                <a:gd name="T34" fmla="*/ 84 w 91"/>
                <a:gd name="T35" fmla="*/ 48 h 99"/>
                <a:gd name="T36" fmla="*/ 88 w 91"/>
                <a:gd name="T37" fmla="*/ 47 h 99"/>
                <a:gd name="T38" fmla="*/ 91 w 91"/>
                <a:gd name="T39" fmla="*/ 51 h 99"/>
                <a:gd name="T40" fmla="*/ 91 w 91"/>
                <a:gd name="T41" fmla="*/ 95 h 99"/>
                <a:gd name="T42" fmla="*/ 87 w 91"/>
                <a:gd name="T43" fmla="*/ 9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1" h="99">
                  <a:moveTo>
                    <a:pt x="87" y="99"/>
                  </a:moveTo>
                  <a:cubicBezTo>
                    <a:pt x="43" y="99"/>
                    <a:pt x="43" y="99"/>
                    <a:pt x="43" y="99"/>
                  </a:cubicBezTo>
                  <a:cubicBezTo>
                    <a:pt x="41" y="99"/>
                    <a:pt x="40" y="98"/>
                    <a:pt x="39" y="97"/>
                  </a:cubicBezTo>
                  <a:cubicBezTo>
                    <a:pt x="38" y="95"/>
                    <a:pt x="39" y="93"/>
                    <a:pt x="40" y="92"/>
                  </a:cubicBezTo>
                  <a:cubicBezTo>
                    <a:pt x="49" y="83"/>
                    <a:pt x="49" y="83"/>
                    <a:pt x="49" y="83"/>
                  </a:cubicBezTo>
                  <a:cubicBezTo>
                    <a:pt x="0" y="34"/>
                    <a:pt x="0" y="34"/>
                    <a:pt x="0" y="34"/>
                  </a:cubicBezTo>
                  <a:cubicBezTo>
                    <a:pt x="6" y="28"/>
                    <a:pt x="6" y="28"/>
                    <a:pt x="6" y="28"/>
                  </a:cubicBezTo>
                  <a:cubicBezTo>
                    <a:pt x="58" y="80"/>
                    <a:pt x="58" y="80"/>
                    <a:pt x="58" y="80"/>
                  </a:cubicBezTo>
                  <a:cubicBezTo>
                    <a:pt x="59" y="82"/>
                    <a:pt x="59" y="84"/>
                    <a:pt x="58" y="86"/>
                  </a:cubicBezTo>
                  <a:cubicBezTo>
                    <a:pt x="52" y="91"/>
                    <a:pt x="52" y="91"/>
                    <a:pt x="52" y="91"/>
                  </a:cubicBezTo>
                  <a:cubicBezTo>
                    <a:pt x="83" y="91"/>
                    <a:pt x="83" y="91"/>
                    <a:pt x="83" y="91"/>
                  </a:cubicBezTo>
                  <a:cubicBezTo>
                    <a:pt x="83" y="61"/>
                    <a:pt x="83" y="61"/>
                    <a:pt x="83" y="61"/>
                  </a:cubicBezTo>
                  <a:cubicBezTo>
                    <a:pt x="78" y="66"/>
                    <a:pt x="78" y="66"/>
                    <a:pt x="78" y="66"/>
                  </a:cubicBezTo>
                  <a:cubicBezTo>
                    <a:pt x="76" y="67"/>
                    <a:pt x="73" y="67"/>
                    <a:pt x="72" y="66"/>
                  </a:cubicBezTo>
                  <a:cubicBezTo>
                    <a:pt x="12" y="6"/>
                    <a:pt x="12" y="6"/>
                    <a:pt x="12" y="6"/>
                  </a:cubicBezTo>
                  <a:cubicBezTo>
                    <a:pt x="18" y="0"/>
                    <a:pt x="18" y="0"/>
                    <a:pt x="18" y="0"/>
                  </a:cubicBezTo>
                  <a:cubicBezTo>
                    <a:pt x="75" y="57"/>
                    <a:pt x="75" y="57"/>
                    <a:pt x="75" y="57"/>
                  </a:cubicBezTo>
                  <a:cubicBezTo>
                    <a:pt x="84" y="48"/>
                    <a:pt x="84" y="48"/>
                    <a:pt x="84" y="48"/>
                  </a:cubicBezTo>
                  <a:cubicBezTo>
                    <a:pt x="85" y="47"/>
                    <a:pt x="87" y="47"/>
                    <a:pt x="88" y="47"/>
                  </a:cubicBezTo>
                  <a:cubicBezTo>
                    <a:pt x="90" y="48"/>
                    <a:pt x="91" y="49"/>
                    <a:pt x="91" y="51"/>
                  </a:cubicBezTo>
                  <a:cubicBezTo>
                    <a:pt x="91" y="95"/>
                    <a:pt x="91" y="95"/>
                    <a:pt x="91" y="95"/>
                  </a:cubicBezTo>
                  <a:cubicBezTo>
                    <a:pt x="91" y="97"/>
                    <a:pt x="89" y="99"/>
                    <a:pt x="87" y="99"/>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162" name="Freeform 415"/>
            <p:cNvSpPr>
              <a:spLocks/>
            </p:cNvSpPr>
            <p:nvPr/>
          </p:nvSpPr>
          <p:spPr bwMode="auto">
            <a:xfrm>
              <a:off x="8312151" y="2422525"/>
              <a:ext cx="149225" cy="171450"/>
            </a:xfrm>
            <a:custGeom>
              <a:avLst/>
              <a:gdLst>
                <a:gd name="T0" fmla="*/ 14 w 83"/>
                <a:gd name="T1" fmla="*/ 95 h 95"/>
                <a:gd name="T2" fmla="*/ 8 w 83"/>
                <a:gd name="T3" fmla="*/ 89 h 95"/>
                <a:gd name="T4" fmla="*/ 64 w 83"/>
                <a:gd name="T5" fmla="*/ 33 h 95"/>
                <a:gd name="T6" fmla="*/ 70 w 83"/>
                <a:gd name="T7" fmla="*/ 33 h 95"/>
                <a:gd name="T8" fmla="*/ 75 w 83"/>
                <a:gd name="T9" fmla="*/ 38 h 95"/>
                <a:gd name="T10" fmla="*/ 75 w 83"/>
                <a:gd name="T11" fmla="*/ 8 h 95"/>
                <a:gd name="T12" fmla="*/ 44 w 83"/>
                <a:gd name="T13" fmla="*/ 8 h 95"/>
                <a:gd name="T14" fmla="*/ 50 w 83"/>
                <a:gd name="T15" fmla="*/ 13 h 95"/>
                <a:gd name="T16" fmla="*/ 50 w 83"/>
                <a:gd name="T17" fmla="*/ 19 h 95"/>
                <a:gd name="T18" fmla="*/ 6 w 83"/>
                <a:gd name="T19" fmla="*/ 63 h 95"/>
                <a:gd name="T20" fmla="*/ 0 w 83"/>
                <a:gd name="T21" fmla="*/ 57 h 95"/>
                <a:gd name="T22" fmla="*/ 41 w 83"/>
                <a:gd name="T23" fmla="*/ 16 h 95"/>
                <a:gd name="T24" fmla="*/ 32 w 83"/>
                <a:gd name="T25" fmla="*/ 7 h 95"/>
                <a:gd name="T26" fmla="*/ 31 w 83"/>
                <a:gd name="T27" fmla="*/ 2 h 95"/>
                <a:gd name="T28" fmla="*/ 35 w 83"/>
                <a:gd name="T29" fmla="*/ 0 h 95"/>
                <a:gd name="T30" fmla="*/ 79 w 83"/>
                <a:gd name="T31" fmla="*/ 0 h 95"/>
                <a:gd name="T32" fmla="*/ 83 w 83"/>
                <a:gd name="T33" fmla="*/ 4 h 95"/>
                <a:gd name="T34" fmla="*/ 83 w 83"/>
                <a:gd name="T35" fmla="*/ 48 h 95"/>
                <a:gd name="T36" fmla="*/ 80 w 83"/>
                <a:gd name="T37" fmla="*/ 52 h 95"/>
                <a:gd name="T38" fmla="*/ 76 w 83"/>
                <a:gd name="T39" fmla="*/ 51 h 95"/>
                <a:gd name="T40" fmla="*/ 67 w 83"/>
                <a:gd name="T41" fmla="*/ 42 h 95"/>
                <a:gd name="T42" fmla="*/ 14 w 83"/>
                <a:gd name="T43" fmla="*/ 95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3" h="95">
                  <a:moveTo>
                    <a:pt x="14" y="95"/>
                  </a:moveTo>
                  <a:cubicBezTo>
                    <a:pt x="8" y="89"/>
                    <a:pt x="8" y="89"/>
                    <a:pt x="8" y="89"/>
                  </a:cubicBezTo>
                  <a:cubicBezTo>
                    <a:pt x="64" y="33"/>
                    <a:pt x="64" y="33"/>
                    <a:pt x="64" y="33"/>
                  </a:cubicBezTo>
                  <a:cubicBezTo>
                    <a:pt x="65" y="32"/>
                    <a:pt x="68" y="32"/>
                    <a:pt x="70" y="33"/>
                  </a:cubicBezTo>
                  <a:cubicBezTo>
                    <a:pt x="75" y="38"/>
                    <a:pt x="75" y="38"/>
                    <a:pt x="75" y="38"/>
                  </a:cubicBezTo>
                  <a:cubicBezTo>
                    <a:pt x="75" y="8"/>
                    <a:pt x="75" y="8"/>
                    <a:pt x="75" y="8"/>
                  </a:cubicBezTo>
                  <a:cubicBezTo>
                    <a:pt x="44" y="8"/>
                    <a:pt x="44" y="8"/>
                    <a:pt x="44" y="8"/>
                  </a:cubicBezTo>
                  <a:cubicBezTo>
                    <a:pt x="50" y="13"/>
                    <a:pt x="50" y="13"/>
                    <a:pt x="50" y="13"/>
                  </a:cubicBezTo>
                  <a:cubicBezTo>
                    <a:pt x="51" y="15"/>
                    <a:pt x="51" y="17"/>
                    <a:pt x="50" y="19"/>
                  </a:cubicBezTo>
                  <a:cubicBezTo>
                    <a:pt x="6" y="63"/>
                    <a:pt x="6" y="63"/>
                    <a:pt x="6" y="63"/>
                  </a:cubicBezTo>
                  <a:cubicBezTo>
                    <a:pt x="0" y="57"/>
                    <a:pt x="0" y="57"/>
                    <a:pt x="0" y="57"/>
                  </a:cubicBezTo>
                  <a:cubicBezTo>
                    <a:pt x="41" y="16"/>
                    <a:pt x="41" y="16"/>
                    <a:pt x="41" y="16"/>
                  </a:cubicBezTo>
                  <a:cubicBezTo>
                    <a:pt x="32" y="7"/>
                    <a:pt x="32" y="7"/>
                    <a:pt x="32" y="7"/>
                  </a:cubicBezTo>
                  <a:cubicBezTo>
                    <a:pt x="31" y="6"/>
                    <a:pt x="30" y="4"/>
                    <a:pt x="31" y="2"/>
                  </a:cubicBezTo>
                  <a:cubicBezTo>
                    <a:pt x="32" y="1"/>
                    <a:pt x="33" y="0"/>
                    <a:pt x="35" y="0"/>
                  </a:cubicBezTo>
                  <a:cubicBezTo>
                    <a:pt x="79" y="0"/>
                    <a:pt x="79" y="0"/>
                    <a:pt x="79" y="0"/>
                  </a:cubicBezTo>
                  <a:cubicBezTo>
                    <a:pt x="81" y="0"/>
                    <a:pt x="83" y="2"/>
                    <a:pt x="83" y="4"/>
                  </a:cubicBezTo>
                  <a:cubicBezTo>
                    <a:pt x="83" y="48"/>
                    <a:pt x="83" y="48"/>
                    <a:pt x="83" y="48"/>
                  </a:cubicBezTo>
                  <a:cubicBezTo>
                    <a:pt x="83" y="50"/>
                    <a:pt x="82" y="51"/>
                    <a:pt x="80" y="52"/>
                  </a:cubicBezTo>
                  <a:cubicBezTo>
                    <a:pt x="79" y="52"/>
                    <a:pt x="77" y="52"/>
                    <a:pt x="76" y="51"/>
                  </a:cubicBezTo>
                  <a:cubicBezTo>
                    <a:pt x="67" y="42"/>
                    <a:pt x="67" y="42"/>
                    <a:pt x="67" y="42"/>
                  </a:cubicBezTo>
                  <a:lnTo>
                    <a:pt x="14" y="95"/>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163" name="Freeform 416"/>
            <p:cNvSpPr>
              <a:spLocks/>
            </p:cNvSpPr>
            <p:nvPr/>
          </p:nvSpPr>
          <p:spPr bwMode="auto">
            <a:xfrm>
              <a:off x="8001001" y="2705100"/>
              <a:ext cx="163513" cy="179388"/>
            </a:xfrm>
            <a:custGeom>
              <a:avLst/>
              <a:gdLst>
                <a:gd name="T0" fmla="*/ 48 w 91"/>
                <a:gd name="T1" fmla="*/ 99 h 99"/>
                <a:gd name="T2" fmla="*/ 4 w 91"/>
                <a:gd name="T3" fmla="*/ 99 h 99"/>
                <a:gd name="T4" fmla="*/ 0 w 91"/>
                <a:gd name="T5" fmla="*/ 95 h 99"/>
                <a:gd name="T6" fmla="*/ 0 w 91"/>
                <a:gd name="T7" fmla="*/ 51 h 99"/>
                <a:gd name="T8" fmla="*/ 2 w 91"/>
                <a:gd name="T9" fmla="*/ 47 h 99"/>
                <a:gd name="T10" fmla="*/ 7 w 91"/>
                <a:gd name="T11" fmla="*/ 48 h 99"/>
                <a:gd name="T12" fmla="*/ 16 w 91"/>
                <a:gd name="T13" fmla="*/ 57 h 99"/>
                <a:gd name="T14" fmla="*/ 73 w 91"/>
                <a:gd name="T15" fmla="*/ 0 h 99"/>
                <a:gd name="T16" fmla="*/ 79 w 91"/>
                <a:gd name="T17" fmla="*/ 6 h 99"/>
                <a:gd name="T18" fmla="*/ 19 w 91"/>
                <a:gd name="T19" fmla="*/ 66 h 99"/>
                <a:gd name="T20" fmla="*/ 13 w 91"/>
                <a:gd name="T21" fmla="*/ 66 h 99"/>
                <a:gd name="T22" fmla="*/ 8 w 91"/>
                <a:gd name="T23" fmla="*/ 61 h 99"/>
                <a:gd name="T24" fmla="*/ 8 w 91"/>
                <a:gd name="T25" fmla="*/ 91 h 99"/>
                <a:gd name="T26" fmla="*/ 38 w 91"/>
                <a:gd name="T27" fmla="*/ 91 h 99"/>
                <a:gd name="T28" fmla="*/ 33 w 91"/>
                <a:gd name="T29" fmla="*/ 86 h 99"/>
                <a:gd name="T30" fmla="*/ 33 w 91"/>
                <a:gd name="T31" fmla="*/ 80 h 99"/>
                <a:gd name="T32" fmla="*/ 85 w 91"/>
                <a:gd name="T33" fmla="*/ 28 h 99"/>
                <a:gd name="T34" fmla="*/ 91 w 91"/>
                <a:gd name="T35" fmla="*/ 34 h 99"/>
                <a:gd name="T36" fmla="*/ 41 w 91"/>
                <a:gd name="T37" fmla="*/ 83 h 99"/>
                <a:gd name="T38" fmla="*/ 51 w 91"/>
                <a:gd name="T39" fmla="*/ 92 h 99"/>
                <a:gd name="T40" fmla="*/ 51 w 91"/>
                <a:gd name="T41" fmla="*/ 97 h 99"/>
                <a:gd name="T42" fmla="*/ 48 w 91"/>
                <a:gd name="T43" fmla="*/ 9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1" h="99">
                  <a:moveTo>
                    <a:pt x="48" y="99"/>
                  </a:moveTo>
                  <a:cubicBezTo>
                    <a:pt x="4" y="99"/>
                    <a:pt x="4" y="99"/>
                    <a:pt x="4" y="99"/>
                  </a:cubicBezTo>
                  <a:cubicBezTo>
                    <a:pt x="2" y="99"/>
                    <a:pt x="0" y="97"/>
                    <a:pt x="0" y="95"/>
                  </a:cubicBezTo>
                  <a:cubicBezTo>
                    <a:pt x="0" y="51"/>
                    <a:pt x="0" y="51"/>
                    <a:pt x="0" y="51"/>
                  </a:cubicBezTo>
                  <a:cubicBezTo>
                    <a:pt x="0" y="49"/>
                    <a:pt x="1" y="48"/>
                    <a:pt x="2" y="47"/>
                  </a:cubicBezTo>
                  <a:cubicBezTo>
                    <a:pt x="4" y="47"/>
                    <a:pt x="5" y="47"/>
                    <a:pt x="7" y="48"/>
                  </a:cubicBezTo>
                  <a:cubicBezTo>
                    <a:pt x="16" y="57"/>
                    <a:pt x="16" y="57"/>
                    <a:pt x="16" y="57"/>
                  </a:cubicBezTo>
                  <a:cubicBezTo>
                    <a:pt x="73" y="0"/>
                    <a:pt x="73" y="0"/>
                    <a:pt x="73" y="0"/>
                  </a:cubicBezTo>
                  <a:cubicBezTo>
                    <a:pt x="79" y="6"/>
                    <a:pt x="79" y="6"/>
                    <a:pt x="79" y="6"/>
                  </a:cubicBezTo>
                  <a:cubicBezTo>
                    <a:pt x="19" y="66"/>
                    <a:pt x="19" y="66"/>
                    <a:pt x="19" y="66"/>
                  </a:cubicBezTo>
                  <a:cubicBezTo>
                    <a:pt x="17" y="67"/>
                    <a:pt x="14" y="67"/>
                    <a:pt x="13" y="66"/>
                  </a:cubicBezTo>
                  <a:cubicBezTo>
                    <a:pt x="8" y="61"/>
                    <a:pt x="8" y="61"/>
                    <a:pt x="8" y="61"/>
                  </a:cubicBezTo>
                  <a:cubicBezTo>
                    <a:pt x="8" y="91"/>
                    <a:pt x="8" y="91"/>
                    <a:pt x="8" y="91"/>
                  </a:cubicBezTo>
                  <a:cubicBezTo>
                    <a:pt x="38" y="91"/>
                    <a:pt x="38" y="91"/>
                    <a:pt x="38" y="91"/>
                  </a:cubicBezTo>
                  <a:cubicBezTo>
                    <a:pt x="33" y="86"/>
                    <a:pt x="33" y="86"/>
                    <a:pt x="33" y="86"/>
                  </a:cubicBezTo>
                  <a:cubicBezTo>
                    <a:pt x="31" y="84"/>
                    <a:pt x="31" y="82"/>
                    <a:pt x="33" y="80"/>
                  </a:cubicBezTo>
                  <a:cubicBezTo>
                    <a:pt x="85" y="28"/>
                    <a:pt x="85" y="28"/>
                    <a:pt x="85" y="28"/>
                  </a:cubicBezTo>
                  <a:cubicBezTo>
                    <a:pt x="91" y="34"/>
                    <a:pt x="91" y="34"/>
                    <a:pt x="91" y="34"/>
                  </a:cubicBezTo>
                  <a:cubicBezTo>
                    <a:pt x="41" y="83"/>
                    <a:pt x="41" y="83"/>
                    <a:pt x="41" y="83"/>
                  </a:cubicBezTo>
                  <a:cubicBezTo>
                    <a:pt x="51" y="92"/>
                    <a:pt x="51" y="92"/>
                    <a:pt x="51" y="92"/>
                  </a:cubicBezTo>
                  <a:cubicBezTo>
                    <a:pt x="52" y="93"/>
                    <a:pt x="52" y="95"/>
                    <a:pt x="51" y="97"/>
                  </a:cubicBezTo>
                  <a:cubicBezTo>
                    <a:pt x="51" y="98"/>
                    <a:pt x="49" y="99"/>
                    <a:pt x="48" y="99"/>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164" name="Rectangle 417"/>
            <p:cNvSpPr>
              <a:spLocks noChangeArrowheads="1"/>
            </p:cNvSpPr>
            <p:nvPr/>
          </p:nvSpPr>
          <p:spPr bwMode="auto">
            <a:xfrm>
              <a:off x="8223251" y="2717800"/>
              <a:ext cx="15875" cy="1666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165" name="Freeform 418"/>
            <p:cNvSpPr>
              <a:spLocks noEditPoints="1"/>
            </p:cNvSpPr>
            <p:nvPr/>
          </p:nvSpPr>
          <p:spPr bwMode="auto">
            <a:xfrm>
              <a:off x="8188326" y="2422525"/>
              <a:ext cx="85725" cy="87313"/>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8 h 48"/>
                <a:gd name="T12" fmla="*/ 8 w 48"/>
                <a:gd name="T13" fmla="*/ 24 h 48"/>
                <a:gd name="T14" fmla="*/ 24 w 48"/>
                <a:gd name="T15" fmla="*/ 40 h 48"/>
                <a:gd name="T16" fmla="*/ 40 w 48"/>
                <a:gd name="T17" fmla="*/ 24 h 48"/>
                <a:gd name="T18" fmla="*/ 24 w 48"/>
                <a:gd name="T19" fmla="*/ 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0" y="48"/>
                    <a:pt x="0" y="37"/>
                    <a:pt x="0" y="24"/>
                  </a:cubicBezTo>
                  <a:cubicBezTo>
                    <a:pt x="0" y="11"/>
                    <a:pt x="10" y="0"/>
                    <a:pt x="24" y="0"/>
                  </a:cubicBezTo>
                  <a:cubicBezTo>
                    <a:pt x="37" y="0"/>
                    <a:pt x="48" y="11"/>
                    <a:pt x="48" y="24"/>
                  </a:cubicBezTo>
                  <a:cubicBezTo>
                    <a:pt x="48" y="37"/>
                    <a:pt x="37" y="48"/>
                    <a:pt x="24" y="48"/>
                  </a:cubicBezTo>
                  <a:close/>
                  <a:moveTo>
                    <a:pt x="24" y="8"/>
                  </a:moveTo>
                  <a:cubicBezTo>
                    <a:pt x="15" y="8"/>
                    <a:pt x="8" y="15"/>
                    <a:pt x="8" y="24"/>
                  </a:cubicBezTo>
                  <a:cubicBezTo>
                    <a:pt x="8" y="33"/>
                    <a:pt x="15" y="40"/>
                    <a:pt x="24" y="40"/>
                  </a:cubicBezTo>
                  <a:cubicBezTo>
                    <a:pt x="33" y="40"/>
                    <a:pt x="40" y="33"/>
                    <a:pt x="40" y="24"/>
                  </a:cubicBezTo>
                  <a:cubicBezTo>
                    <a:pt x="40" y="15"/>
                    <a:pt x="33" y="8"/>
                    <a:pt x="24" y="8"/>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166" name="Freeform 419"/>
            <p:cNvSpPr>
              <a:spLocks/>
            </p:cNvSpPr>
            <p:nvPr/>
          </p:nvSpPr>
          <p:spPr bwMode="auto">
            <a:xfrm>
              <a:off x="8145464" y="2524125"/>
              <a:ext cx="171450" cy="360363"/>
            </a:xfrm>
            <a:custGeom>
              <a:avLst/>
              <a:gdLst>
                <a:gd name="T0" fmla="*/ 80 w 96"/>
                <a:gd name="T1" fmla="*/ 200 h 200"/>
                <a:gd name="T2" fmla="*/ 72 w 96"/>
                <a:gd name="T3" fmla="*/ 200 h 200"/>
                <a:gd name="T4" fmla="*/ 72 w 96"/>
                <a:gd name="T5" fmla="*/ 92 h 200"/>
                <a:gd name="T6" fmla="*/ 88 w 96"/>
                <a:gd name="T7" fmla="*/ 92 h 200"/>
                <a:gd name="T8" fmla="*/ 88 w 96"/>
                <a:gd name="T9" fmla="*/ 32 h 200"/>
                <a:gd name="T10" fmla="*/ 64 w 96"/>
                <a:gd name="T11" fmla="*/ 8 h 200"/>
                <a:gd name="T12" fmla="*/ 32 w 96"/>
                <a:gd name="T13" fmla="*/ 8 h 200"/>
                <a:gd name="T14" fmla="*/ 8 w 96"/>
                <a:gd name="T15" fmla="*/ 32 h 200"/>
                <a:gd name="T16" fmla="*/ 8 w 96"/>
                <a:gd name="T17" fmla="*/ 92 h 200"/>
                <a:gd name="T18" fmla="*/ 24 w 96"/>
                <a:gd name="T19" fmla="*/ 92 h 200"/>
                <a:gd name="T20" fmla="*/ 24 w 96"/>
                <a:gd name="T21" fmla="*/ 200 h 200"/>
                <a:gd name="T22" fmla="*/ 16 w 96"/>
                <a:gd name="T23" fmla="*/ 200 h 200"/>
                <a:gd name="T24" fmla="*/ 16 w 96"/>
                <a:gd name="T25" fmla="*/ 100 h 200"/>
                <a:gd name="T26" fmla="*/ 0 w 96"/>
                <a:gd name="T27" fmla="*/ 100 h 200"/>
                <a:gd name="T28" fmla="*/ 0 w 96"/>
                <a:gd name="T29" fmla="*/ 32 h 200"/>
                <a:gd name="T30" fmla="*/ 32 w 96"/>
                <a:gd name="T31" fmla="*/ 0 h 200"/>
                <a:gd name="T32" fmla="*/ 64 w 96"/>
                <a:gd name="T33" fmla="*/ 0 h 200"/>
                <a:gd name="T34" fmla="*/ 96 w 96"/>
                <a:gd name="T35" fmla="*/ 32 h 200"/>
                <a:gd name="T36" fmla="*/ 96 w 96"/>
                <a:gd name="T37" fmla="*/ 100 h 200"/>
                <a:gd name="T38" fmla="*/ 80 w 96"/>
                <a:gd name="T39" fmla="*/ 100 h 200"/>
                <a:gd name="T40" fmla="*/ 80 w 96"/>
                <a:gd name="T41"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6" h="200">
                  <a:moveTo>
                    <a:pt x="80" y="200"/>
                  </a:moveTo>
                  <a:cubicBezTo>
                    <a:pt x="72" y="200"/>
                    <a:pt x="72" y="200"/>
                    <a:pt x="72" y="200"/>
                  </a:cubicBezTo>
                  <a:cubicBezTo>
                    <a:pt x="72" y="92"/>
                    <a:pt x="72" y="92"/>
                    <a:pt x="72" y="92"/>
                  </a:cubicBezTo>
                  <a:cubicBezTo>
                    <a:pt x="88" y="92"/>
                    <a:pt x="88" y="92"/>
                    <a:pt x="88" y="92"/>
                  </a:cubicBezTo>
                  <a:cubicBezTo>
                    <a:pt x="88" y="32"/>
                    <a:pt x="88" y="32"/>
                    <a:pt x="88" y="32"/>
                  </a:cubicBezTo>
                  <a:cubicBezTo>
                    <a:pt x="88" y="19"/>
                    <a:pt x="77" y="8"/>
                    <a:pt x="64" y="8"/>
                  </a:cubicBezTo>
                  <a:cubicBezTo>
                    <a:pt x="32" y="8"/>
                    <a:pt x="32" y="8"/>
                    <a:pt x="32" y="8"/>
                  </a:cubicBezTo>
                  <a:cubicBezTo>
                    <a:pt x="18" y="8"/>
                    <a:pt x="8" y="19"/>
                    <a:pt x="8" y="32"/>
                  </a:cubicBezTo>
                  <a:cubicBezTo>
                    <a:pt x="8" y="92"/>
                    <a:pt x="8" y="92"/>
                    <a:pt x="8" y="92"/>
                  </a:cubicBezTo>
                  <a:cubicBezTo>
                    <a:pt x="24" y="92"/>
                    <a:pt x="24" y="92"/>
                    <a:pt x="24" y="92"/>
                  </a:cubicBezTo>
                  <a:cubicBezTo>
                    <a:pt x="24" y="200"/>
                    <a:pt x="24" y="200"/>
                    <a:pt x="24" y="200"/>
                  </a:cubicBezTo>
                  <a:cubicBezTo>
                    <a:pt x="16" y="200"/>
                    <a:pt x="16" y="200"/>
                    <a:pt x="16" y="200"/>
                  </a:cubicBezTo>
                  <a:cubicBezTo>
                    <a:pt x="16" y="100"/>
                    <a:pt x="16" y="100"/>
                    <a:pt x="16" y="100"/>
                  </a:cubicBezTo>
                  <a:cubicBezTo>
                    <a:pt x="0" y="100"/>
                    <a:pt x="0" y="100"/>
                    <a:pt x="0" y="100"/>
                  </a:cubicBezTo>
                  <a:cubicBezTo>
                    <a:pt x="0" y="32"/>
                    <a:pt x="0" y="32"/>
                    <a:pt x="0" y="32"/>
                  </a:cubicBezTo>
                  <a:cubicBezTo>
                    <a:pt x="0" y="14"/>
                    <a:pt x="14" y="0"/>
                    <a:pt x="32" y="0"/>
                  </a:cubicBezTo>
                  <a:cubicBezTo>
                    <a:pt x="64" y="0"/>
                    <a:pt x="64" y="0"/>
                    <a:pt x="64" y="0"/>
                  </a:cubicBezTo>
                  <a:cubicBezTo>
                    <a:pt x="81" y="0"/>
                    <a:pt x="96" y="14"/>
                    <a:pt x="96" y="32"/>
                  </a:cubicBezTo>
                  <a:cubicBezTo>
                    <a:pt x="96" y="100"/>
                    <a:pt x="96" y="100"/>
                    <a:pt x="96" y="100"/>
                  </a:cubicBezTo>
                  <a:cubicBezTo>
                    <a:pt x="80" y="100"/>
                    <a:pt x="80" y="100"/>
                    <a:pt x="80" y="100"/>
                  </a:cubicBezTo>
                  <a:lnTo>
                    <a:pt x="80" y="200"/>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167" name="Rectangle 420"/>
            <p:cNvSpPr>
              <a:spLocks noChangeArrowheads="1"/>
            </p:cNvSpPr>
            <p:nvPr/>
          </p:nvSpPr>
          <p:spPr bwMode="auto">
            <a:xfrm>
              <a:off x="8223251" y="2552700"/>
              <a:ext cx="15875"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168" name="Rectangle 421"/>
            <p:cNvSpPr>
              <a:spLocks noChangeArrowheads="1"/>
            </p:cNvSpPr>
            <p:nvPr/>
          </p:nvSpPr>
          <p:spPr bwMode="auto">
            <a:xfrm>
              <a:off x="8223251" y="2581275"/>
              <a:ext cx="15875"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grpSp>
      <p:grpSp>
        <p:nvGrpSpPr>
          <p:cNvPr id="180" name="Group 179"/>
          <p:cNvGrpSpPr/>
          <p:nvPr/>
        </p:nvGrpSpPr>
        <p:grpSpPr>
          <a:xfrm>
            <a:off x="2955471" y="1980098"/>
            <a:ext cx="344488" cy="461963"/>
            <a:chOff x="3182939" y="2422525"/>
            <a:chExt cx="344488" cy="461963"/>
          </a:xfrm>
        </p:grpSpPr>
        <p:sp>
          <p:nvSpPr>
            <p:cNvPr id="181" name="Freeform 132"/>
            <p:cNvSpPr>
              <a:spLocks/>
            </p:cNvSpPr>
            <p:nvPr/>
          </p:nvSpPr>
          <p:spPr bwMode="auto">
            <a:xfrm>
              <a:off x="3182939" y="2451100"/>
              <a:ext cx="344488" cy="433388"/>
            </a:xfrm>
            <a:custGeom>
              <a:avLst/>
              <a:gdLst>
                <a:gd name="T0" fmla="*/ 188 w 192"/>
                <a:gd name="T1" fmla="*/ 240 h 240"/>
                <a:gd name="T2" fmla="*/ 4 w 192"/>
                <a:gd name="T3" fmla="*/ 240 h 240"/>
                <a:gd name="T4" fmla="*/ 0 w 192"/>
                <a:gd name="T5" fmla="*/ 236 h 240"/>
                <a:gd name="T6" fmla="*/ 0 w 192"/>
                <a:gd name="T7" fmla="*/ 4 h 240"/>
                <a:gd name="T8" fmla="*/ 4 w 192"/>
                <a:gd name="T9" fmla="*/ 0 h 240"/>
                <a:gd name="T10" fmla="*/ 52 w 192"/>
                <a:gd name="T11" fmla="*/ 0 h 240"/>
                <a:gd name="T12" fmla="*/ 52 w 192"/>
                <a:gd name="T13" fmla="*/ 8 h 240"/>
                <a:gd name="T14" fmla="*/ 8 w 192"/>
                <a:gd name="T15" fmla="*/ 8 h 240"/>
                <a:gd name="T16" fmla="*/ 8 w 192"/>
                <a:gd name="T17" fmla="*/ 232 h 240"/>
                <a:gd name="T18" fmla="*/ 184 w 192"/>
                <a:gd name="T19" fmla="*/ 232 h 240"/>
                <a:gd name="T20" fmla="*/ 184 w 192"/>
                <a:gd name="T21" fmla="*/ 8 h 240"/>
                <a:gd name="T22" fmla="*/ 140 w 192"/>
                <a:gd name="T23" fmla="*/ 8 h 240"/>
                <a:gd name="T24" fmla="*/ 140 w 192"/>
                <a:gd name="T25" fmla="*/ 0 h 240"/>
                <a:gd name="T26" fmla="*/ 188 w 192"/>
                <a:gd name="T27" fmla="*/ 0 h 240"/>
                <a:gd name="T28" fmla="*/ 192 w 192"/>
                <a:gd name="T29" fmla="*/ 4 h 240"/>
                <a:gd name="T30" fmla="*/ 192 w 192"/>
                <a:gd name="T31" fmla="*/ 236 h 240"/>
                <a:gd name="T32" fmla="*/ 188 w 192"/>
                <a:gd name="T33" fmla="*/ 24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2" h="240">
                  <a:moveTo>
                    <a:pt x="188" y="240"/>
                  </a:moveTo>
                  <a:cubicBezTo>
                    <a:pt x="4" y="240"/>
                    <a:pt x="4" y="240"/>
                    <a:pt x="4" y="240"/>
                  </a:cubicBezTo>
                  <a:cubicBezTo>
                    <a:pt x="2" y="240"/>
                    <a:pt x="0" y="238"/>
                    <a:pt x="0" y="236"/>
                  </a:cubicBezTo>
                  <a:cubicBezTo>
                    <a:pt x="0" y="4"/>
                    <a:pt x="0" y="4"/>
                    <a:pt x="0" y="4"/>
                  </a:cubicBezTo>
                  <a:cubicBezTo>
                    <a:pt x="0" y="2"/>
                    <a:pt x="2" y="0"/>
                    <a:pt x="4" y="0"/>
                  </a:cubicBezTo>
                  <a:cubicBezTo>
                    <a:pt x="52" y="0"/>
                    <a:pt x="52" y="0"/>
                    <a:pt x="52" y="0"/>
                  </a:cubicBezTo>
                  <a:cubicBezTo>
                    <a:pt x="52" y="8"/>
                    <a:pt x="52" y="8"/>
                    <a:pt x="52" y="8"/>
                  </a:cubicBezTo>
                  <a:cubicBezTo>
                    <a:pt x="8" y="8"/>
                    <a:pt x="8" y="8"/>
                    <a:pt x="8" y="8"/>
                  </a:cubicBezTo>
                  <a:cubicBezTo>
                    <a:pt x="8" y="232"/>
                    <a:pt x="8" y="232"/>
                    <a:pt x="8" y="232"/>
                  </a:cubicBezTo>
                  <a:cubicBezTo>
                    <a:pt x="184" y="232"/>
                    <a:pt x="184" y="232"/>
                    <a:pt x="184" y="232"/>
                  </a:cubicBezTo>
                  <a:cubicBezTo>
                    <a:pt x="184" y="8"/>
                    <a:pt x="184" y="8"/>
                    <a:pt x="184" y="8"/>
                  </a:cubicBezTo>
                  <a:cubicBezTo>
                    <a:pt x="140" y="8"/>
                    <a:pt x="140" y="8"/>
                    <a:pt x="140" y="8"/>
                  </a:cubicBezTo>
                  <a:cubicBezTo>
                    <a:pt x="140" y="0"/>
                    <a:pt x="140" y="0"/>
                    <a:pt x="140" y="0"/>
                  </a:cubicBezTo>
                  <a:cubicBezTo>
                    <a:pt x="188" y="0"/>
                    <a:pt x="188" y="0"/>
                    <a:pt x="188" y="0"/>
                  </a:cubicBezTo>
                  <a:cubicBezTo>
                    <a:pt x="190" y="0"/>
                    <a:pt x="192" y="2"/>
                    <a:pt x="192" y="4"/>
                  </a:cubicBezTo>
                  <a:cubicBezTo>
                    <a:pt x="192" y="236"/>
                    <a:pt x="192" y="236"/>
                    <a:pt x="192" y="236"/>
                  </a:cubicBezTo>
                  <a:cubicBezTo>
                    <a:pt x="192" y="238"/>
                    <a:pt x="190" y="240"/>
                    <a:pt x="188" y="240"/>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182" name="Freeform 133"/>
            <p:cNvSpPr>
              <a:spLocks noEditPoints="1"/>
            </p:cNvSpPr>
            <p:nvPr/>
          </p:nvSpPr>
          <p:spPr bwMode="auto">
            <a:xfrm>
              <a:off x="3268664" y="2422525"/>
              <a:ext cx="173038" cy="87313"/>
            </a:xfrm>
            <a:custGeom>
              <a:avLst/>
              <a:gdLst>
                <a:gd name="T0" fmla="*/ 92 w 96"/>
                <a:gd name="T1" fmla="*/ 48 h 48"/>
                <a:gd name="T2" fmla="*/ 4 w 96"/>
                <a:gd name="T3" fmla="*/ 48 h 48"/>
                <a:gd name="T4" fmla="*/ 0 w 96"/>
                <a:gd name="T5" fmla="*/ 44 h 48"/>
                <a:gd name="T6" fmla="*/ 0 w 96"/>
                <a:gd name="T7" fmla="*/ 4 h 48"/>
                <a:gd name="T8" fmla="*/ 4 w 96"/>
                <a:gd name="T9" fmla="*/ 0 h 48"/>
                <a:gd name="T10" fmla="*/ 92 w 96"/>
                <a:gd name="T11" fmla="*/ 0 h 48"/>
                <a:gd name="T12" fmla="*/ 96 w 96"/>
                <a:gd name="T13" fmla="*/ 4 h 48"/>
                <a:gd name="T14" fmla="*/ 96 w 96"/>
                <a:gd name="T15" fmla="*/ 44 h 48"/>
                <a:gd name="T16" fmla="*/ 92 w 96"/>
                <a:gd name="T17" fmla="*/ 48 h 48"/>
                <a:gd name="T18" fmla="*/ 8 w 96"/>
                <a:gd name="T19" fmla="*/ 40 h 48"/>
                <a:gd name="T20" fmla="*/ 88 w 96"/>
                <a:gd name="T21" fmla="*/ 40 h 48"/>
                <a:gd name="T22" fmla="*/ 88 w 96"/>
                <a:gd name="T23" fmla="*/ 8 h 48"/>
                <a:gd name="T24" fmla="*/ 8 w 96"/>
                <a:gd name="T25" fmla="*/ 8 h 48"/>
                <a:gd name="T26" fmla="*/ 8 w 96"/>
                <a:gd name="T27" fmla="*/ 4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6" h="48">
                  <a:moveTo>
                    <a:pt x="92" y="48"/>
                  </a:moveTo>
                  <a:cubicBezTo>
                    <a:pt x="4" y="48"/>
                    <a:pt x="4" y="48"/>
                    <a:pt x="4" y="48"/>
                  </a:cubicBezTo>
                  <a:cubicBezTo>
                    <a:pt x="2" y="48"/>
                    <a:pt x="0" y="46"/>
                    <a:pt x="0" y="44"/>
                  </a:cubicBezTo>
                  <a:cubicBezTo>
                    <a:pt x="0" y="4"/>
                    <a:pt x="0" y="4"/>
                    <a:pt x="0" y="4"/>
                  </a:cubicBezTo>
                  <a:cubicBezTo>
                    <a:pt x="0" y="2"/>
                    <a:pt x="2" y="0"/>
                    <a:pt x="4" y="0"/>
                  </a:cubicBezTo>
                  <a:cubicBezTo>
                    <a:pt x="92" y="0"/>
                    <a:pt x="92" y="0"/>
                    <a:pt x="92" y="0"/>
                  </a:cubicBezTo>
                  <a:cubicBezTo>
                    <a:pt x="94" y="0"/>
                    <a:pt x="96" y="2"/>
                    <a:pt x="96" y="4"/>
                  </a:cubicBezTo>
                  <a:cubicBezTo>
                    <a:pt x="96" y="44"/>
                    <a:pt x="96" y="44"/>
                    <a:pt x="96" y="44"/>
                  </a:cubicBezTo>
                  <a:cubicBezTo>
                    <a:pt x="96" y="46"/>
                    <a:pt x="94" y="48"/>
                    <a:pt x="92" y="48"/>
                  </a:cubicBezTo>
                  <a:close/>
                  <a:moveTo>
                    <a:pt x="8" y="40"/>
                  </a:moveTo>
                  <a:cubicBezTo>
                    <a:pt x="88" y="40"/>
                    <a:pt x="88" y="40"/>
                    <a:pt x="88" y="40"/>
                  </a:cubicBezTo>
                  <a:cubicBezTo>
                    <a:pt x="88" y="8"/>
                    <a:pt x="88" y="8"/>
                    <a:pt x="88" y="8"/>
                  </a:cubicBezTo>
                  <a:cubicBezTo>
                    <a:pt x="8" y="8"/>
                    <a:pt x="8" y="8"/>
                    <a:pt x="8" y="8"/>
                  </a:cubicBezTo>
                  <a:lnTo>
                    <a:pt x="8" y="40"/>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183" name="Freeform 134"/>
            <p:cNvSpPr>
              <a:spLocks/>
            </p:cNvSpPr>
            <p:nvPr/>
          </p:nvSpPr>
          <p:spPr bwMode="auto">
            <a:xfrm>
              <a:off x="3225801" y="2479675"/>
              <a:ext cx="258763" cy="360363"/>
            </a:xfrm>
            <a:custGeom>
              <a:avLst/>
              <a:gdLst>
                <a:gd name="T0" fmla="*/ 140 w 144"/>
                <a:gd name="T1" fmla="*/ 200 h 200"/>
                <a:gd name="T2" fmla="*/ 4 w 144"/>
                <a:gd name="T3" fmla="*/ 200 h 200"/>
                <a:gd name="T4" fmla="*/ 0 w 144"/>
                <a:gd name="T5" fmla="*/ 196 h 200"/>
                <a:gd name="T6" fmla="*/ 0 w 144"/>
                <a:gd name="T7" fmla="*/ 4 h 200"/>
                <a:gd name="T8" fmla="*/ 4 w 144"/>
                <a:gd name="T9" fmla="*/ 0 h 200"/>
                <a:gd name="T10" fmla="*/ 16 w 144"/>
                <a:gd name="T11" fmla="*/ 0 h 200"/>
                <a:gd name="T12" fmla="*/ 16 w 144"/>
                <a:gd name="T13" fmla="*/ 8 h 200"/>
                <a:gd name="T14" fmla="*/ 8 w 144"/>
                <a:gd name="T15" fmla="*/ 8 h 200"/>
                <a:gd name="T16" fmla="*/ 8 w 144"/>
                <a:gd name="T17" fmla="*/ 192 h 200"/>
                <a:gd name="T18" fmla="*/ 136 w 144"/>
                <a:gd name="T19" fmla="*/ 192 h 200"/>
                <a:gd name="T20" fmla="*/ 136 w 144"/>
                <a:gd name="T21" fmla="*/ 8 h 200"/>
                <a:gd name="T22" fmla="*/ 128 w 144"/>
                <a:gd name="T23" fmla="*/ 8 h 200"/>
                <a:gd name="T24" fmla="*/ 128 w 144"/>
                <a:gd name="T25" fmla="*/ 0 h 200"/>
                <a:gd name="T26" fmla="*/ 140 w 144"/>
                <a:gd name="T27" fmla="*/ 0 h 200"/>
                <a:gd name="T28" fmla="*/ 144 w 144"/>
                <a:gd name="T29" fmla="*/ 4 h 200"/>
                <a:gd name="T30" fmla="*/ 144 w 144"/>
                <a:gd name="T31" fmla="*/ 196 h 200"/>
                <a:gd name="T32" fmla="*/ 140 w 144"/>
                <a:gd name="T33"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4" h="200">
                  <a:moveTo>
                    <a:pt x="140" y="200"/>
                  </a:moveTo>
                  <a:cubicBezTo>
                    <a:pt x="4" y="200"/>
                    <a:pt x="4" y="200"/>
                    <a:pt x="4" y="200"/>
                  </a:cubicBezTo>
                  <a:cubicBezTo>
                    <a:pt x="2" y="200"/>
                    <a:pt x="0" y="198"/>
                    <a:pt x="0" y="196"/>
                  </a:cubicBezTo>
                  <a:cubicBezTo>
                    <a:pt x="0" y="4"/>
                    <a:pt x="0" y="4"/>
                    <a:pt x="0" y="4"/>
                  </a:cubicBezTo>
                  <a:cubicBezTo>
                    <a:pt x="0" y="2"/>
                    <a:pt x="2" y="0"/>
                    <a:pt x="4" y="0"/>
                  </a:cubicBezTo>
                  <a:cubicBezTo>
                    <a:pt x="16" y="0"/>
                    <a:pt x="16" y="0"/>
                    <a:pt x="16" y="0"/>
                  </a:cubicBezTo>
                  <a:cubicBezTo>
                    <a:pt x="16" y="8"/>
                    <a:pt x="16" y="8"/>
                    <a:pt x="16" y="8"/>
                  </a:cubicBezTo>
                  <a:cubicBezTo>
                    <a:pt x="8" y="8"/>
                    <a:pt x="8" y="8"/>
                    <a:pt x="8" y="8"/>
                  </a:cubicBezTo>
                  <a:cubicBezTo>
                    <a:pt x="8" y="192"/>
                    <a:pt x="8" y="192"/>
                    <a:pt x="8" y="192"/>
                  </a:cubicBezTo>
                  <a:cubicBezTo>
                    <a:pt x="136" y="192"/>
                    <a:pt x="136" y="192"/>
                    <a:pt x="136" y="192"/>
                  </a:cubicBezTo>
                  <a:cubicBezTo>
                    <a:pt x="136" y="8"/>
                    <a:pt x="136" y="8"/>
                    <a:pt x="136" y="8"/>
                  </a:cubicBezTo>
                  <a:cubicBezTo>
                    <a:pt x="128" y="8"/>
                    <a:pt x="128" y="8"/>
                    <a:pt x="128" y="8"/>
                  </a:cubicBezTo>
                  <a:cubicBezTo>
                    <a:pt x="128" y="0"/>
                    <a:pt x="128" y="0"/>
                    <a:pt x="128" y="0"/>
                  </a:cubicBezTo>
                  <a:cubicBezTo>
                    <a:pt x="140" y="0"/>
                    <a:pt x="140" y="0"/>
                    <a:pt x="140" y="0"/>
                  </a:cubicBezTo>
                  <a:cubicBezTo>
                    <a:pt x="142" y="0"/>
                    <a:pt x="144" y="2"/>
                    <a:pt x="144" y="4"/>
                  </a:cubicBezTo>
                  <a:cubicBezTo>
                    <a:pt x="144" y="196"/>
                    <a:pt x="144" y="196"/>
                    <a:pt x="144" y="196"/>
                  </a:cubicBezTo>
                  <a:cubicBezTo>
                    <a:pt x="144" y="198"/>
                    <a:pt x="142" y="200"/>
                    <a:pt x="140" y="200"/>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184" name="Freeform 135"/>
            <p:cNvSpPr>
              <a:spLocks/>
            </p:cNvSpPr>
            <p:nvPr/>
          </p:nvSpPr>
          <p:spPr bwMode="auto">
            <a:xfrm>
              <a:off x="3268664" y="2603500"/>
              <a:ext cx="165100" cy="173038"/>
            </a:xfrm>
            <a:custGeom>
              <a:avLst/>
              <a:gdLst>
                <a:gd name="T0" fmla="*/ 8 w 92"/>
                <a:gd name="T1" fmla="*/ 96 h 96"/>
                <a:gd name="T2" fmla="*/ 0 w 92"/>
                <a:gd name="T3" fmla="*/ 96 h 96"/>
                <a:gd name="T4" fmla="*/ 92 w 92"/>
                <a:gd name="T5" fmla="*/ 0 h 96"/>
                <a:gd name="T6" fmla="*/ 92 w 92"/>
                <a:gd name="T7" fmla="*/ 8 h 96"/>
                <a:gd name="T8" fmla="*/ 8 w 92"/>
                <a:gd name="T9" fmla="*/ 96 h 96"/>
              </a:gdLst>
              <a:ahLst/>
              <a:cxnLst>
                <a:cxn ang="0">
                  <a:pos x="T0" y="T1"/>
                </a:cxn>
                <a:cxn ang="0">
                  <a:pos x="T2" y="T3"/>
                </a:cxn>
                <a:cxn ang="0">
                  <a:pos x="T4" y="T5"/>
                </a:cxn>
                <a:cxn ang="0">
                  <a:pos x="T6" y="T7"/>
                </a:cxn>
                <a:cxn ang="0">
                  <a:pos x="T8" y="T9"/>
                </a:cxn>
              </a:cxnLst>
              <a:rect l="0" t="0" r="r" b="b"/>
              <a:pathLst>
                <a:path w="92" h="96">
                  <a:moveTo>
                    <a:pt x="8" y="96"/>
                  </a:moveTo>
                  <a:cubicBezTo>
                    <a:pt x="0" y="96"/>
                    <a:pt x="0" y="96"/>
                    <a:pt x="0" y="96"/>
                  </a:cubicBezTo>
                  <a:cubicBezTo>
                    <a:pt x="0" y="42"/>
                    <a:pt x="40" y="0"/>
                    <a:pt x="92" y="0"/>
                  </a:cubicBezTo>
                  <a:cubicBezTo>
                    <a:pt x="92" y="8"/>
                    <a:pt x="92" y="8"/>
                    <a:pt x="92" y="8"/>
                  </a:cubicBezTo>
                  <a:cubicBezTo>
                    <a:pt x="44" y="8"/>
                    <a:pt x="8" y="46"/>
                    <a:pt x="8" y="96"/>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185" name="Freeform 136"/>
            <p:cNvSpPr>
              <a:spLocks/>
            </p:cNvSpPr>
            <p:nvPr/>
          </p:nvSpPr>
          <p:spPr bwMode="auto">
            <a:xfrm>
              <a:off x="3387726" y="2576512"/>
              <a:ext cx="55563" cy="80963"/>
            </a:xfrm>
            <a:custGeom>
              <a:avLst/>
              <a:gdLst>
                <a:gd name="T0" fmla="*/ 15 w 35"/>
                <a:gd name="T1" fmla="*/ 51 h 51"/>
                <a:gd name="T2" fmla="*/ 7 w 35"/>
                <a:gd name="T3" fmla="*/ 46 h 51"/>
                <a:gd name="T4" fmla="*/ 23 w 35"/>
                <a:gd name="T5" fmla="*/ 22 h 51"/>
                <a:gd name="T6" fmla="*/ 0 w 35"/>
                <a:gd name="T7" fmla="*/ 6 h 51"/>
                <a:gd name="T8" fmla="*/ 4 w 35"/>
                <a:gd name="T9" fmla="*/ 0 h 51"/>
                <a:gd name="T10" fmla="*/ 35 w 35"/>
                <a:gd name="T11" fmla="*/ 20 h 51"/>
                <a:gd name="T12" fmla="*/ 15 w 35"/>
                <a:gd name="T13" fmla="*/ 51 h 51"/>
              </a:gdLst>
              <a:ahLst/>
              <a:cxnLst>
                <a:cxn ang="0">
                  <a:pos x="T0" y="T1"/>
                </a:cxn>
                <a:cxn ang="0">
                  <a:pos x="T2" y="T3"/>
                </a:cxn>
                <a:cxn ang="0">
                  <a:pos x="T4" y="T5"/>
                </a:cxn>
                <a:cxn ang="0">
                  <a:pos x="T6" y="T7"/>
                </a:cxn>
                <a:cxn ang="0">
                  <a:pos x="T8" y="T9"/>
                </a:cxn>
                <a:cxn ang="0">
                  <a:pos x="T10" y="T11"/>
                </a:cxn>
                <a:cxn ang="0">
                  <a:pos x="T12" y="T13"/>
                </a:cxn>
              </a:cxnLst>
              <a:rect l="0" t="0" r="r" b="b"/>
              <a:pathLst>
                <a:path w="35" h="51">
                  <a:moveTo>
                    <a:pt x="15" y="51"/>
                  </a:moveTo>
                  <a:lnTo>
                    <a:pt x="7" y="46"/>
                  </a:lnTo>
                  <a:lnTo>
                    <a:pt x="23" y="22"/>
                  </a:lnTo>
                  <a:lnTo>
                    <a:pt x="0" y="6"/>
                  </a:lnTo>
                  <a:lnTo>
                    <a:pt x="4" y="0"/>
                  </a:lnTo>
                  <a:lnTo>
                    <a:pt x="35" y="20"/>
                  </a:lnTo>
                  <a:lnTo>
                    <a:pt x="15" y="51"/>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186" name="Freeform 137"/>
            <p:cNvSpPr>
              <a:spLocks/>
            </p:cNvSpPr>
            <p:nvPr/>
          </p:nvSpPr>
          <p:spPr bwMode="auto">
            <a:xfrm>
              <a:off x="3357564" y="2705100"/>
              <a:ext cx="68263" cy="68263"/>
            </a:xfrm>
            <a:custGeom>
              <a:avLst/>
              <a:gdLst>
                <a:gd name="T0" fmla="*/ 6 w 43"/>
                <a:gd name="T1" fmla="*/ 43 h 43"/>
                <a:gd name="T2" fmla="*/ 0 w 43"/>
                <a:gd name="T3" fmla="*/ 37 h 43"/>
                <a:gd name="T4" fmla="*/ 36 w 43"/>
                <a:gd name="T5" fmla="*/ 0 h 43"/>
                <a:gd name="T6" fmla="*/ 43 w 43"/>
                <a:gd name="T7" fmla="*/ 7 h 43"/>
                <a:gd name="T8" fmla="*/ 6 w 43"/>
                <a:gd name="T9" fmla="*/ 43 h 43"/>
              </a:gdLst>
              <a:ahLst/>
              <a:cxnLst>
                <a:cxn ang="0">
                  <a:pos x="T0" y="T1"/>
                </a:cxn>
                <a:cxn ang="0">
                  <a:pos x="T2" y="T3"/>
                </a:cxn>
                <a:cxn ang="0">
                  <a:pos x="T4" y="T5"/>
                </a:cxn>
                <a:cxn ang="0">
                  <a:pos x="T6" y="T7"/>
                </a:cxn>
                <a:cxn ang="0">
                  <a:pos x="T8" y="T9"/>
                </a:cxn>
              </a:cxnLst>
              <a:rect l="0" t="0" r="r" b="b"/>
              <a:pathLst>
                <a:path w="43" h="43">
                  <a:moveTo>
                    <a:pt x="6" y="43"/>
                  </a:moveTo>
                  <a:lnTo>
                    <a:pt x="0" y="37"/>
                  </a:lnTo>
                  <a:lnTo>
                    <a:pt x="36" y="0"/>
                  </a:lnTo>
                  <a:lnTo>
                    <a:pt x="43" y="7"/>
                  </a:lnTo>
                  <a:lnTo>
                    <a:pt x="6" y="43"/>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187" name="Freeform 138"/>
            <p:cNvSpPr>
              <a:spLocks/>
            </p:cNvSpPr>
            <p:nvPr/>
          </p:nvSpPr>
          <p:spPr bwMode="auto">
            <a:xfrm>
              <a:off x="3357564" y="2705100"/>
              <a:ext cx="68263" cy="68263"/>
            </a:xfrm>
            <a:custGeom>
              <a:avLst/>
              <a:gdLst>
                <a:gd name="T0" fmla="*/ 36 w 43"/>
                <a:gd name="T1" fmla="*/ 43 h 43"/>
                <a:gd name="T2" fmla="*/ 0 w 43"/>
                <a:gd name="T3" fmla="*/ 7 h 43"/>
                <a:gd name="T4" fmla="*/ 6 w 43"/>
                <a:gd name="T5" fmla="*/ 0 h 43"/>
                <a:gd name="T6" fmla="*/ 43 w 43"/>
                <a:gd name="T7" fmla="*/ 37 h 43"/>
                <a:gd name="T8" fmla="*/ 36 w 43"/>
                <a:gd name="T9" fmla="*/ 43 h 43"/>
              </a:gdLst>
              <a:ahLst/>
              <a:cxnLst>
                <a:cxn ang="0">
                  <a:pos x="T0" y="T1"/>
                </a:cxn>
                <a:cxn ang="0">
                  <a:pos x="T2" y="T3"/>
                </a:cxn>
                <a:cxn ang="0">
                  <a:pos x="T4" y="T5"/>
                </a:cxn>
                <a:cxn ang="0">
                  <a:pos x="T6" y="T7"/>
                </a:cxn>
                <a:cxn ang="0">
                  <a:pos x="T8" y="T9"/>
                </a:cxn>
              </a:cxnLst>
              <a:rect l="0" t="0" r="r" b="b"/>
              <a:pathLst>
                <a:path w="43" h="43">
                  <a:moveTo>
                    <a:pt x="36" y="43"/>
                  </a:moveTo>
                  <a:lnTo>
                    <a:pt x="0" y="7"/>
                  </a:lnTo>
                  <a:lnTo>
                    <a:pt x="6" y="0"/>
                  </a:lnTo>
                  <a:lnTo>
                    <a:pt x="43" y="37"/>
                  </a:lnTo>
                  <a:lnTo>
                    <a:pt x="36" y="43"/>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188" name="Freeform 139"/>
            <p:cNvSpPr>
              <a:spLocks noEditPoints="1"/>
            </p:cNvSpPr>
            <p:nvPr/>
          </p:nvSpPr>
          <p:spPr bwMode="auto">
            <a:xfrm>
              <a:off x="3268664" y="2552700"/>
              <a:ext cx="57150" cy="57150"/>
            </a:xfrm>
            <a:custGeom>
              <a:avLst/>
              <a:gdLst>
                <a:gd name="T0" fmla="*/ 16 w 32"/>
                <a:gd name="T1" fmla="*/ 32 h 32"/>
                <a:gd name="T2" fmla="*/ 0 w 32"/>
                <a:gd name="T3" fmla="*/ 16 h 32"/>
                <a:gd name="T4" fmla="*/ 16 w 32"/>
                <a:gd name="T5" fmla="*/ 0 h 32"/>
                <a:gd name="T6" fmla="*/ 32 w 32"/>
                <a:gd name="T7" fmla="*/ 16 h 32"/>
                <a:gd name="T8" fmla="*/ 16 w 32"/>
                <a:gd name="T9" fmla="*/ 32 h 32"/>
                <a:gd name="T10" fmla="*/ 16 w 32"/>
                <a:gd name="T11" fmla="*/ 8 h 32"/>
                <a:gd name="T12" fmla="*/ 8 w 32"/>
                <a:gd name="T13" fmla="*/ 16 h 32"/>
                <a:gd name="T14" fmla="*/ 16 w 32"/>
                <a:gd name="T15" fmla="*/ 24 h 32"/>
                <a:gd name="T16" fmla="*/ 24 w 32"/>
                <a:gd name="T17" fmla="*/ 16 h 32"/>
                <a:gd name="T18" fmla="*/ 16 w 32"/>
                <a:gd name="T19" fmla="*/ 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2">
                  <a:moveTo>
                    <a:pt x="16" y="32"/>
                  </a:moveTo>
                  <a:cubicBezTo>
                    <a:pt x="7" y="32"/>
                    <a:pt x="0" y="25"/>
                    <a:pt x="0" y="16"/>
                  </a:cubicBezTo>
                  <a:cubicBezTo>
                    <a:pt x="0" y="7"/>
                    <a:pt x="7" y="0"/>
                    <a:pt x="16" y="0"/>
                  </a:cubicBezTo>
                  <a:cubicBezTo>
                    <a:pt x="25" y="0"/>
                    <a:pt x="32" y="7"/>
                    <a:pt x="32" y="16"/>
                  </a:cubicBezTo>
                  <a:cubicBezTo>
                    <a:pt x="32" y="25"/>
                    <a:pt x="25" y="32"/>
                    <a:pt x="16" y="32"/>
                  </a:cubicBezTo>
                  <a:close/>
                  <a:moveTo>
                    <a:pt x="16" y="8"/>
                  </a:moveTo>
                  <a:cubicBezTo>
                    <a:pt x="11" y="8"/>
                    <a:pt x="8" y="12"/>
                    <a:pt x="8" y="16"/>
                  </a:cubicBezTo>
                  <a:cubicBezTo>
                    <a:pt x="8" y="20"/>
                    <a:pt x="11" y="24"/>
                    <a:pt x="16" y="24"/>
                  </a:cubicBezTo>
                  <a:cubicBezTo>
                    <a:pt x="20" y="24"/>
                    <a:pt x="24" y="20"/>
                    <a:pt x="24" y="16"/>
                  </a:cubicBezTo>
                  <a:cubicBezTo>
                    <a:pt x="24" y="12"/>
                    <a:pt x="20" y="8"/>
                    <a:pt x="16" y="8"/>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189" name="Freeform 140"/>
            <p:cNvSpPr>
              <a:spLocks/>
            </p:cNvSpPr>
            <p:nvPr/>
          </p:nvSpPr>
          <p:spPr bwMode="auto">
            <a:xfrm>
              <a:off x="3297239" y="2451100"/>
              <a:ext cx="115888" cy="28575"/>
            </a:xfrm>
            <a:custGeom>
              <a:avLst/>
              <a:gdLst>
                <a:gd name="T0" fmla="*/ 60 w 64"/>
                <a:gd name="T1" fmla="*/ 16 h 16"/>
                <a:gd name="T2" fmla="*/ 4 w 64"/>
                <a:gd name="T3" fmla="*/ 16 h 16"/>
                <a:gd name="T4" fmla="*/ 0 w 64"/>
                <a:gd name="T5" fmla="*/ 12 h 16"/>
                <a:gd name="T6" fmla="*/ 0 w 64"/>
                <a:gd name="T7" fmla="*/ 0 h 16"/>
                <a:gd name="T8" fmla="*/ 8 w 64"/>
                <a:gd name="T9" fmla="*/ 0 h 16"/>
                <a:gd name="T10" fmla="*/ 8 w 64"/>
                <a:gd name="T11" fmla="*/ 8 h 16"/>
                <a:gd name="T12" fmla="*/ 56 w 64"/>
                <a:gd name="T13" fmla="*/ 8 h 16"/>
                <a:gd name="T14" fmla="*/ 56 w 64"/>
                <a:gd name="T15" fmla="*/ 0 h 16"/>
                <a:gd name="T16" fmla="*/ 64 w 64"/>
                <a:gd name="T17" fmla="*/ 0 h 16"/>
                <a:gd name="T18" fmla="*/ 64 w 64"/>
                <a:gd name="T19" fmla="*/ 12 h 16"/>
                <a:gd name="T20" fmla="*/ 60 w 64"/>
                <a:gd name="T21"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 h="16">
                  <a:moveTo>
                    <a:pt x="60" y="16"/>
                  </a:moveTo>
                  <a:cubicBezTo>
                    <a:pt x="4" y="16"/>
                    <a:pt x="4" y="16"/>
                    <a:pt x="4" y="16"/>
                  </a:cubicBezTo>
                  <a:cubicBezTo>
                    <a:pt x="2" y="16"/>
                    <a:pt x="0" y="14"/>
                    <a:pt x="0" y="12"/>
                  </a:cubicBezTo>
                  <a:cubicBezTo>
                    <a:pt x="0" y="0"/>
                    <a:pt x="0" y="0"/>
                    <a:pt x="0" y="0"/>
                  </a:cubicBezTo>
                  <a:cubicBezTo>
                    <a:pt x="8" y="0"/>
                    <a:pt x="8" y="0"/>
                    <a:pt x="8" y="0"/>
                  </a:cubicBezTo>
                  <a:cubicBezTo>
                    <a:pt x="8" y="8"/>
                    <a:pt x="8" y="8"/>
                    <a:pt x="8" y="8"/>
                  </a:cubicBezTo>
                  <a:cubicBezTo>
                    <a:pt x="56" y="8"/>
                    <a:pt x="56" y="8"/>
                    <a:pt x="56" y="8"/>
                  </a:cubicBezTo>
                  <a:cubicBezTo>
                    <a:pt x="56" y="0"/>
                    <a:pt x="56" y="0"/>
                    <a:pt x="56" y="0"/>
                  </a:cubicBezTo>
                  <a:cubicBezTo>
                    <a:pt x="64" y="0"/>
                    <a:pt x="64" y="0"/>
                    <a:pt x="64" y="0"/>
                  </a:cubicBezTo>
                  <a:cubicBezTo>
                    <a:pt x="64" y="12"/>
                    <a:pt x="64" y="12"/>
                    <a:pt x="64" y="12"/>
                  </a:cubicBezTo>
                  <a:cubicBezTo>
                    <a:pt x="64" y="14"/>
                    <a:pt x="62" y="16"/>
                    <a:pt x="60" y="16"/>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grpSp>
      <p:grpSp>
        <p:nvGrpSpPr>
          <p:cNvPr id="190" name="Group 189"/>
          <p:cNvGrpSpPr/>
          <p:nvPr/>
        </p:nvGrpSpPr>
        <p:grpSpPr>
          <a:xfrm>
            <a:off x="7421460" y="1165921"/>
            <a:ext cx="461963" cy="460375"/>
            <a:chOff x="7186614" y="1658937"/>
            <a:chExt cx="461963" cy="460375"/>
          </a:xfrm>
        </p:grpSpPr>
        <p:sp>
          <p:nvSpPr>
            <p:cNvPr id="191" name="Freeform 527"/>
            <p:cNvSpPr>
              <a:spLocks noEditPoints="1"/>
            </p:cNvSpPr>
            <p:nvPr/>
          </p:nvSpPr>
          <p:spPr bwMode="auto">
            <a:xfrm>
              <a:off x="7373939" y="1658937"/>
              <a:ext cx="87313" cy="85725"/>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8 h 48"/>
                <a:gd name="T12" fmla="*/ 8 w 48"/>
                <a:gd name="T13" fmla="*/ 24 h 48"/>
                <a:gd name="T14" fmla="*/ 24 w 48"/>
                <a:gd name="T15" fmla="*/ 40 h 48"/>
                <a:gd name="T16" fmla="*/ 40 w 48"/>
                <a:gd name="T17" fmla="*/ 24 h 48"/>
                <a:gd name="T18" fmla="*/ 24 w 48"/>
                <a:gd name="T19" fmla="*/ 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7"/>
                    <a:pt x="0" y="24"/>
                  </a:cubicBezTo>
                  <a:cubicBezTo>
                    <a:pt x="0" y="11"/>
                    <a:pt x="11" y="0"/>
                    <a:pt x="24" y="0"/>
                  </a:cubicBezTo>
                  <a:cubicBezTo>
                    <a:pt x="37" y="0"/>
                    <a:pt x="48" y="11"/>
                    <a:pt x="48" y="24"/>
                  </a:cubicBezTo>
                  <a:cubicBezTo>
                    <a:pt x="48" y="37"/>
                    <a:pt x="37" y="48"/>
                    <a:pt x="24" y="48"/>
                  </a:cubicBezTo>
                  <a:close/>
                  <a:moveTo>
                    <a:pt x="24" y="8"/>
                  </a:moveTo>
                  <a:cubicBezTo>
                    <a:pt x="15" y="8"/>
                    <a:pt x="8" y="15"/>
                    <a:pt x="8" y="24"/>
                  </a:cubicBezTo>
                  <a:cubicBezTo>
                    <a:pt x="8" y="33"/>
                    <a:pt x="15" y="40"/>
                    <a:pt x="24" y="40"/>
                  </a:cubicBezTo>
                  <a:cubicBezTo>
                    <a:pt x="33" y="40"/>
                    <a:pt x="40" y="33"/>
                    <a:pt x="40" y="24"/>
                  </a:cubicBezTo>
                  <a:cubicBezTo>
                    <a:pt x="40" y="15"/>
                    <a:pt x="33" y="8"/>
                    <a:pt x="24" y="8"/>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192" name="Freeform 528"/>
            <p:cNvSpPr>
              <a:spLocks noEditPoints="1"/>
            </p:cNvSpPr>
            <p:nvPr/>
          </p:nvSpPr>
          <p:spPr bwMode="auto">
            <a:xfrm>
              <a:off x="7324726" y="1758950"/>
              <a:ext cx="185738" cy="115888"/>
            </a:xfrm>
            <a:custGeom>
              <a:avLst/>
              <a:gdLst>
                <a:gd name="T0" fmla="*/ 104 w 104"/>
                <a:gd name="T1" fmla="*/ 64 h 64"/>
                <a:gd name="T2" fmla="*/ 0 w 104"/>
                <a:gd name="T3" fmla="*/ 64 h 64"/>
                <a:gd name="T4" fmla="*/ 0 w 104"/>
                <a:gd name="T5" fmla="*/ 32 h 64"/>
                <a:gd name="T6" fmla="*/ 32 w 104"/>
                <a:gd name="T7" fmla="*/ 0 h 64"/>
                <a:gd name="T8" fmla="*/ 72 w 104"/>
                <a:gd name="T9" fmla="*/ 0 h 64"/>
                <a:gd name="T10" fmla="*/ 104 w 104"/>
                <a:gd name="T11" fmla="*/ 32 h 64"/>
                <a:gd name="T12" fmla="*/ 104 w 104"/>
                <a:gd name="T13" fmla="*/ 64 h 64"/>
                <a:gd name="T14" fmla="*/ 8 w 104"/>
                <a:gd name="T15" fmla="*/ 56 h 64"/>
                <a:gd name="T16" fmla="*/ 96 w 104"/>
                <a:gd name="T17" fmla="*/ 56 h 64"/>
                <a:gd name="T18" fmla="*/ 96 w 104"/>
                <a:gd name="T19" fmla="*/ 32 h 64"/>
                <a:gd name="T20" fmla="*/ 72 w 104"/>
                <a:gd name="T21" fmla="*/ 8 h 64"/>
                <a:gd name="T22" fmla="*/ 32 w 104"/>
                <a:gd name="T23" fmla="*/ 8 h 64"/>
                <a:gd name="T24" fmla="*/ 8 w 104"/>
                <a:gd name="T25" fmla="*/ 32 h 64"/>
                <a:gd name="T26" fmla="*/ 8 w 104"/>
                <a:gd name="T27" fmla="*/ 56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4" h="64">
                  <a:moveTo>
                    <a:pt x="104" y="64"/>
                  </a:moveTo>
                  <a:cubicBezTo>
                    <a:pt x="0" y="64"/>
                    <a:pt x="0" y="64"/>
                    <a:pt x="0" y="64"/>
                  </a:cubicBezTo>
                  <a:cubicBezTo>
                    <a:pt x="0" y="32"/>
                    <a:pt x="0" y="32"/>
                    <a:pt x="0" y="32"/>
                  </a:cubicBezTo>
                  <a:cubicBezTo>
                    <a:pt x="0" y="14"/>
                    <a:pt x="15" y="0"/>
                    <a:pt x="32" y="0"/>
                  </a:cubicBezTo>
                  <a:cubicBezTo>
                    <a:pt x="72" y="0"/>
                    <a:pt x="72" y="0"/>
                    <a:pt x="72" y="0"/>
                  </a:cubicBezTo>
                  <a:cubicBezTo>
                    <a:pt x="90" y="0"/>
                    <a:pt x="104" y="14"/>
                    <a:pt x="104" y="32"/>
                  </a:cubicBezTo>
                  <a:lnTo>
                    <a:pt x="104" y="64"/>
                  </a:lnTo>
                  <a:close/>
                  <a:moveTo>
                    <a:pt x="8" y="56"/>
                  </a:moveTo>
                  <a:cubicBezTo>
                    <a:pt x="96" y="56"/>
                    <a:pt x="96" y="56"/>
                    <a:pt x="96" y="56"/>
                  </a:cubicBezTo>
                  <a:cubicBezTo>
                    <a:pt x="96" y="32"/>
                    <a:pt x="96" y="32"/>
                    <a:pt x="96" y="32"/>
                  </a:cubicBezTo>
                  <a:cubicBezTo>
                    <a:pt x="96" y="19"/>
                    <a:pt x="85" y="8"/>
                    <a:pt x="72" y="8"/>
                  </a:cubicBezTo>
                  <a:cubicBezTo>
                    <a:pt x="32" y="8"/>
                    <a:pt x="32" y="8"/>
                    <a:pt x="32" y="8"/>
                  </a:cubicBezTo>
                  <a:cubicBezTo>
                    <a:pt x="19" y="8"/>
                    <a:pt x="8" y="19"/>
                    <a:pt x="8" y="32"/>
                  </a:cubicBezTo>
                  <a:lnTo>
                    <a:pt x="8" y="56"/>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193" name="Rectangle 529"/>
            <p:cNvSpPr>
              <a:spLocks noChangeArrowheads="1"/>
            </p:cNvSpPr>
            <p:nvPr/>
          </p:nvSpPr>
          <p:spPr bwMode="auto">
            <a:xfrm>
              <a:off x="7367589" y="1831975"/>
              <a:ext cx="14288" cy="36513"/>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194" name="Rectangle 530"/>
            <p:cNvSpPr>
              <a:spLocks noChangeArrowheads="1"/>
            </p:cNvSpPr>
            <p:nvPr/>
          </p:nvSpPr>
          <p:spPr bwMode="auto">
            <a:xfrm>
              <a:off x="7453314" y="1831975"/>
              <a:ext cx="14288" cy="36513"/>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195" name="Freeform 531"/>
            <p:cNvSpPr>
              <a:spLocks/>
            </p:cNvSpPr>
            <p:nvPr/>
          </p:nvSpPr>
          <p:spPr bwMode="auto">
            <a:xfrm>
              <a:off x="7475539" y="1687512"/>
              <a:ext cx="173038" cy="274638"/>
            </a:xfrm>
            <a:custGeom>
              <a:avLst/>
              <a:gdLst>
                <a:gd name="T0" fmla="*/ 109 w 109"/>
                <a:gd name="T1" fmla="*/ 173 h 173"/>
                <a:gd name="T2" fmla="*/ 41 w 109"/>
                <a:gd name="T3" fmla="*/ 173 h 173"/>
                <a:gd name="T4" fmla="*/ 41 w 109"/>
                <a:gd name="T5" fmla="*/ 163 h 173"/>
                <a:gd name="T6" fmla="*/ 100 w 109"/>
                <a:gd name="T7" fmla="*/ 163 h 173"/>
                <a:gd name="T8" fmla="*/ 100 w 109"/>
                <a:gd name="T9" fmla="*/ 9 h 173"/>
                <a:gd name="T10" fmla="*/ 0 w 109"/>
                <a:gd name="T11" fmla="*/ 9 h 173"/>
                <a:gd name="T12" fmla="*/ 0 w 109"/>
                <a:gd name="T13" fmla="*/ 0 h 173"/>
                <a:gd name="T14" fmla="*/ 109 w 109"/>
                <a:gd name="T15" fmla="*/ 0 h 173"/>
                <a:gd name="T16" fmla="*/ 109 w 109"/>
                <a:gd name="T17" fmla="*/ 173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9" h="173">
                  <a:moveTo>
                    <a:pt x="109" y="173"/>
                  </a:moveTo>
                  <a:lnTo>
                    <a:pt x="41" y="173"/>
                  </a:lnTo>
                  <a:lnTo>
                    <a:pt x="41" y="163"/>
                  </a:lnTo>
                  <a:lnTo>
                    <a:pt x="100" y="163"/>
                  </a:lnTo>
                  <a:lnTo>
                    <a:pt x="100" y="9"/>
                  </a:lnTo>
                  <a:lnTo>
                    <a:pt x="0" y="9"/>
                  </a:lnTo>
                  <a:lnTo>
                    <a:pt x="0" y="0"/>
                  </a:lnTo>
                  <a:lnTo>
                    <a:pt x="109" y="0"/>
                  </a:lnTo>
                  <a:lnTo>
                    <a:pt x="109" y="173"/>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196" name="Freeform 532"/>
            <p:cNvSpPr>
              <a:spLocks/>
            </p:cNvSpPr>
            <p:nvPr/>
          </p:nvSpPr>
          <p:spPr bwMode="auto">
            <a:xfrm>
              <a:off x="7186614" y="1687512"/>
              <a:ext cx="173038" cy="274638"/>
            </a:xfrm>
            <a:custGeom>
              <a:avLst/>
              <a:gdLst>
                <a:gd name="T0" fmla="*/ 68 w 109"/>
                <a:gd name="T1" fmla="*/ 173 h 173"/>
                <a:gd name="T2" fmla="*/ 0 w 109"/>
                <a:gd name="T3" fmla="*/ 173 h 173"/>
                <a:gd name="T4" fmla="*/ 0 w 109"/>
                <a:gd name="T5" fmla="*/ 0 h 173"/>
                <a:gd name="T6" fmla="*/ 109 w 109"/>
                <a:gd name="T7" fmla="*/ 0 h 173"/>
                <a:gd name="T8" fmla="*/ 109 w 109"/>
                <a:gd name="T9" fmla="*/ 9 h 173"/>
                <a:gd name="T10" fmla="*/ 9 w 109"/>
                <a:gd name="T11" fmla="*/ 9 h 173"/>
                <a:gd name="T12" fmla="*/ 9 w 109"/>
                <a:gd name="T13" fmla="*/ 163 h 173"/>
                <a:gd name="T14" fmla="*/ 68 w 109"/>
                <a:gd name="T15" fmla="*/ 163 h 173"/>
                <a:gd name="T16" fmla="*/ 68 w 109"/>
                <a:gd name="T17" fmla="*/ 173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9" h="173">
                  <a:moveTo>
                    <a:pt x="68" y="173"/>
                  </a:moveTo>
                  <a:lnTo>
                    <a:pt x="0" y="173"/>
                  </a:lnTo>
                  <a:lnTo>
                    <a:pt x="0" y="0"/>
                  </a:lnTo>
                  <a:lnTo>
                    <a:pt x="109" y="0"/>
                  </a:lnTo>
                  <a:lnTo>
                    <a:pt x="109" y="9"/>
                  </a:lnTo>
                  <a:lnTo>
                    <a:pt x="9" y="9"/>
                  </a:lnTo>
                  <a:lnTo>
                    <a:pt x="9" y="163"/>
                  </a:lnTo>
                  <a:lnTo>
                    <a:pt x="68" y="163"/>
                  </a:lnTo>
                  <a:lnTo>
                    <a:pt x="68" y="173"/>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197" name="Freeform 533"/>
            <p:cNvSpPr>
              <a:spLocks noEditPoints="1"/>
            </p:cNvSpPr>
            <p:nvPr/>
          </p:nvSpPr>
          <p:spPr bwMode="auto">
            <a:xfrm>
              <a:off x="7280276" y="1860550"/>
              <a:ext cx="274638" cy="57150"/>
            </a:xfrm>
            <a:custGeom>
              <a:avLst/>
              <a:gdLst>
                <a:gd name="T0" fmla="*/ 173 w 173"/>
                <a:gd name="T1" fmla="*/ 36 h 36"/>
                <a:gd name="T2" fmla="*/ 0 w 173"/>
                <a:gd name="T3" fmla="*/ 36 h 36"/>
                <a:gd name="T4" fmla="*/ 0 w 173"/>
                <a:gd name="T5" fmla="*/ 0 h 36"/>
                <a:gd name="T6" fmla="*/ 173 w 173"/>
                <a:gd name="T7" fmla="*/ 0 h 36"/>
                <a:gd name="T8" fmla="*/ 173 w 173"/>
                <a:gd name="T9" fmla="*/ 36 h 36"/>
                <a:gd name="T10" fmla="*/ 9 w 173"/>
                <a:gd name="T11" fmla="*/ 27 h 36"/>
                <a:gd name="T12" fmla="*/ 164 w 173"/>
                <a:gd name="T13" fmla="*/ 27 h 36"/>
                <a:gd name="T14" fmla="*/ 164 w 173"/>
                <a:gd name="T15" fmla="*/ 9 h 36"/>
                <a:gd name="T16" fmla="*/ 9 w 173"/>
                <a:gd name="T17" fmla="*/ 9 h 36"/>
                <a:gd name="T18" fmla="*/ 9 w 173"/>
                <a:gd name="T19" fmla="*/ 27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3" h="36">
                  <a:moveTo>
                    <a:pt x="173" y="36"/>
                  </a:moveTo>
                  <a:lnTo>
                    <a:pt x="0" y="36"/>
                  </a:lnTo>
                  <a:lnTo>
                    <a:pt x="0" y="0"/>
                  </a:lnTo>
                  <a:lnTo>
                    <a:pt x="173" y="0"/>
                  </a:lnTo>
                  <a:lnTo>
                    <a:pt x="173" y="36"/>
                  </a:lnTo>
                  <a:close/>
                  <a:moveTo>
                    <a:pt x="9" y="27"/>
                  </a:moveTo>
                  <a:lnTo>
                    <a:pt x="164" y="27"/>
                  </a:lnTo>
                  <a:lnTo>
                    <a:pt x="164" y="9"/>
                  </a:lnTo>
                  <a:lnTo>
                    <a:pt x="9" y="9"/>
                  </a:lnTo>
                  <a:lnTo>
                    <a:pt x="9" y="27"/>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198" name="Freeform 534"/>
            <p:cNvSpPr>
              <a:spLocks/>
            </p:cNvSpPr>
            <p:nvPr/>
          </p:nvSpPr>
          <p:spPr bwMode="auto">
            <a:xfrm>
              <a:off x="7324726" y="1903412"/>
              <a:ext cx="185738" cy="215900"/>
            </a:xfrm>
            <a:custGeom>
              <a:avLst/>
              <a:gdLst>
                <a:gd name="T0" fmla="*/ 117 w 117"/>
                <a:gd name="T1" fmla="*/ 136 h 136"/>
                <a:gd name="T2" fmla="*/ 108 w 117"/>
                <a:gd name="T3" fmla="*/ 136 h 136"/>
                <a:gd name="T4" fmla="*/ 108 w 117"/>
                <a:gd name="T5" fmla="*/ 9 h 136"/>
                <a:gd name="T6" fmla="*/ 9 w 117"/>
                <a:gd name="T7" fmla="*/ 9 h 136"/>
                <a:gd name="T8" fmla="*/ 9 w 117"/>
                <a:gd name="T9" fmla="*/ 136 h 136"/>
                <a:gd name="T10" fmla="*/ 0 w 117"/>
                <a:gd name="T11" fmla="*/ 136 h 136"/>
                <a:gd name="T12" fmla="*/ 0 w 117"/>
                <a:gd name="T13" fmla="*/ 0 h 136"/>
                <a:gd name="T14" fmla="*/ 117 w 117"/>
                <a:gd name="T15" fmla="*/ 0 h 136"/>
                <a:gd name="T16" fmla="*/ 117 w 117"/>
                <a:gd name="T17" fmla="*/ 136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7" h="136">
                  <a:moveTo>
                    <a:pt x="117" y="136"/>
                  </a:moveTo>
                  <a:lnTo>
                    <a:pt x="108" y="136"/>
                  </a:lnTo>
                  <a:lnTo>
                    <a:pt x="108" y="9"/>
                  </a:lnTo>
                  <a:lnTo>
                    <a:pt x="9" y="9"/>
                  </a:lnTo>
                  <a:lnTo>
                    <a:pt x="9" y="136"/>
                  </a:lnTo>
                  <a:lnTo>
                    <a:pt x="0" y="136"/>
                  </a:lnTo>
                  <a:lnTo>
                    <a:pt x="0" y="0"/>
                  </a:lnTo>
                  <a:lnTo>
                    <a:pt x="117" y="0"/>
                  </a:lnTo>
                  <a:lnTo>
                    <a:pt x="117" y="136"/>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199" name="Freeform 535"/>
            <p:cNvSpPr>
              <a:spLocks noEditPoints="1"/>
            </p:cNvSpPr>
            <p:nvPr/>
          </p:nvSpPr>
          <p:spPr bwMode="auto">
            <a:xfrm>
              <a:off x="7367589" y="1946275"/>
              <a:ext cx="100013" cy="144463"/>
            </a:xfrm>
            <a:custGeom>
              <a:avLst/>
              <a:gdLst>
                <a:gd name="T0" fmla="*/ 63 w 63"/>
                <a:gd name="T1" fmla="*/ 91 h 91"/>
                <a:gd name="T2" fmla="*/ 0 w 63"/>
                <a:gd name="T3" fmla="*/ 91 h 91"/>
                <a:gd name="T4" fmla="*/ 0 w 63"/>
                <a:gd name="T5" fmla="*/ 0 h 91"/>
                <a:gd name="T6" fmla="*/ 63 w 63"/>
                <a:gd name="T7" fmla="*/ 0 h 91"/>
                <a:gd name="T8" fmla="*/ 63 w 63"/>
                <a:gd name="T9" fmla="*/ 91 h 91"/>
                <a:gd name="T10" fmla="*/ 9 w 63"/>
                <a:gd name="T11" fmla="*/ 82 h 91"/>
                <a:gd name="T12" fmla="*/ 54 w 63"/>
                <a:gd name="T13" fmla="*/ 82 h 91"/>
                <a:gd name="T14" fmla="*/ 54 w 63"/>
                <a:gd name="T15" fmla="*/ 10 h 91"/>
                <a:gd name="T16" fmla="*/ 9 w 63"/>
                <a:gd name="T17" fmla="*/ 10 h 91"/>
                <a:gd name="T18" fmla="*/ 9 w 63"/>
                <a:gd name="T19" fmla="*/ 82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 h="91">
                  <a:moveTo>
                    <a:pt x="63" y="91"/>
                  </a:moveTo>
                  <a:lnTo>
                    <a:pt x="0" y="91"/>
                  </a:lnTo>
                  <a:lnTo>
                    <a:pt x="0" y="0"/>
                  </a:lnTo>
                  <a:lnTo>
                    <a:pt x="63" y="0"/>
                  </a:lnTo>
                  <a:lnTo>
                    <a:pt x="63" y="91"/>
                  </a:lnTo>
                  <a:close/>
                  <a:moveTo>
                    <a:pt x="9" y="82"/>
                  </a:moveTo>
                  <a:lnTo>
                    <a:pt x="54" y="82"/>
                  </a:lnTo>
                  <a:lnTo>
                    <a:pt x="54" y="10"/>
                  </a:lnTo>
                  <a:lnTo>
                    <a:pt x="9" y="10"/>
                  </a:lnTo>
                  <a:lnTo>
                    <a:pt x="9" y="82"/>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200" name="Rectangle 536"/>
            <p:cNvSpPr>
              <a:spLocks noChangeArrowheads="1"/>
            </p:cNvSpPr>
            <p:nvPr/>
          </p:nvSpPr>
          <p:spPr bwMode="auto">
            <a:xfrm>
              <a:off x="7410451" y="1789112"/>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201" name="Rectangle 537"/>
            <p:cNvSpPr>
              <a:spLocks noChangeArrowheads="1"/>
            </p:cNvSpPr>
            <p:nvPr/>
          </p:nvSpPr>
          <p:spPr bwMode="auto">
            <a:xfrm>
              <a:off x="7410451" y="1817687"/>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grpSp>
      <p:grpSp>
        <p:nvGrpSpPr>
          <p:cNvPr id="240" name="Group 239"/>
          <p:cNvGrpSpPr/>
          <p:nvPr/>
        </p:nvGrpSpPr>
        <p:grpSpPr>
          <a:xfrm>
            <a:off x="7415280" y="1914337"/>
            <a:ext cx="461963" cy="461963"/>
            <a:chOff x="7186613" y="2422525"/>
            <a:chExt cx="461963" cy="461963"/>
          </a:xfrm>
        </p:grpSpPr>
        <p:sp>
          <p:nvSpPr>
            <p:cNvPr id="241" name="Freeform 619"/>
            <p:cNvSpPr>
              <a:spLocks noEditPoints="1"/>
            </p:cNvSpPr>
            <p:nvPr/>
          </p:nvSpPr>
          <p:spPr bwMode="auto">
            <a:xfrm>
              <a:off x="7223126" y="2422525"/>
              <a:ext cx="85725" cy="101600"/>
            </a:xfrm>
            <a:custGeom>
              <a:avLst/>
              <a:gdLst>
                <a:gd name="T0" fmla="*/ 24 w 48"/>
                <a:gd name="T1" fmla="*/ 56 h 56"/>
                <a:gd name="T2" fmla="*/ 0 w 48"/>
                <a:gd name="T3" fmla="*/ 26 h 56"/>
                <a:gd name="T4" fmla="*/ 24 w 48"/>
                <a:gd name="T5" fmla="*/ 0 h 56"/>
                <a:gd name="T6" fmla="*/ 48 w 48"/>
                <a:gd name="T7" fmla="*/ 26 h 56"/>
                <a:gd name="T8" fmla="*/ 24 w 48"/>
                <a:gd name="T9" fmla="*/ 56 h 56"/>
                <a:gd name="T10" fmla="*/ 24 w 48"/>
                <a:gd name="T11" fmla="*/ 8 h 56"/>
                <a:gd name="T12" fmla="*/ 8 w 48"/>
                <a:gd name="T13" fmla="*/ 26 h 56"/>
                <a:gd name="T14" fmla="*/ 24 w 48"/>
                <a:gd name="T15" fmla="*/ 48 h 56"/>
                <a:gd name="T16" fmla="*/ 40 w 48"/>
                <a:gd name="T17" fmla="*/ 26 h 56"/>
                <a:gd name="T18" fmla="*/ 24 w 48"/>
                <a:gd name="T19" fmla="*/ 8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56">
                  <a:moveTo>
                    <a:pt x="24" y="56"/>
                  </a:moveTo>
                  <a:cubicBezTo>
                    <a:pt x="11" y="56"/>
                    <a:pt x="0" y="43"/>
                    <a:pt x="0" y="26"/>
                  </a:cubicBezTo>
                  <a:cubicBezTo>
                    <a:pt x="0" y="14"/>
                    <a:pt x="3" y="0"/>
                    <a:pt x="24" y="0"/>
                  </a:cubicBezTo>
                  <a:cubicBezTo>
                    <a:pt x="45" y="0"/>
                    <a:pt x="48" y="14"/>
                    <a:pt x="48" y="26"/>
                  </a:cubicBezTo>
                  <a:cubicBezTo>
                    <a:pt x="48" y="43"/>
                    <a:pt x="38" y="56"/>
                    <a:pt x="24" y="56"/>
                  </a:cubicBezTo>
                  <a:close/>
                  <a:moveTo>
                    <a:pt x="24" y="8"/>
                  </a:moveTo>
                  <a:cubicBezTo>
                    <a:pt x="12" y="8"/>
                    <a:pt x="8" y="12"/>
                    <a:pt x="8" y="26"/>
                  </a:cubicBezTo>
                  <a:cubicBezTo>
                    <a:pt x="8" y="37"/>
                    <a:pt x="14" y="48"/>
                    <a:pt x="24" y="48"/>
                  </a:cubicBezTo>
                  <a:cubicBezTo>
                    <a:pt x="35" y="48"/>
                    <a:pt x="40" y="37"/>
                    <a:pt x="40" y="26"/>
                  </a:cubicBezTo>
                  <a:cubicBezTo>
                    <a:pt x="40" y="12"/>
                    <a:pt x="36" y="8"/>
                    <a:pt x="24" y="8"/>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242" name="Freeform 620"/>
            <p:cNvSpPr>
              <a:spLocks/>
            </p:cNvSpPr>
            <p:nvPr/>
          </p:nvSpPr>
          <p:spPr bwMode="auto">
            <a:xfrm>
              <a:off x="7285038" y="2503488"/>
              <a:ext cx="60325" cy="77788"/>
            </a:xfrm>
            <a:custGeom>
              <a:avLst/>
              <a:gdLst>
                <a:gd name="T0" fmla="*/ 22 w 34"/>
                <a:gd name="T1" fmla="*/ 43 h 43"/>
                <a:gd name="T2" fmla="*/ 14 w 34"/>
                <a:gd name="T3" fmla="*/ 43 h 43"/>
                <a:gd name="T4" fmla="*/ 14 w 34"/>
                <a:gd name="T5" fmla="*/ 35 h 43"/>
                <a:gd name="T6" fmla="*/ 22 w 34"/>
                <a:gd name="T7" fmla="*/ 35 h 43"/>
                <a:gd name="T8" fmla="*/ 26 w 34"/>
                <a:gd name="T9" fmla="*/ 27 h 43"/>
                <a:gd name="T10" fmla="*/ 26 w 34"/>
                <a:gd name="T11" fmla="*/ 21 h 43"/>
                <a:gd name="T12" fmla="*/ 0 w 34"/>
                <a:gd name="T13" fmla="*/ 6 h 43"/>
                <a:gd name="T14" fmla="*/ 4 w 34"/>
                <a:gd name="T15" fmla="*/ 0 h 43"/>
                <a:gd name="T16" fmla="*/ 34 w 34"/>
                <a:gd name="T17" fmla="*/ 17 h 43"/>
                <a:gd name="T18" fmla="*/ 34 w 34"/>
                <a:gd name="T19" fmla="*/ 27 h 43"/>
                <a:gd name="T20" fmla="*/ 22 w 34"/>
                <a:gd name="T21"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 h="43">
                  <a:moveTo>
                    <a:pt x="22" y="43"/>
                  </a:moveTo>
                  <a:cubicBezTo>
                    <a:pt x="14" y="43"/>
                    <a:pt x="14" y="43"/>
                    <a:pt x="14" y="43"/>
                  </a:cubicBezTo>
                  <a:cubicBezTo>
                    <a:pt x="14" y="35"/>
                    <a:pt x="14" y="35"/>
                    <a:pt x="14" y="35"/>
                  </a:cubicBezTo>
                  <a:cubicBezTo>
                    <a:pt x="22" y="35"/>
                    <a:pt x="22" y="35"/>
                    <a:pt x="22" y="35"/>
                  </a:cubicBezTo>
                  <a:cubicBezTo>
                    <a:pt x="23" y="35"/>
                    <a:pt x="26" y="32"/>
                    <a:pt x="26" y="27"/>
                  </a:cubicBezTo>
                  <a:cubicBezTo>
                    <a:pt x="26" y="21"/>
                    <a:pt x="26" y="21"/>
                    <a:pt x="26" y="21"/>
                  </a:cubicBezTo>
                  <a:cubicBezTo>
                    <a:pt x="0" y="6"/>
                    <a:pt x="0" y="6"/>
                    <a:pt x="0" y="6"/>
                  </a:cubicBezTo>
                  <a:cubicBezTo>
                    <a:pt x="4" y="0"/>
                    <a:pt x="4" y="0"/>
                    <a:pt x="4" y="0"/>
                  </a:cubicBezTo>
                  <a:cubicBezTo>
                    <a:pt x="34" y="17"/>
                    <a:pt x="34" y="17"/>
                    <a:pt x="34" y="17"/>
                  </a:cubicBezTo>
                  <a:cubicBezTo>
                    <a:pt x="34" y="27"/>
                    <a:pt x="34" y="27"/>
                    <a:pt x="34" y="27"/>
                  </a:cubicBezTo>
                  <a:cubicBezTo>
                    <a:pt x="34" y="36"/>
                    <a:pt x="29" y="43"/>
                    <a:pt x="22" y="43"/>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243" name="Freeform 621"/>
            <p:cNvSpPr>
              <a:spLocks/>
            </p:cNvSpPr>
            <p:nvPr/>
          </p:nvSpPr>
          <p:spPr bwMode="auto">
            <a:xfrm>
              <a:off x="7186613" y="2503488"/>
              <a:ext cx="61913" cy="77788"/>
            </a:xfrm>
            <a:custGeom>
              <a:avLst/>
              <a:gdLst>
                <a:gd name="T0" fmla="*/ 20 w 34"/>
                <a:gd name="T1" fmla="*/ 43 h 43"/>
                <a:gd name="T2" fmla="*/ 12 w 34"/>
                <a:gd name="T3" fmla="*/ 43 h 43"/>
                <a:gd name="T4" fmla="*/ 0 w 34"/>
                <a:gd name="T5" fmla="*/ 27 h 43"/>
                <a:gd name="T6" fmla="*/ 0 w 34"/>
                <a:gd name="T7" fmla="*/ 17 h 43"/>
                <a:gd name="T8" fmla="*/ 30 w 34"/>
                <a:gd name="T9" fmla="*/ 0 h 43"/>
                <a:gd name="T10" fmla="*/ 34 w 34"/>
                <a:gd name="T11" fmla="*/ 6 h 43"/>
                <a:gd name="T12" fmla="*/ 8 w 34"/>
                <a:gd name="T13" fmla="*/ 21 h 43"/>
                <a:gd name="T14" fmla="*/ 8 w 34"/>
                <a:gd name="T15" fmla="*/ 27 h 43"/>
                <a:gd name="T16" fmla="*/ 12 w 34"/>
                <a:gd name="T17" fmla="*/ 35 h 43"/>
                <a:gd name="T18" fmla="*/ 20 w 34"/>
                <a:gd name="T19" fmla="*/ 35 h 43"/>
                <a:gd name="T20" fmla="*/ 20 w 34"/>
                <a:gd name="T21"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 h="43">
                  <a:moveTo>
                    <a:pt x="20" y="43"/>
                  </a:moveTo>
                  <a:cubicBezTo>
                    <a:pt x="12" y="43"/>
                    <a:pt x="12" y="43"/>
                    <a:pt x="12" y="43"/>
                  </a:cubicBezTo>
                  <a:cubicBezTo>
                    <a:pt x="6" y="43"/>
                    <a:pt x="0" y="36"/>
                    <a:pt x="0" y="27"/>
                  </a:cubicBezTo>
                  <a:cubicBezTo>
                    <a:pt x="0" y="17"/>
                    <a:pt x="0" y="17"/>
                    <a:pt x="0" y="17"/>
                  </a:cubicBezTo>
                  <a:cubicBezTo>
                    <a:pt x="30" y="0"/>
                    <a:pt x="30" y="0"/>
                    <a:pt x="30" y="0"/>
                  </a:cubicBezTo>
                  <a:cubicBezTo>
                    <a:pt x="34" y="6"/>
                    <a:pt x="34" y="6"/>
                    <a:pt x="34" y="6"/>
                  </a:cubicBezTo>
                  <a:cubicBezTo>
                    <a:pt x="8" y="21"/>
                    <a:pt x="8" y="21"/>
                    <a:pt x="8" y="21"/>
                  </a:cubicBezTo>
                  <a:cubicBezTo>
                    <a:pt x="8" y="27"/>
                    <a:pt x="8" y="27"/>
                    <a:pt x="8" y="27"/>
                  </a:cubicBezTo>
                  <a:cubicBezTo>
                    <a:pt x="8" y="32"/>
                    <a:pt x="11" y="35"/>
                    <a:pt x="12" y="35"/>
                  </a:cubicBezTo>
                  <a:cubicBezTo>
                    <a:pt x="20" y="35"/>
                    <a:pt x="20" y="35"/>
                    <a:pt x="20" y="35"/>
                  </a:cubicBezTo>
                  <a:lnTo>
                    <a:pt x="20" y="43"/>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244" name="Freeform 622"/>
            <p:cNvSpPr>
              <a:spLocks noEditPoints="1"/>
            </p:cNvSpPr>
            <p:nvPr/>
          </p:nvSpPr>
          <p:spPr bwMode="auto">
            <a:xfrm>
              <a:off x="7223126" y="2573338"/>
              <a:ext cx="85725" cy="101600"/>
            </a:xfrm>
            <a:custGeom>
              <a:avLst/>
              <a:gdLst>
                <a:gd name="T0" fmla="*/ 24 w 48"/>
                <a:gd name="T1" fmla="*/ 56 h 56"/>
                <a:gd name="T2" fmla="*/ 0 w 48"/>
                <a:gd name="T3" fmla="*/ 26 h 56"/>
                <a:gd name="T4" fmla="*/ 24 w 48"/>
                <a:gd name="T5" fmla="*/ 0 h 56"/>
                <a:gd name="T6" fmla="*/ 48 w 48"/>
                <a:gd name="T7" fmla="*/ 26 h 56"/>
                <a:gd name="T8" fmla="*/ 24 w 48"/>
                <a:gd name="T9" fmla="*/ 56 h 56"/>
                <a:gd name="T10" fmla="*/ 24 w 48"/>
                <a:gd name="T11" fmla="*/ 8 h 56"/>
                <a:gd name="T12" fmla="*/ 8 w 48"/>
                <a:gd name="T13" fmla="*/ 26 h 56"/>
                <a:gd name="T14" fmla="*/ 24 w 48"/>
                <a:gd name="T15" fmla="*/ 48 h 56"/>
                <a:gd name="T16" fmla="*/ 40 w 48"/>
                <a:gd name="T17" fmla="*/ 26 h 56"/>
                <a:gd name="T18" fmla="*/ 24 w 48"/>
                <a:gd name="T19" fmla="*/ 8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56">
                  <a:moveTo>
                    <a:pt x="24" y="56"/>
                  </a:moveTo>
                  <a:cubicBezTo>
                    <a:pt x="11" y="56"/>
                    <a:pt x="0" y="43"/>
                    <a:pt x="0" y="26"/>
                  </a:cubicBezTo>
                  <a:cubicBezTo>
                    <a:pt x="0" y="14"/>
                    <a:pt x="3" y="0"/>
                    <a:pt x="24" y="0"/>
                  </a:cubicBezTo>
                  <a:cubicBezTo>
                    <a:pt x="45" y="0"/>
                    <a:pt x="48" y="14"/>
                    <a:pt x="48" y="26"/>
                  </a:cubicBezTo>
                  <a:cubicBezTo>
                    <a:pt x="48" y="43"/>
                    <a:pt x="38" y="56"/>
                    <a:pt x="24" y="56"/>
                  </a:cubicBezTo>
                  <a:close/>
                  <a:moveTo>
                    <a:pt x="24" y="8"/>
                  </a:moveTo>
                  <a:cubicBezTo>
                    <a:pt x="12" y="8"/>
                    <a:pt x="8" y="12"/>
                    <a:pt x="8" y="26"/>
                  </a:cubicBezTo>
                  <a:cubicBezTo>
                    <a:pt x="8" y="37"/>
                    <a:pt x="14" y="48"/>
                    <a:pt x="24" y="48"/>
                  </a:cubicBezTo>
                  <a:cubicBezTo>
                    <a:pt x="35" y="48"/>
                    <a:pt x="40" y="37"/>
                    <a:pt x="40" y="26"/>
                  </a:cubicBezTo>
                  <a:cubicBezTo>
                    <a:pt x="40" y="12"/>
                    <a:pt x="36" y="8"/>
                    <a:pt x="24" y="8"/>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245" name="Freeform 623"/>
            <p:cNvSpPr>
              <a:spLocks/>
            </p:cNvSpPr>
            <p:nvPr/>
          </p:nvSpPr>
          <p:spPr bwMode="auto">
            <a:xfrm>
              <a:off x="7285038" y="2654300"/>
              <a:ext cx="60325" cy="77788"/>
            </a:xfrm>
            <a:custGeom>
              <a:avLst/>
              <a:gdLst>
                <a:gd name="T0" fmla="*/ 22 w 34"/>
                <a:gd name="T1" fmla="*/ 43 h 43"/>
                <a:gd name="T2" fmla="*/ 14 w 34"/>
                <a:gd name="T3" fmla="*/ 43 h 43"/>
                <a:gd name="T4" fmla="*/ 14 w 34"/>
                <a:gd name="T5" fmla="*/ 35 h 43"/>
                <a:gd name="T6" fmla="*/ 22 w 34"/>
                <a:gd name="T7" fmla="*/ 35 h 43"/>
                <a:gd name="T8" fmla="*/ 26 w 34"/>
                <a:gd name="T9" fmla="*/ 27 h 43"/>
                <a:gd name="T10" fmla="*/ 26 w 34"/>
                <a:gd name="T11" fmla="*/ 21 h 43"/>
                <a:gd name="T12" fmla="*/ 0 w 34"/>
                <a:gd name="T13" fmla="*/ 6 h 43"/>
                <a:gd name="T14" fmla="*/ 4 w 34"/>
                <a:gd name="T15" fmla="*/ 0 h 43"/>
                <a:gd name="T16" fmla="*/ 34 w 34"/>
                <a:gd name="T17" fmla="*/ 17 h 43"/>
                <a:gd name="T18" fmla="*/ 34 w 34"/>
                <a:gd name="T19" fmla="*/ 27 h 43"/>
                <a:gd name="T20" fmla="*/ 22 w 34"/>
                <a:gd name="T21"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 h="43">
                  <a:moveTo>
                    <a:pt x="22" y="43"/>
                  </a:moveTo>
                  <a:cubicBezTo>
                    <a:pt x="14" y="43"/>
                    <a:pt x="14" y="43"/>
                    <a:pt x="14" y="43"/>
                  </a:cubicBezTo>
                  <a:cubicBezTo>
                    <a:pt x="14" y="35"/>
                    <a:pt x="14" y="35"/>
                    <a:pt x="14" y="35"/>
                  </a:cubicBezTo>
                  <a:cubicBezTo>
                    <a:pt x="22" y="35"/>
                    <a:pt x="22" y="35"/>
                    <a:pt x="22" y="35"/>
                  </a:cubicBezTo>
                  <a:cubicBezTo>
                    <a:pt x="23" y="35"/>
                    <a:pt x="26" y="32"/>
                    <a:pt x="26" y="27"/>
                  </a:cubicBezTo>
                  <a:cubicBezTo>
                    <a:pt x="26" y="21"/>
                    <a:pt x="26" y="21"/>
                    <a:pt x="26" y="21"/>
                  </a:cubicBezTo>
                  <a:cubicBezTo>
                    <a:pt x="0" y="6"/>
                    <a:pt x="0" y="6"/>
                    <a:pt x="0" y="6"/>
                  </a:cubicBezTo>
                  <a:cubicBezTo>
                    <a:pt x="4" y="0"/>
                    <a:pt x="4" y="0"/>
                    <a:pt x="4" y="0"/>
                  </a:cubicBezTo>
                  <a:cubicBezTo>
                    <a:pt x="34" y="17"/>
                    <a:pt x="34" y="17"/>
                    <a:pt x="34" y="17"/>
                  </a:cubicBezTo>
                  <a:cubicBezTo>
                    <a:pt x="34" y="27"/>
                    <a:pt x="34" y="27"/>
                    <a:pt x="34" y="27"/>
                  </a:cubicBezTo>
                  <a:cubicBezTo>
                    <a:pt x="34" y="36"/>
                    <a:pt x="29" y="43"/>
                    <a:pt x="22" y="43"/>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246" name="Freeform 624"/>
            <p:cNvSpPr>
              <a:spLocks/>
            </p:cNvSpPr>
            <p:nvPr/>
          </p:nvSpPr>
          <p:spPr bwMode="auto">
            <a:xfrm>
              <a:off x="7186613" y="2654300"/>
              <a:ext cx="61913" cy="77788"/>
            </a:xfrm>
            <a:custGeom>
              <a:avLst/>
              <a:gdLst>
                <a:gd name="T0" fmla="*/ 20 w 34"/>
                <a:gd name="T1" fmla="*/ 43 h 43"/>
                <a:gd name="T2" fmla="*/ 12 w 34"/>
                <a:gd name="T3" fmla="*/ 43 h 43"/>
                <a:gd name="T4" fmla="*/ 0 w 34"/>
                <a:gd name="T5" fmla="*/ 27 h 43"/>
                <a:gd name="T6" fmla="*/ 0 w 34"/>
                <a:gd name="T7" fmla="*/ 17 h 43"/>
                <a:gd name="T8" fmla="*/ 30 w 34"/>
                <a:gd name="T9" fmla="*/ 0 h 43"/>
                <a:gd name="T10" fmla="*/ 34 w 34"/>
                <a:gd name="T11" fmla="*/ 6 h 43"/>
                <a:gd name="T12" fmla="*/ 8 w 34"/>
                <a:gd name="T13" fmla="*/ 21 h 43"/>
                <a:gd name="T14" fmla="*/ 8 w 34"/>
                <a:gd name="T15" fmla="*/ 27 h 43"/>
                <a:gd name="T16" fmla="*/ 12 w 34"/>
                <a:gd name="T17" fmla="*/ 35 h 43"/>
                <a:gd name="T18" fmla="*/ 20 w 34"/>
                <a:gd name="T19" fmla="*/ 35 h 43"/>
                <a:gd name="T20" fmla="*/ 20 w 34"/>
                <a:gd name="T21"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 h="43">
                  <a:moveTo>
                    <a:pt x="20" y="43"/>
                  </a:moveTo>
                  <a:cubicBezTo>
                    <a:pt x="12" y="43"/>
                    <a:pt x="12" y="43"/>
                    <a:pt x="12" y="43"/>
                  </a:cubicBezTo>
                  <a:cubicBezTo>
                    <a:pt x="6" y="43"/>
                    <a:pt x="0" y="36"/>
                    <a:pt x="0" y="27"/>
                  </a:cubicBezTo>
                  <a:cubicBezTo>
                    <a:pt x="0" y="17"/>
                    <a:pt x="0" y="17"/>
                    <a:pt x="0" y="17"/>
                  </a:cubicBezTo>
                  <a:cubicBezTo>
                    <a:pt x="30" y="0"/>
                    <a:pt x="30" y="0"/>
                    <a:pt x="30" y="0"/>
                  </a:cubicBezTo>
                  <a:cubicBezTo>
                    <a:pt x="34" y="6"/>
                    <a:pt x="34" y="6"/>
                    <a:pt x="34" y="6"/>
                  </a:cubicBezTo>
                  <a:cubicBezTo>
                    <a:pt x="8" y="21"/>
                    <a:pt x="8" y="21"/>
                    <a:pt x="8" y="21"/>
                  </a:cubicBezTo>
                  <a:cubicBezTo>
                    <a:pt x="8" y="27"/>
                    <a:pt x="8" y="27"/>
                    <a:pt x="8" y="27"/>
                  </a:cubicBezTo>
                  <a:cubicBezTo>
                    <a:pt x="8" y="32"/>
                    <a:pt x="11" y="35"/>
                    <a:pt x="12" y="35"/>
                  </a:cubicBezTo>
                  <a:cubicBezTo>
                    <a:pt x="20" y="35"/>
                    <a:pt x="20" y="35"/>
                    <a:pt x="20" y="35"/>
                  </a:cubicBezTo>
                  <a:lnTo>
                    <a:pt x="20" y="43"/>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247" name="Freeform 625"/>
            <p:cNvSpPr>
              <a:spLocks noEditPoints="1"/>
            </p:cNvSpPr>
            <p:nvPr/>
          </p:nvSpPr>
          <p:spPr bwMode="auto">
            <a:xfrm>
              <a:off x="7223126" y="2725738"/>
              <a:ext cx="85725" cy="100013"/>
            </a:xfrm>
            <a:custGeom>
              <a:avLst/>
              <a:gdLst>
                <a:gd name="T0" fmla="*/ 24 w 48"/>
                <a:gd name="T1" fmla="*/ 56 h 56"/>
                <a:gd name="T2" fmla="*/ 0 w 48"/>
                <a:gd name="T3" fmla="*/ 26 h 56"/>
                <a:gd name="T4" fmla="*/ 24 w 48"/>
                <a:gd name="T5" fmla="*/ 0 h 56"/>
                <a:gd name="T6" fmla="*/ 48 w 48"/>
                <a:gd name="T7" fmla="*/ 26 h 56"/>
                <a:gd name="T8" fmla="*/ 24 w 48"/>
                <a:gd name="T9" fmla="*/ 56 h 56"/>
                <a:gd name="T10" fmla="*/ 24 w 48"/>
                <a:gd name="T11" fmla="*/ 8 h 56"/>
                <a:gd name="T12" fmla="*/ 8 w 48"/>
                <a:gd name="T13" fmla="*/ 26 h 56"/>
                <a:gd name="T14" fmla="*/ 24 w 48"/>
                <a:gd name="T15" fmla="*/ 48 h 56"/>
                <a:gd name="T16" fmla="*/ 40 w 48"/>
                <a:gd name="T17" fmla="*/ 26 h 56"/>
                <a:gd name="T18" fmla="*/ 24 w 48"/>
                <a:gd name="T19" fmla="*/ 8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56">
                  <a:moveTo>
                    <a:pt x="24" y="56"/>
                  </a:moveTo>
                  <a:cubicBezTo>
                    <a:pt x="11" y="56"/>
                    <a:pt x="0" y="43"/>
                    <a:pt x="0" y="26"/>
                  </a:cubicBezTo>
                  <a:cubicBezTo>
                    <a:pt x="0" y="14"/>
                    <a:pt x="3" y="0"/>
                    <a:pt x="24" y="0"/>
                  </a:cubicBezTo>
                  <a:cubicBezTo>
                    <a:pt x="45" y="0"/>
                    <a:pt x="48" y="14"/>
                    <a:pt x="48" y="26"/>
                  </a:cubicBezTo>
                  <a:cubicBezTo>
                    <a:pt x="48" y="43"/>
                    <a:pt x="38" y="56"/>
                    <a:pt x="24" y="56"/>
                  </a:cubicBezTo>
                  <a:close/>
                  <a:moveTo>
                    <a:pt x="24" y="8"/>
                  </a:moveTo>
                  <a:cubicBezTo>
                    <a:pt x="12" y="8"/>
                    <a:pt x="8" y="12"/>
                    <a:pt x="8" y="26"/>
                  </a:cubicBezTo>
                  <a:cubicBezTo>
                    <a:pt x="8" y="37"/>
                    <a:pt x="14" y="48"/>
                    <a:pt x="24" y="48"/>
                  </a:cubicBezTo>
                  <a:cubicBezTo>
                    <a:pt x="35" y="48"/>
                    <a:pt x="40" y="37"/>
                    <a:pt x="40" y="26"/>
                  </a:cubicBezTo>
                  <a:cubicBezTo>
                    <a:pt x="40" y="12"/>
                    <a:pt x="36" y="8"/>
                    <a:pt x="24" y="8"/>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248" name="Freeform 626"/>
            <p:cNvSpPr>
              <a:spLocks/>
            </p:cNvSpPr>
            <p:nvPr/>
          </p:nvSpPr>
          <p:spPr bwMode="auto">
            <a:xfrm>
              <a:off x="7186613" y="2806700"/>
              <a:ext cx="158750" cy="77788"/>
            </a:xfrm>
            <a:custGeom>
              <a:avLst/>
              <a:gdLst>
                <a:gd name="T0" fmla="*/ 76 w 88"/>
                <a:gd name="T1" fmla="*/ 43 h 43"/>
                <a:gd name="T2" fmla="*/ 12 w 88"/>
                <a:gd name="T3" fmla="*/ 43 h 43"/>
                <a:gd name="T4" fmla="*/ 0 w 88"/>
                <a:gd name="T5" fmla="*/ 27 h 43"/>
                <a:gd name="T6" fmla="*/ 0 w 88"/>
                <a:gd name="T7" fmla="*/ 17 h 43"/>
                <a:gd name="T8" fmla="*/ 30 w 88"/>
                <a:gd name="T9" fmla="*/ 0 h 43"/>
                <a:gd name="T10" fmla="*/ 34 w 88"/>
                <a:gd name="T11" fmla="*/ 6 h 43"/>
                <a:gd name="T12" fmla="*/ 8 w 88"/>
                <a:gd name="T13" fmla="*/ 21 h 43"/>
                <a:gd name="T14" fmla="*/ 8 w 88"/>
                <a:gd name="T15" fmla="*/ 27 h 43"/>
                <a:gd name="T16" fmla="*/ 12 w 88"/>
                <a:gd name="T17" fmla="*/ 35 h 43"/>
                <a:gd name="T18" fmla="*/ 76 w 88"/>
                <a:gd name="T19" fmla="*/ 35 h 43"/>
                <a:gd name="T20" fmla="*/ 80 w 88"/>
                <a:gd name="T21" fmla="*/ 27 h 43"/>
                <a:gd name="T22" fmla="*/ 80 w 88"/>
                <a:gd name="T23" fmla="*/ 21 h 43"/>
                <a:gd name="T24" fmla="*/ 54 w 88"/>
                <a:gd name="T25" fmla="*/ 6 h 43"/>
                <a:gd name="T26" fmla="*/ 58 w 88"/>
                <a:gd name="T27" fmla="*/ 0 h 43"/>
                <a:gd name="T28" fmla="*/ 88 w 88"/>
                <a:gd name="T29" fmla="*/ 17 h 43"/>
                <a:gd name="T30" fmla="*/ 88 w 88"/>
                <a:gd name="T31" fmla="*/ 27 h 43"/>
                <a:gd name="T32" fmla="*/ 76 w 88"/>
                <a:gd name="T33"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8" h="43">
                  <a:moveTo>
                    <a:pt x="76" y="43"/>
                  </a:moveTo>
                  <a:cubicBezTo>
                    <a:pt x="12" y="43"/>
                    <a:pt x="12" y="43"/>
                    <a:pt x="12" y="43"/>
                  </a:cubicBezTo>
                  <a:cubicBezTo>
                    <a:pt x="6" y="43"/>
                    <a:pt x="0" y="36"/>
                    <a:pt x="0" y="27"/>
                  </a:cubicBezTo>
                  <a:cubicBezTo>
                    <a:pt x="0" y="17"/>
                    <a:pt x="0" y="17"/>
                    <a:pt x="0" y="17"/>
                  </a:cubicBezTo>
                  <a:cubicBezTo>
                    <a:pt x="30" y="0"/>
                    <a:pt x="30" y="0"/>
                    <a:pt x="30" y="0"/>
                  </a:cubicBezTo>
                  <a:cubicBezTo>
                    <a:pt x="34" y="6"/>
                    <a:pt x="34" y="6"/>
                    <a:pt x="34" y="6"/>
                  </a:cubicBezTo>
                  <a:cubicBezTo>
                    <a:pt x="8" y="21"/>
                    <a:pt x="8" y="21"/>
                    <a:pt x="8" y="21"/>
                  </a:cubicBezTo>
                  <a:cubicBezTo>
                    <a:pt x="8" y="27"/>
                    <a:pt x="8" y="27"/>
                    <a:pt x="8" y="27"/>
                  </a:cubicBezTo>
                  <a:cubicBezTo>
                    <a:pt x="8" y="32"/>
                    <a:pt x="11" y="35"/>
                    <a:pt x="12" y="35"/>
                  </a:cubicBezTo>
                  <a:cubicBezTo>
                    <a:pt x="76" y="35"/>
                    <a:pt x="76" y="35"/>
                    <a:pt x="76" y="35"/>
                  </a:cubicBezTo>
                  <a:cubicBezTo>
                    <a:pt x="77" y="35"/>
                    <a:pt x="80" y="32"/>
                    <a:pt x="80" y="27"/>
                  </a:cubicBezTo>
                  <a:cubicBezTo>
                    <a:pt x="80" y="21"/>
                    <a:pt x="80" y="21"/>
                    <a:pt x="80" y="21"/>
                  </a:cubicBezTo>
                  <a:cubicBezTo>
                    <a:pt x="54" y="6"/>
                    <a:pt x="54" y="6"/>
                    <a:pt x="54" y="6"/>
                  </a:cubicBezTo>
                  <a:cubicBezTo>
                    <a:pt x="58" y="0"/>
                    <a:pt x="58" y="0"/>
                    <a:pt x="58" y="0"/>
                  </a:cubicBezTo>
                  <a:cubicBezTo>
                    <a:pt x="88" y="17"/>
                    <a:pt x="88" y="17"/>
                    <a:pt x="88" y="17"/>
                  </a:cubicBezTo>
                  <a:cubicBezTo>
                    <a:pt x="88" y="27"/>
                    <a:pt x="88" y="27"/>
                    <a:pt x="88" y="27"/>
                  </a:cubicBezTo>
                  <a:cubicBezTo>
                    <a:pt x="88" y="36"/>
                    <a:pt x="83" y="43"/>
                    <a:pt x="76" y="43"/>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249" name="Freeform 627"/>
            <p:cNvSpPr>
              <a:spLocks/>
            </p:cNvSpPr>
            <p:nvPr/>
          </p:nvSpPr>
          <p:spPr bwMode="auto">
            <a:xfrm>
              <a:off x="7324726" y="2768600"/>
              <a:ext cx="323850" cy="71438"/>
            </a:xfrm>
            <a:custGeom>
              <a:avLst/>
              <a:gdLst>
                <a:gd name="T0" fmla="*/ 204 w 204"/>
                <a:gd name="T1" fmla="*/ 45 h 45"/>
                <a:gd name="T2" fmla="*/ 22 w 204"/>
                <a:gd name="T3" fmla="*/ 45 h 45"/>
                <a:gd name="T4" fmla="*/ 22 w 204"/>
                <a:gd name="T5" fmla="*/ 36 h 45"/>
                <a:gd name="T6" fmla="*/ 195 w 204"/>
                <a:gd name="T7" fmla="*/ 36 h 45"/>
                <a:gd name="T8" fmla="*/ 195 w 204"/>
                <a:gd name="T9" fmla="*/ 9 h 45"/>
                <a:gd name="T10" fmla="*/ 0 w 204"/>
                <a:gd name="T11" fmla="*/ 9 h 45"/>
                <a:gd name="T12" fmla="*/ 0 w 204"/>
                <a:gd name="T13" fmla="*/ 0 h 45"/>
                <a:gd name="T14" fmla="*/ 204 w 204"/>
                <a:gd name="T15" fmla="*/ 0 h 45"/>
                <a:gd name="T16" fmla="*/ 204 w 204"/>
                <a:gd name="T17"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4" h="45">
                  <a:moveTo>
                    <a:pt x="204" y="45"/>
                  </a:moveTo>
                  <a:lnTo>
                    <a:pt x="22" y="45"/>
                  </a:lnTo>
                  <a:lnTo>
                    <a:pt x="22" y="36"/>
                  </a:lnTo>
                  <a:lnTo>
                    <a:pt x="195" y="36"/>
                  </a:lnTo>
                  <a:lnTo>
                    <a:pt x="195" y="9"/>
                  </a:lnTo>
                  <a:lnTo>
                    <a:pt x="0" y="9"/>
                  </a:lnTo>
                  <a:lnTo>
                    <a:pt x="0" y="0"/>
                  </a:lnTo>
                  <a:lnTo>
                    <a:pt x="204" y="0"/>
                  </a:lnTo>
                  <a:lnTo>
                    <a:pt x="204" y="45"/>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250" name="Freeform 628"/>
            <p:cNvSpPr>
              <a:spLocks/>
            </p:cNvSpPr>
            <p:nvPr/>
          </p:nvSpPr>
          <p:spPr bwMode="auto">
            <a:xfrm>
              <a:off x="7324726" y="2617788"/>
              <a:ext cx="323850" cy="71438"/>
            </a:xfrm>
            <a:custGeom>
              <a:avLst/>
              <a:gdLst>
                <a:gd name="T0" fmla="*/ 204 w 204"/>
                <a:gd name="T1" fmla="*/ 45 h 45"/>
                <a:gd name="T2" fmla="*/ 22 w 204"/>
                <a:gd name="T3" fmla="*/ 45 h 45"/>
                <a:gd name="T4" fmla="*/ 22 w 204"/>
                <a:gd name="T5" fmla="*/ 36 h 45"/>
                <a:gd name="T6" fmla="*/ 195 w 204"/>
                <a:gd name="T7" fmla="*/ 36 h 45"/>
                <a:gd name="T8" fmla="*/ 195 w 204"/>
                <a:gd name="T9" fmla="*/ 9 h 45"/>
                <a:gd name="T10" fmla="*/ 0 w 204"/>
                <a:gd name="T11" fmla="*/ 9 h 45"/>
                <a:gd name="T12" fmla="*/ 0 w 204"/>
                <a:gd name="T13" fmla="*/ 0 h 45"/>
                <a:gd name="T14" fmla="*/ 204 w 204"/>
                <a:gd name="T15" fmla="*/ 0 h 45"/>
                <a:gd name="T16" fmla="*/ 204 w 204"/>
                <a:gd name="T17"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4" h="45">
                  <a:moveTo>
                    <a:pt x="204" y="45"/>
                  </a:moveTo>
                  <a:lnTo>
                    <a:pt x="22" y="45"/>
                  </a:lnTo>
                  <a:lnTo>
                    <a:pt x="22" y="36"/>
                  </a:lnTo>
                  <a:lnTo>
                    <a:pt x="195" y="36"/>
                  </a:lnTo>
                  <a:lnTo>
                    <a:pt x="195" y="9"/>
                  </a:lnTo>
                  <a:lnTo>
                    <a:pt x="0" y="9"/>
                  </a:lnTo>
                  <a:lnTo>
                    <a:pt x="0" y="0"/>
                  </a:lnTo>
                  <a:lnTo>
                    <a:pt x="204" y="0"/>
                  </a:lnTo>
                  <a:lnTo>
                    <a:pt x="204" y="45"/>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251" name="Freeform 629"/>
            <p:cNvSpPr>
              <a:spLocks/>
            </p:cNvSpPr>
            <p:nvPr/>
          </p:nvSpPr>
          <p:spPr bwMode="auto">
            <a:xfrm>
              <a:off x="7324726" y="2465388"/>
              <a:ext cx="323850" cy="73025"/>
            </a:xfrm>
            <a:custGeom>
              <a:avLst/>
              <a:gdLst>
                <a:gd name="T0" fmla="*/ 204 w 204"/>
                <a:gd name="T1" fmla="*/ 46 h 46"/>
                <a:gd name="T2" fmla="*/ 22 w 204"/>
                <a:gd name="T3" fmla="*/ 46 h 46"/>
                <a:gd name="T4" fmla="*/ 22 w 204"/>
                <a:gd name="T5" fmla="*/ 37 h 46"/>
                <a:gd name="T6" fmla="*/ 195 w 204"/>
                <a:gd name="T7" fmla="*/ 37 h 46"/>
                <a:gd name="T8" fmla="*/ 195 w 204"/>
                <a:gd name="T9" fmla="*/ 9 h 46"/>
                <a:gd name="T10" fmla="*/ 0 w 204"/>
                <a:gd name="T11" fmla="*/ 9 h 46"/>
                <a:gd name="T12" fmla="*/ 0 w 204"/>
                <a:gd name="T13" fmla="*/ 0 h 46"/>
                <a:gd name="T14" fmla="*/ 204 w 204"/>
                <a:gd name="T15" fmla="*/ 0 h 46"/>
                <a:gd name="T16" fmla="*/ 204 w 204"/>
                <a:gd name="T17" fmla="*/ 4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4" h="46">
                  <a:moveTo>
                    <a:pt x="204" y="46"/>
                  </a:moveTo>
                  <a:lnTo>
                    <a:pt x="22" y="46"/>
                  </a:lnTo>
                  <a:lnTo>
                    <a:pt x="22" y="37"/>
                  </a:lnTo>
                  <a:lnTo>
                    <a:pt x="195" y="37"/>
                  </a:lnTo>
                  <a:lnTo>
                    <a:pt x="195" y="9"/>
                  </a:lnTo>
                  <a:lnTo>
                    <a:pt x="0" y="9"/>
                  </a:lnTo>
                  <a:lnTo>
                    <a:pt x="0" y="0"/>
                  </a:lnTo>
                  <a:lnTo>
                    <a:pt x="204" y="0"/>
                  </a:lnTo>
                  <a:lnTo>
                    <a:pt x="204" y="46"/>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252" name="Rectangle 630"/>
            <p:cNvSpPr>
              <a:spLocks noChangeArrowheads="1"/>
            </p:cNvSpPr>
            <p:nvPr/>
          </p:nvSpPr>
          <p:spPr bwMode="auto">
            <a:xfrm>
              <a:off x="7359651" y="2493963"/>
              <a:ext cx="14288" cy="15875"/>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253" name="Rectangle 631"/>
            <p:cNvSpPr>
              <a:spLocks noChangeArrowheads="1"/>
            </p:cNvSpPr>
            <p:nvPr/>
          </p:nvSpPr>
          <p:spPr bwMode="auto">
            <a:xfrm>
              <a:off x="7388226" y="2493963"/>
              <a:ext cx="14288" cy="15875"/>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254" name="Rectangle 632"/>
            <p:cNvSpPr>
              <a:spLocks noChangeArrowheads="1"/>
            </p:cNvSpPr>
            <p:nvPr/>
          </p:nvSpPr>
          <p:spPr bwMode="auto">
            <a:xfrm>
              <a:off x="7416801" y="2493963"/>
              <a:ext cx="15875" cy="15875"/>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255" name="Rectangle 633"/>
            <p:cNvSpPr>
              <a:spLocks noChangeArrowheads="1"/>
            </p:cNvSpPr>
            <p:nvPr/>
          </p:nvSpPr>
          <p:spPr bwMode="auto">
            <a:xfrm>
              <a:off x="7446963" y="2493963"/>
              <a:ext cx="14288" cy="15875"/>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256" name="Rectangle 634"/>
            <p:cNvSpPr>
              <a:spLocks noChangeArrowheads="1"/>
            </p:cNvSpPr>
            <p:nvPr/>
          </p:nvSpPr>
          <p:spPr bwMode="auto">
            <a:xfrm>
              <a:off x="7475538" y="2493963"/>
              <a:ext cx="14288" cy="15875"/>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257" name="Rectangle 635"/>
            <p:cNvSpPr>
              <a:spLocks noChangeArrowheads="1"/>
            </p:cNvSpPr>
            <p:nvPr/>
          </p:nvSpPr>
          <p:spPr bwMode="auto">
            <a:xfrm>
              <a:off x="7504113" y="2493963"/>
              <a:ext cx="14288" cy="15875"/>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258" name="Rectangle 636"/>
            <p:cNvSpPr>
              <a:spLocks noChangeArrowheads="1"/>
            </p:cNvSpPr>
            <p:nvPr/>
          </p:nvSpPr>
          <p:spPr bwMode="auto">
            <a:xfrm>
              <a:off x="7359651" y="2646363"/>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259" name="Rectangle 637"/>
            <p:cNvSpPr>
              <a:spLocks noChangeArrowheads="1"/>
            </p:cNvSpPr>
            <p:nvPr/>
          </p:nvSpPr>
          <p:spPr bwMode="auto">
            <a:xfrm>
              <a:off x="7388226" y="2646363"/>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260" name="Rectangle 638"/>
            <p:cNvSpPr>
              <a:spLocks noChangeArrowheads="1"/>
            </p:cNvSpPr>
            <p:nvPr/>
          </p:nvSpPr>
          <p:spPr bwMode="auto">
            <a:xfrm>
              <a:off x="7416801" y="2646363"/>
              <a:ext cx="15875"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261" name="Rectangle 639"/>
            <p:cNvSpPr>
              <a:spLocks noChangeArrowheads="1"/>
            </p:cNvSpPr>
            <p:nvPr/>
          </p:nvSpPr>
          <p:spPr bwMode="auto">
            <a:xfrm>
              <a:off x="7446963" y="2646363"/>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262" name="Rectangle 640"/>
            <p:cNvSpPr>
              <a:spLocks noChangeArrowheads="1"/>
            </p:cNvSpPr>
            <p:nvPr/>
          </p:nvSpPr>
          <p:spPr bwMode="auto">
            <a:xfrm>
              <a:off x="7475538" y="2646363"/>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263" name="Rectangle 641"/>
            <p:cNvSpPr>
              <a:spLocks noChangeArrowheads="1"/>
            </p:cNvSpPr>
            <p:nvPr/>
          </p:nvSpPr>
          <p:spPr bwMode="auto">
            <a:xfrm>
              <a:off x="7504113" y="2646363"/>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264" name="Rectangle 642"/>
            <p:cNvSpPr>
              <a:spLocks noChangeArrowheads="1"/>
            </p:cNvSpPr>
            <p:nvPr/>
          </p:nvSpPr>
          <p:spPr bwMode="auto">
            <a:xfrm>
              <a:off x="7532688" y="2646363"/>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265" name="Rectangle 643"/>
            <p:cNvSpPr>
              <a:spLocks noChangeArrowheads="1"/>
            </p:cNvSpPr>
            <p:nvPr/>
          </p:nvSpPr>
          <p:spPr bwMode="auto">
            <a:xfrm>
              <a:off x="7561263" y="2646363"/>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266" name="Rectangle 644"/>
            <p:cNvSpPr>
              <a:spLocks noChangeArrowheads="1"/>
            </p:cNvSpPr>
            <p:nvPr/>
          </p:nvSpPr>
          <p:spPr bwMode="auto">
            <a:xfrm>
              <a:off x="7359651" y="2797175"/>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267" name="Rectangle 645"/>
            <p:cNvSpPr>
              <a:spLocks noChangeArrowheads="1"/>
            </p:cNvSpPr>
            <p:nvPr/>
          </p:nvSpPr>
          <p:spPr bwMode="auto">
            <a:xfrm>
              <a:off x="7388226" y="2797175"/>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268" name="Rectangle 646"/>
            <p:cNvSpPr>
              <a:spLocks noChangeArrowheads="1"/>
            </p:cNvSpPr>
            <p:nvPr/>
          </p:nvSpPr>
          <p:spPr bwMode="auto">
            <a:xfrm>
              <a:off x="7416801" y="2797175"/>
              <a:ext cx="15875"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269" name="Rectangle 647"/>
            <p:cNvSpPr>
              <a:spLocks noChangeArrowheads="1"/>
            </p:cNvSpPr>
            <p:nvPr/>
          </p:nvSpPr>
          <p:spPr bwMode="auto">
            <a:xfrm>
              <a:off x="7446963" y="2797175"/>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270" name="Rectangle 648"/>
            <p:cNvSpPr>
              <a:spLocks noChangeArrowheads="1"/>
            </p:cNvSpPr>
            <p:nvPr/>
          </p:nvSpPr>
          <p:spPr bwMode="auto">
            <a:xfrm>
              <a:off x="7475538" y="2797175"/>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271" name="Rectangle 649"/>
            <p:cNvSpPr>
              <a:spLocks noChangeArrowheads="1"/>
            </p:cNvSpPr>
            <p:nvPr/>
          </p:nvSpPr>
          <p:spPr bwMode="auto">
            <a:xfrm>
              <a:off x="7359651" y="2854325"/>
              <a:ext cx="57150" cy="15875"/>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272" name="Rectangle 650"/>
            <p:cNvSpPr>
              <a:spLocks noChangeArrowheads="1"/>
            </p:cNvSpPr>
            <p:nvPr/>
          </p:nvSpPr>
          <p:spPr bwMode="auto">
            <a:xfrm>
              <a:off x="7432676" y="2854325"/>
              <a:ext cx="142875" cy="15875"/>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273" name="Rectangle 651"/>
            <p:cNvSpPr>
              <a:spLocks noChangeArrowheads="1"/>
            </p:cNvSpPr>
            <p:nvPr/>
          </p:nvSpPr>
          <p:spPr bwMode="auto">
            <a:xfrm>
              <a:off x="7359651" y="2703513"/>
              <a:ext cx="130175"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274" name="Rectangle 652"/>
            <p:cNvSpPr>
              <a:spLocks noChangeArrowheads="1"/>
            </p:cNvSpPr>
            <p:nvPr/>
          </p:nvSpPr>
          <p:spPr bwMode="auto">
            <a:xfrm>
              <a:off x="7504113" y="2703513"/>
              <a:ext cx="7143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275" name="Rectangle 653"/>
            <p:cNvSpPr>
              <a:spLocks noChangeArrowheads="1"/>
            </p:cNvSpPr>
            <p:nvPr/>
          </p:nvSpPr>
          <p:spPr bwMode="auto">
            <a:xfrm>
              <a:off x="7475538" y="2552700"/>
              <a:ext cx="28575"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276" name="Rectangle 654"/>
            <p:cNvSpPr>
              <a:spLocks noChangeArrowheads="1"/>
            </p:cNvSpPr>
            <p:nvPr/>
          </p:nvSpPr>
          <p:spPr bwMode="auto">
            <a:xfrm>
              <a:off x="7359651" y="2552700"/>
              <a:ext cx="101600"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277" name="Rectangle 655"/>
            <p:cNvSpPr>
              <a:spLocks noChangeArrowheads="1"/>
            </p:cNvSpPr>
            <p:nvPr/>
          </p:nvSpPr>
          <p:spPr bwMode="auto">
            <a:xfrm>
              <a:off x="7518401" y="2552700"/>
              <a:ext cx="57150"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grpSp>
      <p:grpSp>
        <p:nvGrpSpPr>
          <p:cNvPr id="278" name="Group 277"/>
          <p:cNvGrpSpPr/>
          <p:nvPr/>
        </p:nvGrpSpPr>
        <p:grpSpPr>
          <a:xfrm>
            <a:off x="2868158" y="2632104"/>
            <a:ext cx="431801" cy="461963"/>
            <a:chOff x="5576888" y="2422525"/>
            <a:chExt cx="431801" cy="461963"/>
          </a:xfrm>
        </p:grpSpPr>
        <p:sp>
          <p:nvSpPr>
            <p:cNvPr id="279" name="Rectangle 656"/>
            <p:cNvSpPr>
              <a:spLocks noChangeArrowheads="1"/>
            </p:cNvSpPr>
            <p:nvPr/>
          </p:nvSpPr>
          <p:spPr bwMode="auto">
            <a:xfrm>
              <a:off x="5915026" y="2717800"/>
              <a:ext cx="14288" cy="1666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280" name="Freeform 657"/>
            <p:cNvSpPr>
              <a:spLocks noEditPoints="1"/>
            </p:cNvSpPr>
            <p:nvPr/>
          </p:nvSpPr>
          <p:spPr bwMode="auto">
            <a:xfrm>
              <a:off x="5878513" y="2422525"/>
              <a:ext cx="87313" cy="87313"/>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8 h 48"/>
                <a:gd name="T12" fmla="*/ 8 w 48"/>
                <a:gd name="T13" fmla="*/ 24 h 48"/>
                <a:gd name="T14" fmla="*/ 24 w 48"/>
                <a:gd name="T15" fmla="*/ 40 h 48"/>
                <a:gd name="T16" fmla="*/ 40 w 48"/>
                <a:gd name="T17" fmla="*/ 24 h 48"/>
                <a:gd name="T18" fmla="*/ 24 w 48"/>
                <a:gd name="T19" fmla="*/ 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7"/>
                    <a:pt x="0" y="24"/>
                  </a:cubicBezTo>
                  <a:cubicBezTo>
                    <a:pt x="0" y="11"/>
                    <a:pt x="11" y="0"/>
                    <a:pt x="24" y="0"/>
                  </a:cubicBezTo>
                  <a:cubicBezTo>
                    <a:pt x="37" y="0"/>
                    <a:pt x="48" y="11"/>
                    <a:pt x="48" y="24"/>
                  </a:cubicBezTo>
                  <a:cubicBezTo>
                    <a:pt x="48" y="37"/>
                    <a:pt x="37" y="48"/>
                    <a:pt x="24" y="48"/>
                  </a:cubicBezTo>
                  <a:close/>
                  <a:moveTo>
                    <a:pt x="24" y="8"/>
                  </a:moveTo>
                  <a:cubicBezTo>
                    <a:pt x="15" y="8"/>
                    <a:pt x="8" y="15"/>
                    <a:pt x="8" y="24"/>
                  </a:cubicBezTo>
                  <a:cubicBezTo>
                    <a:pt x="8" y="33"/>
                    <a:pt x="15" y="40"/>
                    <a:pt x="24" y="40"/>
                  </a:cubicBezTo>
                  <a:cubicBezTo>
                    <a:pt x="33" y="40"/>
                    <a:pt x="40" y="33"/>
                    <a:pt x="40" y="24"/>
                  </a:cubicBezTo>
                  <a:cubicBezTo>
                    <a:pt x="40" y="15"/>
                    <a:pt x="33" y="8"/>
                    <a:pt x="24" y="8"/>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281" name="Freeform 658"/>
            <p:cNvSpPr>
              <a:spLocks/>
            </p:cNvSpPr>
            <p:nvPr/>
          </p:nvSpPr>
          <p:spPr bwMode="auto">
            <a:xfrm>
              <a:off x="5788026" y="2524125"/>
              <a:ext cx="220663" cy="360363"/>
            </a:xfrm>
            <a:custGeom>
              <a:avLst/>
              <a:gdLst>
                <a:gd name="T0" fmla="*/ 106 w 122"/>
                <a:gd name="T1" fmla="*/ 200 h 200"/>
                <a:gd name="T2" fmla="*/ 98 w 122"/>
                <a:gd name="T3" fmla="*/ 200 h 200"/>
                <a:gd name="T4" fmla="*/ 98 w 122"/>
                <a:gd name="T5" fmla="*/ 92 h 200"/>
                <a:gd name="T6" fmla="*/ 114 w 122"/>
                <a:gd name="T7" fmla="*/ 92 h 200"/>
                <a:gd name="T8" fmla="*/ 114 w 122"/>
                <a:gd name="T9" fmla="*/ 32 h 200"/>
                <a:gd name="T10" fmla="*/ 90 w 122"/>
                <a:gd name="T11" fmla="*/ 8 h 200"/>
                <a:gd name="T12" fmla="*/ 58 w 122"/>
                <a:gd name="T13" fmla="*/ 8 h 200"/>
                <a:gd name="T14" fmla="*/ 38 w 122"/>
                <a:gd name="T15" fmla="*/ 18 h 200"/>
                <a:gd name="T16" fmla="*/ 6 w 122"/>
                <a:gd name="T17" fmla="*/ 66 h 200"/>
                <a:gd name="T18" fmla="*/ 0 w 122"/>
                <a:gd name="T19" fmla="*/ 61 h 200"/>
                <a:gd name="T20" fmla="*/ 31 w 122"/>
                <a:gd name="T21" fmla="*/ 14 h 200"/>
                <a:gd name="T22" fmla="*/ 58 w 122"/>
                <a:gd name="T23" fmla="*/ 0 h 200"/>
                <a:gd name="T24" fmla="*/ 90 w 122"/>
                <a:gd name="T25" fmla="*/ 0 h 200"/>
                <a:gd name="T26" fmla="*/ 122 w 122"/>
                <a:gd name="T27" fmla="*/ 32 h 200"/>
                <a:gd name="T28" fmla="*/ 122 w 122"/>
                <a:gd name="T29" fmla="*/ 100 h 200"/>
                <a:gd name="T30" fmla="*/ 106 w 122"/>
                <a:gd name="T31" fmla="*/ 100 h 200"/>
                <a:gd name="T32" fmla="*/ 106 w 122"/>
                <a:gd name="T33"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2" h="200">
                  <a:moveTo>
                    <a:pt x="106" y="200"/>
                  </a:moveTo>
                  <a:cubicBezTo>
                    <a:pt x="98" y="200"/>
                    <a:pt x="98" y="200"/>
                    <a:pt x="98" y="200"/>
                  </a:cubicBezTo>
                  <a:cubicBezTo>
                    <a:pt x="98" y="92"/>
                    <a:pt x="98" y="92"/>
                    <a:pt x="98" y="92"/>
                  </a:cubicBezTo>
                  <a:cubicBezTo>
                    <a:pt x="114" y="92"/>
                    <a:pt x="114" y="92"/>
                    <a:pt x="114" y="92"/>
                  </a:cubicBezTo>
                  <a:cubicBezTo>
                    <a:pt x="114" y="32"/>
                    <a:pt x="114" y="32"/>
                    <a:pt x="114" y="32"/>
                  </a:cubicBezTo>
                  <a:cubicBezTo>
                    <a:pt x="114" y="19"/>
                    <a:pt x="103" y="8"/>
                    <a:pt x="90" y="8"/>
                  </a:cubicBezTo>
                  <a:cubicBezTo>
                    <a:pt x="58" y="8"/>
                    <a:pt x="58" y="8"/>
                    <a:pt x="58" y="8"/>
                  </a:cubicBezTo>
                  <a:cubicBezTo>
                    <a:pt x="45" y="8"/>
                    <a:pt x="38" y="18"/>
                    <a:pt x="38" y="18"/>
                  </a:cubicBezTo>
                  <a:cubicBezTo>
                    <a:pt x="6" y="66"/>
                    <a:pt x="6" y="66"/>
                    <a:pt x="6" y="66"/>
                  </a:cubicBezTo>
                  <a:cubicBezTo>
                    <a:pt x="0" y="61"/>
                    <a:pt x="0" y="61"/>
                    <a:pt x="0" y="61"/>
                  </a:cubicBezTo>
                  <a:cubicBezTo>
                    <a:pt x="31" y="14"/>
                    <a:pt x="31" y="14"/>
                    <a:pt x="31" y="14"/>
                  </a:cubicBezTo>
                  <a:cubicBezTo>
                    <a:pt x="31" y="13"/>
                    <a:pt x="40" y="0"/>
                    <a:pt x="58" y="0"/>
                  </a:cubicBezTo>
                  <a:cubicBezTo>
                    <a:pt x="90" y="0"/>
                    <a:pt x="90" y="0"/>
                    <a:pt x="90" y="0"/>
                  </a:cubicBezTo>
                  <a:cubicBezTo>
                    <a:pt x="108" y="0"/>
                    <a:pt x="122" y="14"/>
                    <a:pt x="122" y="32"/>
                  </a:cubicBezTo>
                  <a:cubicBezTo>
                    <a:pt x="122" y="100"/>
                    <a:pt x="122" y="100"/>
                    <a:pt x="122" y="100"/>
                  </a:cubicBezTo>
                  <a:cubicBezTo>
                    <a:pt x="106" y="100"/>
                    <a:pt x="106" y="100"/>
                    <a:pt x="106" y="100"/>
                  </a:cubicBezTo>
                  <a:lnTo>
                    <a:pt x="106" y="200"/>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282" name="Rectangle 659"/>
            <p:cNvSpPr>
              <a:spLocks noChangeArrowheads="1"/>
            </p:cNvSpPr>
            <p:nvPr/>
          </p:nvSpPr>
          <p:spPr bwMode="auto">
            <a:xfrm>
              <a:off x="5915026" y="2552700"/>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283" name="Rectangle 660"/>
            <p:cNvSpPr>
              <a:spLocks noChangeArrowheads="1"/>
            </p:cNvSpPr>
            <p:nvPr/>
          </p:nvSpPr>
          <p:spPr bwMode="auto">
            <a:xfrm>
              <a:off x="5915026" y="2581275"/>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284" name="Rectangle 661"/>
            <p:cNvSpPr>
              <a:spLocks noChangeArrowheads="1"/>
            </p:cNvSpPr>
            <p:nvPr/>
          </p:nvSpPr>
          <p:spPr bwMode="auto">
            <a:xfrm>
              <a:off x="5656263" y="2717800"/>
              <a:ext cx="14288" cy="1666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285" name="Freeform 662"/>
            <p:cNvSpPr>
              <a:spLocks noEditPoints="1"/>
            </p:cNvSpPr>
            <p:nvPr/>
          </p:nvSpPr>
          <p:spPr bwMode="auto">
            <a:xfrm>
              <a:off x="5619751" y="2422525"/>
              <a:ext cx="85725" cy="87313"/>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8 h 48"/>
                <a:gd name="T12" fmla="*/ 8 w 48"/>
                <a:gd name="T13" fmla="*/ 24 h 48"/>
                <a:gd name="T14" fmla="*/ 24 w 48"/>
                <a:gd name="T15" fmla="*/ 40 h 48"/>
                <a:gd name="T16" fmla="*/ 40 w 48"/>
                <a:gd name="T17" fmla="*/ 24 h 48"/>
                <a:gd name="T18" fmla="*/ 24 w 48"/>
                <a:gd name="T19" fmla="*/ 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7"/>
                    <a:pt x="0" y="24"/>
                  </a:cubicBezTo>
                  <a:cubicBezTo>
                    <a:pt x="0" y="11"/>
                    <a:pt x="11" y="0"/>
                    <a:pt x="24" y="0"/>
                  </a:cubicBezTo>
                  <a:cubicBezTo>
                    <a:pt x="37" y="0"/>
                    <a:pt x="48" y="11"/>
                    <a:pt x="48" y="24"/>
                  </a:cubicBezTo>
                  <a:cubicBezTo>
                    <a:pt x="48" y="37"/>
                    <a:pt x="37" y="48"/>
                    <a:pt x="24" y="48"/>
                  </a:cubicBezTo>
                  <a:close/>
                  <a:moveTo>
                    <a:pt x="24" y="8"/>
                  </a:moveTo>
                  <a:cubicBezTo>
                    <a:pt x="15" y="8"/>
                    <a:pt x="8" y="15"/>
                    <a:pt x="8" y="24"/>
                  </a:cubicBezTo>
                  <a:cubicBezTo>
                    <a:pt x="8" y="33"/>
                    <a:pt x="15" y="40"/>
                    <a:pt x="24" y="40"/>
                  </a:cubicBezTo>
                  <a:cubicBezTo>
                    <a:pt x="33" y="40"/>
                    <a:pt x="40" y="33"/>
                    <a:pt x="40" y="24"/>
                  </a:cubicBezTo>
                  <a:cubicBezTo>
                    <a:pt x="40" y="15"/>
                    <a:pt x="33" y="8"/>
                    <a:pt x="24" y="8"/>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286" name="Freeform 663"/>
            <p:cNvSpPr>
              <a:spLocks/>
            </p:cNvSpPr>
            <p:nvPr/>
          </p:nvSpPr>
          <p:spPr bwMode="auto">
            <a:xfrm>
              <a:off x="5576888" y="2524125"/>
              <a:ext cx="244475" cy="360363"/>
            </a:xfrm>
            <a:custGeom>
              <a:avLst/>
              <a:gdLst>
                <a:gd name="T0" fmla="*/ 24 w 136"/>
                <a:gd name="T1" fmla="*/ 200 h 200"/>
                <a:gd name="T2" fmla="*/ 16 w 136"/>
                <a:gd name="T3" fmla="*/ 200 h 200"/>
                <a:gd name="T4" fmla="*/ 16 w 136"/>
                <a:gd name="T5" fmla="*/ 100 h 200"/>
                <a:gd name="T6" fmla="*/ 0 w 136"/>
                <a:gd name="T7" fmla="*/ 100 h 200"/>
                <a:gd name="T8" fmla="*/ 0 w 136"/>
                <a:gd name="T9" fmla="*/ 32 h 200"/>
                <a:gd name="T10" fmla="*/ 32 w 136"/>
                <a:gd name="T11" fmla="*/ 0 h 200"/>
                <a:gd name="T12" fmla="*/ 64 w 136"/>
                <a:gd name="T13" fmla="*/ 0 h 200"/>
                <a:gd name="T14" fmla="*/ 92 w 136"/>
                <a:gd name="T15" fmla="*/ 14 h 200"/>
                <a:gd name="T16" fmla="*/ 136 w 136"/>
                <a:gd name="T17" fmla="*/ 78 h 200"/>
                <a:gd name="T18" fmla="*/ 129 w 136"/>
                <a:gd name="T19" fmla="*/ 82 h 200"/>
                <a:gd name="T20" fmla="*/ 85 w 136"/>
                <a:gd name="T21" fmla="*/ 18 h 200"/>
                <a:gd name="T22" fmla="*/ 64 w 136"/>
                <a:gd name="T23" fmla="*/ 8 h 200"/>
                <a:gd name="T24" fmla="*/ 32 w 136"/>
                <a:gd name="T25" fmla="*/ 8 h 200"/>
                <a:gd name="T26" fmla="*/ 8 w 136"/>
                <a:gd name="T27" fmla="*/ 32 h 200"/>
                <a:gd name="T28" fmla="*/ 8 w 136"/>
                <a:gd name="T29" fmla="*/ 92 h 200"/>
                <a:gd name="T30" fmla="*/ 24 w 136"/>
                <a:gd name="T31" fmla="*/ 92 h 200"/>
                <a:gd name="T32" fmla="*/ 24 w 136"/>
                <a:gd name="T33"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6" h="200">
                  <a:moveTo>
                    <a:pt x="24" y="200"/>
                  </a:moveTo>
                  <a:cubicBezTo>
                    <a:pt x="16" y="200"/>
                    <a:pt x="16" y="200"/>
                    <a:pt x="16" y="200"/>
                  </a:cubicBezTo>
                  <a:cubicBezTo>
                    <a:pt x="16" y="100"/>
                    <a:pt x="16" y="100"/>
                    <a:pt x="16" y="100"/>
                  </a:cubicBezTo>
                  <a:cubicBezTo>
                    <a:pt x="0" y="100"/>
                    <a:pt x="0" y="100"/>
                    <a:pt x="0" y="100"/>
                  </a:cubicBezTo>
                  <a:cubicBezTo>
                    <a:pt x="0" y="32"/>
                    <a:pt x="0" y="32"/>
                    <a:pt x="0" y="32"/>
                  </a:cubicBezTo>
                  <a:cubicBezTo>
                    <a:pt x="0" y="14"/>
                    <a:pt x="14" y="0"/>
                    <a:pt x="32" y="0"/>
                  </a:cubicBezTo>
                  <a:cubicBezTo>
                    <a:pt x="64" y="0"/>
                    <a:pt x="64" y="0"/>
                    <a:pt x="64" y="0"/>
                  </a:cubicBezTo>
                  <a:cubicBezTo>
                    <a:pt x="82" y="0"/>
                    <a:pt x="91" y="13"/>
                    <a:pt x="92" y="14"/>
                  </a:cubicBezTo>
                  <a:cubicBezTo>
                    <a:pt x="136" y="78"/>
                    <a:pt x="136" y="78"/>
                    <a:pt x="136" y="78"/>
                  </a:cubicBezTo>
                  <a:cubicBezTo>
                    <a:pt x="129" y="82"/>
                    <a:pt x="129" y="82"/>
                    <a:pt x="129" y="82"/>
                  </a:cubicBezTo>
                  <a:cubicBezTo>
                    <a:pt x="85" y="18"/>
                    <a:pt x="85" y="18"/>
                    <a:pt x="85" y="18"/>
                  </a:cubicBezTo>
                  <a:cubicBezTo>
                    <a:pt x="85" y="18"/>
                    <a:pt x="78" y="8"/>
                    <a:pt x="64" y="8"/>
                  </a:cubicBezTo>
                  <a:cubicBezTo>
                    <a:pt x="32" y="8"/>
                    <a:pt x="32" y="8"/>
                    <a:pt x="32" y="8"/>
                  </a:cubicBezTo>
                  <a:cubicBezTo>
                    <a:pt x="19" y="8"/>
                    <a:pt x="8" y="19"/>
                    <a:pt x="8" y="32"/>
                  </a:cubicBezTo>
                  <a:cubicBezTo>
                    <a:pt x="8" y="92"/>
                    <a:pt x="8" y="92"/>
                    <a:pt x="8" y="92"/>
                  </a:cubicBezTo>
                  <a:cubicBezTo>
                    <a:pt x="24" y="92"/>
                    <a:pt x="24" y="92"/>
                    <a:pt x="24" y="92"/>
                  </a:cubicBezTo>
                  <a:lnTo>
                    <a:pt x="24" y="200"/>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287" name="Freeform 664"/>
            <p:cNvSpPr>
              <a:spLocks/>
            </p:cNvSpPr>
            <p:nvPr/>
          </p:nvSpPr>
          <p:spPr bwMode="auto">
            <a:xfrm>
              <a:off x="5705476" y="2603500"/>
              <a:ext cx="173038" cy="280988"/>
            </a:xfrm>
            <a:custGeom>
              <a:avLst/>
              <a:gdLst>
                <a:gd name="T0" fmla="*/ 96 w 96"/>
                <a:gd name="T1" fmla="*/ 156 h 156"/>
                <a:gd name="T2" fmla="*/ 88 w 96"/>
                <a:gd name="T3" fmla="*/ 156 h 156"/>
                <a:gd name="T4" fmla="*/ 88 w 96"/>
                <a:gd name="T5" fmla="*/ 14 h 156"/>
                <a:gd name="T6" fmla="*/ 51 w 96"/>
                <a:gd name="T7" fmla="*/ 51 h 156"/>
                <a:gd name="T8" fmla="*/ 45 w 96"/>
                <a:gd name="T9" fmla="*/ 51 h 156"/>
                <a:gd name="T10" fmla="*/ 8 w 96"/>
                <a:gd name="T11" fmla="*/ 14 h 156"/>
                <a:gd name="T12" fmla="*/ 8 w 96"/>
                <a:gd name="T13" fmla="*/ 156 h 156"/>
                <a:gd name="T14" fmla="*/ 0 w 96"/>
                <a:gd name="T15" fmla="*/ 156 h 156"/>
                <a:gd name="T16" fmla="*/ 0 w 96"/>
                <a:gd name="T17" fmla="*/ 4 h 156"/>
                <a:gd name="T18" fmla="*/ 3 w 96"/>
                <a:gd name="T19" fmla="*/ 0 h 156"/>
                <a:gd name="T20" fmla="*/ 7 w 96"/>
                <a:gd name="T21" fmla="*/ 1 h 156"/>
                <a:gd name="T22" fmla="*/ 48 w 96"/>
                <a:gd name="T23" fmla="*/ 42 h 156"/>
                <a:gd name="T24" fmla="*/ 89 w 96"/>
                <a:gd name="T25" fmla="*/ 1 h 156"/>
                <a:gd name="T26" fmla="*/ 94 w 96"/>
                <a:gd name="T27" fmla="*/ 0 h 156"/>
                <a:gd name="T28" fmla="*/ 96 w 96"/>
                <a:gd name="T29" fmla="*/ 4 h 156"/>
                <a:gd name="T30" fmla="*/ 96 w 96"/>
                <a:gd name="T31" fmla="*/ 156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6" h="156">
                  <a:moveTo>
                    <a:pt x="96" y="156"/>
                  </a:moveTo>
                  <a:cubicBezTo>
                    <a:pt x="88" y="156"/>
                    <a:pt x="88" y="156"/>
                    <a:pt x="88" y="156"/>
                  </a:cubicBezTo>
                  <a:cubicBezTo>
                    <a:pt x="88" y="14"/>
                    <a:pt x="88" y="14"/>
                    <a:pt x="88" y="14"/>
                  </a:cubicBezTo>
                  <a:cubicBezTo>
                    <a:pt x="51" y="51"/>
                    <a:pt x="51" y="51"/>
                    <a:pt x="51" y="51"/>
                  </a:cubicBezTo>
                  <a:cubicBezTo>
                    <a:pt x="50" y="52"/>
                    <a:pt x="47" y="52"/>
                    <a:pt x="45" y="51"/>
                  </a:cubicBezTo>
                  <a:cubicBezTo>
                    <a:pt x="8" y="14"/>
                    <a:pt x="8" y="14"/>
                    <a:pt x="8" y="14"/>
                  </a:cubicBezTo>
                  <a:cubicBezTo>
                    <a:pt x="8" y="156"/>
                    <a:pt x="8" y="156"/>
                    <a:pt x="8" y="156"/>
                  </a:cubicBezTo>
                  <a:cubicBezTo>
                    <a:pt x="0" y="156"/>
                    <a:pt x="0" y="156"/>
                    <a:pt x="0" y="156"/>
                  </a:cubicBezTo>
                  <a:cubicBezTo>
                    <a:pt x="0" y="4"/>
                    <a:pt x="0" y="4"/>
                    <a:pt x="0" y="4"/>
                  </a:cubicBezTo>
                  <a:cubicBezTo>
                    <a:pt x="0" y="2"/>
                    <a:pt x="1" y="1"/>
                    <a:pt x="3" y="0"/>
                  </a:cubicBezTo>
                  <a:cubicBezTo>
                    <a:pt x="4" y="0"/>
                    <a:pt x="6" y="0"/>
                    <a:pt x="7" y="1"/>
                  </a:cubicBezTo>
                  <a:cubicBezTo>
                    <a:pt x="48" y="42"/>
                    <a:pt x="48" y="42"/>
                    <a:pt x="48" y="42"/>
                  </a:cubicBezTo>
                  <a:cubicBezTo>
                    <a:pt x="89" y="1"/>
                    <a:pt x="89" y="1"/>
                    <a:pt x="89" y="1"/>
                  </a:cubicBezTo>
                  <a:cubicBezTo>
                    <a:pt x="91" y="0"/>
                    <a:pt x="92" y="0"/>
                    <a:pt x="94" y="0"/>
                  </a:cubicBezTo>
                  <a:cubicBezTo>
                    <a:pt x="95" y="1"/>
                    <a:pt x="96" y="2"/>
                    <a:pt x="96" y="4"/>
                  </a:cubicBezTo>
                  <a:lnTo>
                    <a:pt x="96" y="156"/>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grpSp>
      <p:grpSp>
        <p:nvGrpSpPr>
          <p:cNvPr id="288" name="Group 287"/>
          <p:cNvGrpSpPr/>
          <p:nvPr/>
        </p:nvGrpSpPr>
        <p:grpSpPr>
          <a:xfrm>
            <a:off x="7427016" y="2638033"/>
            <a:ext cx="450850" cy="461963"/>
            <a:chOff x="6383339" y="2422525"/>
            <a:chExt cx="450850" cy="461963"/>
          </a:xfrm>
        </p:grpSpPr>
        <p:sp>
          <p:nvSpPr>
            <p:cNvPr id="289" name="Freeform 387"/>
            <p:cNvSpPr>
              <a:spLocks/>
            </p:cNvSpPr>
            <p:nvPr/>
          </p:nvSpPr>
          <p:spPr bwMode="auto">
            <a:xfrm>
              <a:off x="6497639" y="2422525"/>
              <a:ext cx="215900" cy="461963"/>
            </a:xfrm>
            <a:custGeom>
              <a:avLst/>
              <a:gdLst>
                <a:gd name="T0" fmla="*/ 60 w 120"/>
                <a:gd name="T1" fmla="*/ 256 h 256"/>
                <a:gd name="T2" fmla="*/ 0 w 120"/>
                <a:gd name="T3" fmla="*/ 128 h 256"/>
                <a:gd name="T4" fmla="*/ 12 w 120"/>
                <a:gd name="T5" fmla="*/ 51 h 256"/>
                <a:gd name="T6" fmla="*/ 19 w 120"/>
                <a:gd name="T7" fmla="*/ 53 h 256"/>
                <a:gd name="T8" fmla="*/ 8 w 120"/>
                <a:gd name="T9" fmla="*/ 128 h 256"/>
                <a:gd name="T10" fmla="*/ 60 w 120"/>
                <a:gd name="T11" fmla="*/ 248 h 256"/>
                <a:gd name="T12" fmla="*/ 112 w 120"/>
                <a:gd name="T13" fmla="*/ 128 h 256"/>
                <a:gd name="T14" fmla="*/ 60 w 120"/>
                <a:gd name="T15" fmla="*/ 8 h 256"/>
                <a:gd name="T16" fmla="*/ 43 w 120"/>
                <a:gd name="T17" fmla="*/ 15 h 256"/>
                <a:gd name="T18" fmla="*/ 38 w 120"/>
                <a:gd name="T19" fmla="*/ 9 h 256"/>
                <a:gd name="T20" fmla="*/ 60 w 120"/>
                <a:gd name="T21" fmla="*/ 0 h 256"/>
                <a:gd name="T22" fmla="*/ 120 w 120"/>
                <a:gd name="T23" fmla="*/ 128 h 256"/>
                <a:gd name="T24" fmla="*/ 60 w 120"/>
                <a:gd name="T25"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56">
                  <a:moveTo>
                    <a:pt x="60" y="256"/>
                  </a:moveTo>
                  <a:cubicBezTo>
                    <a:pt x="26" y="256"/>
                    <a:pt x="0" y="200"/>
                    <a:pt x="0" y="128"/>
                  </a:cubicBezTo>
                  <a:cubicBezTo>
                    <a:pt x="0" y="100"/>
                    <a:pt x="4" y="73"/>
                    <a:pt x="12" y="51"/>
                  </a:cubicBezTo>
                  <a:cubicBezTo>
                    <a:pt x="19" y="53"/>
                    <a:pt x="19" y="53"/>
                    <a:pt x="19" y="53"/>
                  </a:cubicBezTo>
                  <a:cubicBezTo>
                    <a:pt x="12" y="75"/>
                    <a:pt x="8" y="101"/>
                    <a:pt x="8" y="128"/>
                  </a:cubicBezTo>
                  <a:cubicBezTo>
                    <a:pt x="8" y="193"/>
                    <a:pt x="32" y="248"/>
                    <a:pt x="60" y="248"/>
                  </a:cubicBezTo>
                  <a:cubicBezTo>
                    <a:pt x="88" y="248"/>
                    <a:pt x="112" y="193"/>
                    <a:pt x="112" y="128"/>
                  </a:cubicBezTo>
                  <a:cubicBezTo>
                    <a:pt x="112" y="63"/>
                    <a:pt x="88" y="8"/>
                    <a:pt x="60" y="8"/>
                  </a:cubicBezTo>
                  <a:cubicBezTo>
                    <a:pt x="54" y="8"/>
                    <a:pt x="48" y="10"/>
                    <a:pt x="43" y="15"/>
                  </a:cubicBezTo>
                  <a:cubicBezTo>
                    <a:pt x="38" y="9"/>
                    <a:pt x="38" y="9"/>
                    <a:pt x="38" y="9"/>
                  </a:cubicBezTo>
                  <a:cubicBezTo>
                    <a:pt x="45" y="3"/>
                    <a:pt x="52" y="0"/>
                    <a:pt x="60" y="0"/>
                  </a:cubicBezTo>
                  <a:cubicBezTo>
                    <a:pt x="93" y="0"/>
                    <a:pt x="120" y="56"/>
                    <a:pt x="120" y="128"/>
                  </a:cubicBezTo>
                  <a:cubicBezTo>
                    <a:pt x="120" y="200"/>
                    <a:pt x="93" y="256"/>
                    <a:pt x="60" y="256"/>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290" name="Freeform 388"/>
            <p:cNvSpPr>
              <a:spLocks/>
            </p:cNvSpPr>
            <p:nvPr/>
          </p:nvSpPr>
          <p:spPr bwMode="auto">
            <a:xfrm>
              <a:off x="6391276" y="2486025"/>
              <a:ext cx="422275" cy="319088"/>
            </a:xfrm>
            <a:custGeom>
              <a:avLst/>
              <a:gdLst>
                <a:gd name="T0" fmla="*/ 186 w 234"/>
                <a:gd name="T1" fmla="*/ 176 h 177"/>
                <a:gd name="T2" fmla="*/ 89 w 234"/>
                <a:gd name="T3" fmla="*/ 145 h 177"/>
                <a:gd name="T4" fmla="*/ 20 w 234"/>
                <a:gd name="T5" fmla="*/ 86 h 177"/>
                <a:gd name="T6" fmla="*/ 8 w 234"/>
                <a:gd name="T7" fmla="*/ 29 h 177"/>
                <a:gd name="T8" fmla="*/ 149 w 234"/>
                <a:gd name="T9" fmla="*/ 41 h 177"/>
                <a:gd name="T10" fmla="*/ 210 w 234"/>
                <a:gd name="T11" fmla="*/ 90 h 177"/>
                <a:gd name="T12" fmla="*/ 204 w 234"/>
                <a:gd name="T13" fmla="*/ 96 h 177"/>
                <a:gd name="T14" fmla="*/ 145 w 234"/>
                <a:gd name="T15" fmla="*/ 48 h 177"/>
                <a:gd name="T16" fmla="*/ 15 w 234"/>
                <a:gd name="T17" fmla="*/ 33 h 177"/>
                <a:gd name="T18" fmla="*/ 26 w 234"/>
                <a:gd name="T19" fmla="*/ 81 h 177"/>
                <a:gd name="T20" fmla="*/ 93 w 234"/>
                <a:gd name="T21" fmla="*/ 138 h 177"/>
                <a:gd name="T22" fmla="*/ 223 w 234"/>
                <a:gd name="T23" fmla="*/ 153 h 177"/>
                <a:gd name="T24" fmla="*/ 226 w 234"/>
                <a:gd name="T25" fmla="*/ 137 h 177"/>
                <a:gd name="T26" fmla="*/ 233 w 234"/>
                <a:gd name="T27" fmla="*/ 136 h 177"/>
                <a:gd name="T28" fmla="*/ 230 w 234"/>
                <a:gd name="T29" fmla="*/ 157 h 177"/>
                <a:gd name="T30" fmla="*/ 186 w 234"/>
                <a:gd name="T31" fmla="*/ 176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4" h="177">
                  <a:moveTo>
                    <a:pt x="186" y="176"/>
                  </a:moveTo>
                  <a:cubicBezTo>
                    <a:pt x="159" y="176"/>
                    <a:pt x="124" y="165"/>
                    <a:pt x="89" y="145"/>
                  </a:cubicBezTo>
                  <a:cubicBezTo>
                    <a:pt x="60" y="128"/>
                    <a:pt x="35" y="107"/>
                    <a:pt x="20" y="86"/>
                  </a:cubicBezTo>
                  <a:cubicBezTo>
                    <a:pt x="4" y="64"/>
                    <a:pt x="0" y="43"/>
                    <a:pt x="8" y="29"/>
                  </a:cubicBezTo>
                  <a:cubicBezTo>
                    <a:pt x="25" y="0"/>
                    <a:pt x="87" y="5"/>
                    <a:pt x="149" y="41"/>
                  </a:cubicBezTo>
                  <a:cubicBezTo>
                    <a:pt x="173" y="55"/>
                    <a:pt x="195" y="72"/>
                    <a:pt x="210" y="90"/>
                  </a:cubicBezTo>
                  <a:cubicBezTo>
                    <a:pt x="204" y="96"/>
                    <a:pt x="204" y="96"/>
                    <a:pt x="204" y="96"/>
                  </a:cubicBezTo>
                  <a:cubicBezTo>
                    <a:pt x="189" y="78"/>
                    <a:pt x="169" y="62"/>
                    <a:pt x="145" y="48"/>
                  </a:cubicBezTo>
                  <a:cubicBezTo>
                    <a:pt x="88" y="15"/>
                    <a:pt x="29" y="9"/>
                    <a:pt x="15" y="33"/>
                  </a:cubicBezTo>
                  <a:cubicBezTo>
                    <a:pt x="8" y="44"/>
                    <a:pt x="12" y="62"/>
                    <a:pt x="26" y="81"/>
                  </a:cubicBezTo>
                  <a:cubicBezTo>
                    <a:pt x="41" y="102"/>
                    <a:pt x="65" y="122"/>
                    <a:pt x="93" y="138"/>
                  </a:cubicBezTo>
                  <a:cubicBezTo>
                    <a:pt x="149" y="171"/>
                    <a:pt x="209" y="177"/>
                    <a:pt x="223" y="153"/>
                  </a:cubicBezTo>
                  <a:cubicBezTo>
                    <a:pt x="225" y="149"/>
                    <a:pt x="226" y="143"/>
                    <a:pt x="226" y="137"/>
                  </a:cubicBezTo>
                  <a:cubicBezTo>
                    <a:pt x="233" y="136"/>
                    <a:pt x="233" y="136"/>
                    <a:pt x="233" y="136"/>
                  </a:cubicBezTo>
                  <a:cubicBezTo>
                    <a:pt x="234" y="144"/>
                    <a:pt x="233" y="151"/>
                    <a:pt x="230" y="157"/>
                  </a:cubicBezTo>
                  <a:cubicBezTo>
                    <a:pt x="222" y="170"/>
                    <a:pt x="207" y="176"/>
                    <a:pt x="186" y="176"/>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291" name="Freeform 389"/>
            <p:cNvSpPr>
              <a:spLocks/>
            </p:cNvSpPr>
            <p:nvPr/>
          </p:nvSpPr>
          <p:spPr bwMode="auto">
            <a:xfrm>
              <a:off x="6397626" y="2486025"/>
              <a:ext cx="436563" cy="319088"/>
            </a:xfrm>
            <a:custGeom>
              <a:avLst/>
              <a:gdLst>
                <a:gd name="T0" fmla="*/ 49 w 243"/>
                <a:gd name="T1" fmla="*/ 176 h 177"/>
                <a:gd name="T2" fmla="*/ 5 w 243"/>
                <a:gd name="T3" fmla="*/ 157 h 177"/>
                <a:gd name="T4" fmla="*/ 1 w 243"/>
                <a:gd name="T5" fmla="*/ 136 h 177"/>
                <a:gd name="T6" fmla="*/ 9 w 243"/>
                <a:gd name="T7" fmla="*/ 137 h 177"/>
                <a:gd name="T8" fmla="*/ 12 w 243"/>
                <a:gd name="T9" fmla="*/ 153 h 177"/>
                <a:gd name="T10" fmla="*/ 142 w 243"/>
                <a:gd name="T11" fmla="*/ 138 h 177"/>
                <a:gd name="T12" fmla="*/ 220 w 243"/>
                <a:gd name="T13" fmla="*/ 33 h 177"/>
                <a:gd name="T14" fmla="*/ 90 w 243"/>
                <a:gd name="T15" fmla="*/ 48 h 177"/>
                <a:gd name="T16" fmla="*/ 31 w 243"/>
                <a:gd name="T17" fmla="*/ 96 h 177"/>
                <a:gd name="T18" fmla="*/ 24 w 243"/>
                <a:gd name="T19" fmla="*/ 90 h 177"/>
                <a:gd name="T20" fmla="*/ 86 w 243"/>
                <a:gd name="T21" fmla="*/ 41 h 177"/>
                <a:gd name="T22" fmla="*/ 227 w 243"/>
                <a:gd name="T23" fmla="*/ 29 h 177"/>
                <a:gd name="T24" fmla="*/ 146 w 243"/>
                <a:gd name="T25" fmla="*/ 145 h 177"/>
                <a:gd name="T26" fmla="*/ 49 w 243"/>
                <a:gd name="T27" fmla="*/ 176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3" h="177">
                  <a:moveTo>
                    <a:pt x="49" y="176"/>
                  </a:moveTo>
                  <a:cubicBezTo>
                    <a:pt x="28" y="176"/>
                    <a:pt x="12" y="170"/>
                    <a:pt x="5" y="157"/>
                  </a:cubicBezTo>
                  <a:cubicBezTo>
                    <a:pt x="1" y="151"/>
                    <a:pt x="0" y="144"/>
                    <a:pt x="1" y="136"/>
                  </a:cubicBezTo>
                  <a:cubicBezTo>
                    <a:pt x="9" y="137"/>
                    <a:pt x="9" y="137"/>
                    <a:pt x="9" y="137"/>
                  </a:cubicBezTo>
                  <a:cubicBezTo>
                    <a:pt x="8" y="143"/>
                    <a:pt x="9" y="149"/>
                    <a:pt x="12" y="153"/>
                  </a:cubicBezTo>
                  <a:cubicBezTo>
                    <a:pt x="26" y="177"/>
                    <a:pt x="85" y="171"/>
                    <a:pt x="142" y="138"/>
                  </a:cubicBezTo>
                  <a:cubicBezTo>
                    <a:pt x="198" y="106"/>
                    <a:pt x="234" y="57"/>
                    <a:pt x="220" y="33"/>
                  </a:cubicBezTo>
                  <a:cubicBezTo>
                    <a:pt x="206" y="9"/>
                    <a:pt x="146" y="15"/>
                    <a:pt x="90" y="48"/>
                  </a:cubicBezTo>
                  <a:cubicBezTo>
                    <a:pt x="66" y="62"/>
                    <a:pt x="45" y="78"/>
                    <a:pt x="31" y="96"/>
                  </a:cubicBezTo>
                  <a:cubicBezTo>
                    <a:pt x="24" y="90"/>
                    <a:pt x="24" y="90"/>
                    <a:pt x="24" y="90"/>
                  </a:cubicBezTo>
                  <a:cubicBezTo>
                    <a:pt x="40" y="72"/>
                    <a:pt x="61" y="55"/>
                    <a:pt x="86" y="41"/>
                  </a:cubicBezTo>
                  <a:cubicBezTo>
                    <a:pt x="148" y="5"/>
                    <a:pt x="210" y="0"/>
                    <a:pt x="227" y="29"/>
                  </a:cubicBezTo>
                  <a:cubicBezTo>
                    <a:pt x="243" y="58"/>
                    <a:pt x="208" y="109"/>
                    <a:pt x="146" y="145"/>
                  </a:cubicBezTo>
                  <a:cubicBezTo>
                    <a:pt x="111" y="165"/>
                    <a:pt x="75" y="176"/>
                    <a:pt x="49" y="176"/>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292" name="Freeform 390"/>
            <p:cNvSpPr>
              <a:spLocks noEditPoints="1"/>
            </p:cNvSpPr>
            <p:nvPr/>
          </p:nvSpPr>
          <p:spPr bwMode="auto">
            <a:xfrm>
              <a:off x="6383339" y="2682875"/>
              <a:ext cx="57150" cy="57150"/>
            </a:xfrm>
            <a:custGeom>
              <a:avLst/>
              <a:gdLst>
                <a:gd name="T0" fmla="*/ 16 w 32"/>
                <a:gd name="T1" fmla="*/ 32 h 32"/>
                <a:gd name="T2" fmla="*/ 0 w 32"/>
                <a:gd name="T3" fmla="*/ 16 h 32"/>
                <a:gd name="T4" fmla="*/ 16 w 32"/>
                <a:gd name="T5" fmla="*/ 0 h 32"/>
                <a:gd name="T6" fmla="*/ 32 w 32"/>
                <a:gd name="T7" fmla="*/ 16 h 32"/>
                <a:gd name="T8" fmla="*/ 16 w 32"/>
                <a:gd name="T9" fmla="*/ 32 h 32"/>
                <a:gd name="T10" fmla="*/ 16 w 32"/>
                <a:gd name="T11" fmla="*/ 8 h 32"/>
                <a:gd name="T12" fmla="*/ 8 w 32"/>
                <a:gd name="T13" fmla="*/ 16 h 32"/>
                <a:gd name="T14" fmla="*/ 16 w 32"/>
                <a:gd name="T15" fmla="*/ 24 h 32"/>
                <a:gd name="T16" fmla="*/ 24 w 32"/>
                <a:gd name="T17" fmla="*/ 16 h 32"/>
                <a:gd name="T18" fmla="*/ 16 w 32"/>
                <a:gd name="T19" fmla="*/ 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2">
                  <a:moveTo>
                    <a:pt x="16" y="32"/>
                  </a:moveTo>
                  <a:cubicBezTo>
                    <a:pt x="7" y="32"/>
                    <a:pt x="0" y="25"/>
                    <a:pt x="0" y="16"/>
                  </a:cubicBezTo>
                  <a:cubicBezTo>
                    <a:pt x="0" y="7"/>
                    <a:pt x="7" y="0"/>
                    <a:pt x="16" y="0"/>
                  </a:cubicBezTo>
                  <a:cubicBezTo>
                    <a:pt x="25" y="0"/>
                    <a:pt x="32" y="7"/>
                    <a:pt x="32" y="16"/>
                  </a:cubicBezTo>
                  <a:cubicBezTo>
                    <a:pt x="32" y="25"/>
                    <a:pt x="25" y="32"/>
                    <a:pt x="16" y="32"/>
                  </a:cubicBezTo>
                  <a:close/>
                  <a:moveTo>
                    <a:pt x="16" y="8"/>
                  </a:moveTo>
                  <a:cubicBezTo>
                    <a:pt x="11" y="8"/>
                    <a:pt x="8" y="12"/>
                    <a:pt x="8" y="16"/>
                  </a:cubicBezTo>
                  <a:cubicBezTo>
                    <a:pt x="8" y="20"/>
                    <a:pt x="11" y="24"/>
                    <a:pt x="16" y="24"/>
                  </a:cubicBezTo>
                  <a:cubicBezTo>
                    <a:pt x="20" y="24"/>
                    <a:pt x="24" y="20"/>
                    <a:pt x="24" y="16"/>
                  </a:cubicBezTo>
                  <a:cubicBezTo>
                    <a:pt x="24" y="12"/>
                    <a:pt x="20" y="8"/>
                    <a:pt x="16" y="8"/>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293" name="Freeform 391"/>
            <p:cNvSpPr>
              <a:spLocks noEditPoints="1"/>
            </p:cNvSpPr>
            <p:nvPr/>
          </p:nvSpPr>
          <p:spPr bwMode="auto">
            <a:xfrm>
              <a:off x="6770689" y="2682875"/>
              <a:ext cx="58738" cy="57150"/>
            </a:xfrm>
            <a:custGeom>
              <a:avLst/>
              <a:gdLst>
                <a:gd name="T0" fmla="*/ 16 w 32"/>
                <a:gd name="T1" fmla="*/ 32 h 32"/>
                <a:gd name="T2" fmla="*/ 0 w 32"/>
                <a:gd name="T3" fmla="*/ 16 h 32"/>
                <a:gd name="T4" fmla="*/ 16 w 32"/>
                <a:gd name="T5" fmla="*/ 0 h 32"/>
                <a:gd name="T6" fmla="*/ 32 w 32"/>
                <a:gd name="T7" fmla="*/ 16 h 32"/>
                <a:gd name="T8" fmla="*/ 16 w 32"/>
                <a:gd name="T9" fmla="*/ 32 h 32"/>
                <a:gd name="T10" fmla="*/ 16 w 32"/>
                <a:gd name="T11" fmla="*/ 8 h 32"/>
                <a:gd name="T12" fmla="*/ 8 w 32"/>
                <a:gd name="T13" fmla="*/ 16 h 32"/>
                <a:gd name="T14" fmla="*/ 16 w 32"/>
                <a:gd name="T15" fmla="*/ 24 h 32"/>
                <a:gd name="T16" fmla="*/ 24 w 32"/>
                <a:gd name="T17" fmla="*/ 16 h 32"/>
                <a:gd name="T18" fmla="*/ 16 w 32"/>
                <a:gd name="T19" fmla="*/ 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2">
                  <a:moveTo>
                    <a:pt x="16" y="32"/>
                  </a:moveTo>
                  <a:cubicBezTo>
                    <a:pt x="7" y="32"/>
                    <a:pt x="0" y="25"/>
                    <a:pt x="0" y="16"/>
                  </a:cubicBezTo>
                  <a:cubicBezTo>
                    <a:pt x="0" y="7"/>
                    <a:pt x="7" y="0"/>
                    <a:pt x="16" y="0"/>
                  </a:cubicBezTo>
                  <a:cubicBezTo>
                    <a:pt x="25" y="0"/>
                    <a:pt x="32" y="7"/>
                    <a:pt x="32" y="16"/>
                  </a:cubicBezTo>
                  <a:cubicBezTo>
                    <a:pt x="32" y="25"/>
                    <a:pt x="25" y="32"/>
                    <a:pt x="16" y="32"/>
                  </a:cubicBezTo>
                  <a:close/>
                  <a:moveTo>
                    <a:pt x="16" y="8"/>
                  </a:moveTo>
                  <a:cubicBezTo>
                    <a:pt x="11" y="8"/>
                    <a:pt x="8" y="12"/>
                    <a:pt x="8" y="16"/>
                  </a:cubicBezTo>
                  <a:cubicBezTo>
                    <a:pt x="8" y="20"/>
                    <a:pt x="11" y="24"/>
                    <a:pt x="16" y="24"/>
                  </a:cubicBezTo>
                  <a:cubicBezTo>
                    <a:pt x="20" y="24"/>
                    <a:pt x="24" y="20"/>
                    <a:pt x="24" y="16"/>
                  </a:cubicBezTo>
                  <a:cubicBezTo>
                    <a:pt x="24" y="12"/>
                    <a:pt x="20" y="8"/>
                    <a:pt x="16" y="8"/>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294" name="Freeform 392"/>
            <p:cNvSpPr>
              <a:spLocks noEditPoints="1"/>
            </p:cNvSpPr>
            <p:nvPr/>
          </p:nvSpPr>
          <p:spPr bwMode="auto">
            <a:xfrm>
              <a:off x="6526214" y="2430462"/>
              <a:ext cx="58738" cy="57150"/>
            </a:xfrm>
            <a:custGeom>
              <a:avLst/>
              <a:gdLst>
                <a:gd name="T0" fmla="*/ 16 w 32"/>
                <a:gd name="T1" fmla="*/ 32 h 32"/>
                <a:gd name="T2" fmla="*/ 0 w 32"/>
                <a:gd name="T3" fmla="*/ 16 h 32"/>
                <a:gd name="T4" fmla="*/ 16 w 32"/>
                <a:gd name="T5" fmla="*/ 0 h 32"/>
                <a:gd name="T6" fmla="*/ 32 w 32"/>
                <a:gd name="T7" fmla="*/ 16 h 32"/>
                <a:gd name="T8" fmla="*/ 16 w 32"/>
                <a:gd name="T9" fmla="*/ 32 h 32"/>
                <a:gd name="T10" fmla="*/ 16 w 32"/>
                <a:gd name="T11" fmla="*/ 8 h 32"/>
                <a:gd name="T12" fmla="*/ 8 w 32"/>
                <a:gd name="T13" fmla="*/ 16 h 32"/>
                <a:gd name="T14" fmla="*/ 16 w 32"/>
                <a:gd name="T15" fmla="*/ 24 h 32"/>
                <a:gd name="T16" fmla="*/ 24 w 32"/>
                <a:gd name="T17" fmla="*/ 16 h 32"/>
                <a:gd name="T18" fmla="*/ 16 w 32"/>
                <a:gd name="T19" fmla="*/ 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2">
                  <a:moveTo>
                    <a:pt x="16" y="32"/>
                  </a:moveTo>
                  <a:cubicBezTo>
                    <a:pt x="7" y="32"/>
                    <a:pt x="0" y="25"/>
                    <a:pt x="0" y="16"/>
                  </a:cubicBezTo>
                  <a:cubicBezTo>
                    <a:pt x="0" y="7"/>
                    <a:pt x="7" y="0"/>
                    <a:pt x="16" y="0"/>
                  </a:cubicBezTo>
                  <a:cubicBezTo>
                    <a:pt x="25" y="0"/>
                    <a:pt x="32" y="7"/>
                    <a:pt x="32" y="16"/>
                  </a:cubicBezTo>
                  <a:cubicBezTo>
                    <a:pt x="32" y="25"/>
                    <a:pt x="25" y="32"/>
                    <a:pt x="16" y="32"/>
                  </a:cubicBezTo>
                  <a:close/>
                  <a:moveTo>
                    <a:pt x="16" y="8"/>
                  </a:moveTo>
                  <a:cubicBezTo>
                    <a:pt x="11" y="8"/>
                    <a:pt x="8" y="12"/>
                    <a:pt x="8" y="16"/>
                  </a:cubicBezTo>
                  <a:cubicBezTo>
                    <a:pt x="8" y="20"/>
                    <a:pt x="11" y="24"/>
                    <a:pt x="16" y="24"/>
                  </a:cubicBezTo>
                  <a:cubicBezTo>
                    <a:pt x="20" y="24"/>
                    <a:pt x="24" y="20"/>
                    <a:pt x="24" y="16"/>
                  </a:cubicBezTo>
                  <a:cubicBezTo>
                    <a:pt x="24" y="12"/>
                    <a:pt x="20" y="8"/>
                    <a:pt x="16" y="8"/>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295" name="Freeform 393"/>
            <p:cNvSpPr>
              <a:spLocks/>
            </p:cNvSpPr>
            <p:nvPr/>
          </p:nvSpPr>
          <p:spPr bwMode="auto">
            <a:xfrm>
              <a:off x="6534151" y="2652712"/>
              <a:ext cx="50800" cy="58738"/>
            </a:xfrm>
            <a:custGeom>
              <a:avLst/>
              <a:gdLst>
                <a:gd name="T0" fmla="*/ 8 w 28"/>
                <a:gd name="T1" fmla="*/ 32 h 32"/>
                <a:gd name="T2" fmla="*/ 0 w 28"/>
                <a:gd name="T3" fmla="*/ 32 h 32"/>
                <a:gd name="T4" fmla="*/ 27 w 28"/>
                <a:gd name="T5" fmla="*/ 0 h 32"/>
                <a:gd name="T6" fmla="*/ 28 w 28"/>
                <a:gd name="T7" fmla="*/ 8 h 32"/>
                <a:gd name="T8" fmla="*/ 8 w 28"/>
                <a:gd name="T9" fmla="*/ 32 h 32"/>
              </a:gdLst>
              <a:ahLst/>
              <a:cxnLst>
                <a:cxn ang="0">
                  <a:pos x="T0" y="T1"/>
                </a:cxn>
                <a:cxn ang="0">
                  <a:pos x="T2" y="T3"/>
                </a:cxn>
                <a:cxn ang="0">
                  <a:pos x="T4" y="T5"/>
                </a:cxn>
                <a:cxn ang="0">
                  <a:pos x="T6" y="T7"/>
                </a:cxn>
                <a:cxn ang="0">
                  <a:pos x="T8" y="T9"/>
                </a:cxn>
              </a:cxnLst>
              <a:rect l="0" t="0" r="r" b="b"/>
              <a:pathLst>
                <a:path w="28" h="32">
                  <a:moveTo>
                    <a:pt x="8" y="32"/>
                  </a:moveTo>
                  <a:cubicBezTo>
                    <a:pt x="0" y="32"/>
                    <a:pt x="0" y="32"/>
                    <a:pt x="0" y="32"/>
                  </a:cubicBezTo>
                  <a:cubicBezTo>
                    <a:pt x="0" y="10"/>
                    <a:pt x="18" y="2"/>
                    <a:pt x="27" y="0"/>
                  </a:cubicBezTo>
                  <a:cubicBezTo>
                    <a:pt x="28" y="8"/>
                    <a:pt x="28" y="8"/>
                    <a:pt x="28" y="8"/>
                  </a:cubicBezTo>
                  <a:cubicBezTo>
                    <a:pt x="28" y="8"/>
                    <a:pt x="8" y="12"/>
                    <a:pt x="8" y="32"/>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296" name="Freeform 394"/>
            <p:cNvSpPr>
              <a:spLocks/>
            </p:cNvSpPr>
            <p:nvPr/>
          </p:nvSpPr>
          <p:spPr bwMode="auto">
            <a:xfrm>
              <a:off x="6626226" y="2652712"/>
              <a:ext cx="52388" cy="58738"/>
            </a:xfrm>
            <a:custGeom>
              <a:avLst/>
              <a:gdLst>
                <a:gd name="T0" fmla="*/ 29 w 29"/>
                <a:gd name="T1" fmla="*/ 32 h 32"/>
                <a:gd name="T2" fmla="*/ 21 w 29"/>
                <a:gd name="T3" fmla="*/ 32 h 32"/>
                <a:gd name="T4" fmla="*/ 0 w 29"/>
                <a:gd name="T5" fmla="*/ 8 h 32"/>
                <a:gd name="T6" fmla="*/ 1 w 29"/>
                <a:gd name="T7" fmla="*/ 0 h 32"/>
                <a:gd name="T8" fmla="*/ 29 w 29"/>
                <a:gd name="T9" fmla="*/ 32 h 32"/>
              </a:gdLst>
              <a:ahLst/>
              <a:cxnLst>
                <a:cxn ang="0">
                  <a:pos x="T0" y="T1"/>
                </a:cxn>
                <a:cxn ang="0">
                  <a:pos x="T2" y="T3"/>
                </a:cxn>
                <a:cxn ang="0">
                  <a:pos x="T4" y="T5"/>
                </a:cxn>
                <a:cxn ang="0">
                  <a:pos x="T6" y="T7"/>
                </a:cxn>
                <a:cxn ang="0">
                  <a:pos x="T8" y="T9"/>
                </a:cxn>
              </a:cxnLst>
              <a:rect l="0" t="0" r="r" b="b"/>
              <a:pathLst>
                <a:path w="29" h="32">
                  <a:moveTo>
                    <a:pt x="29" y="32"/>
                  </a:moveTo>
                  <a:cubicBezTo>
                    <a:pt x="21" y="32"/>
                    <a:pt x="21" y="32"/>
                    <a:pt x="21" y="32"/>
                  </a:cubicBezTo>
                  <a:cubicBezTo>
                    <a:pt x="21" y="12"/>
                    <a:pt x="1" y="8"/>
                    <a:pt x="0" y="8"/>
                  </a:cubicBezTo>
                  <a:cubicBezTo>
                    <a:pt x="1" y="0"/>
                    <a:pt x="1" y="0"/>
                    <a:pt x="1" y="0"/>
                  </a:cubicBezTo>
                  <a:cubicBezTo>
                    <a:pt x="11" y="2"/>
                    <a:pt x="29" y="10"/>
                    <a:pt x="29" y="32"/>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297" name="Freeform 395"/>
            <p:cNvSpPr>
              <a:spLocks noEditPoints="1"/>
            </p:cNvSpPr>
            <p:nvPr/>
          </p:nvSpPr>
          <p:spPr bwMode="auto">
            <a:xfrm>
              <a:off x="6562726" y="2573337"/>
              <a:ext cx="85725" cy="101600"/>
            </a:xfrm>
            <a:custGeom>
              <a:avLst/>
              <a:gdLst>
                <a:gd name="T0" fmla="*/ 24 w 48"/>
                <a:gd name="T1" fmla="*/ 56 h 56"/>
                <a:gd name="T2" fmla="*/ 0 w 48"/>
                <a:gd name="T3" fmla="*/ 26 h 56"/>
                <a:gd name="T4" fmla="*/ 24 w 48"/>
                <a:gd name="T5" fmla="*/ 0 h 56"/>
                <a:gd name="T6" fmla="*/ 48 w 48"/>
                <a:gd name="T7" fmla="*/ 26 h 56"/>
                <a:gd name="T8" fmla="*/ 24 w 48"/>
                <a:gd name="T9" fmla="*/ 56 h 56"/>
                <a:gd name="T10" fmla="*/ 24 w 48"/>
                <a:gd name="T11" fmla="*/ 8 h 56"/>
                <a:gd name="T12" fmla="*/ 8 w 48"/>
                <a:gd name="T13" fmla="*/ 26 h 56"/>
                <a:gd name="T14" fmla="*/ 24 w 48"/>
                <a:gd name="T15" fmla="*/ 48 h 56"/>
                <a:gd name="T16" fmla="*/ 40 w 48"/>
                <a:gd name="T17" fmla="*/ 26 h 56"/>
                <a:gd name="T18" fmla="*/ 24 w 48"/>
                <a:gd name="T19" fmla="*/ 8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56">
                  <a:moveTo>
                    <a:pt x="24" y="56"/>
                  </a:moveTo>
                  <a:cubicBezTo>
                    <a:pt x="10" y="56"/>
                    <a:pt x="0" y="43"/>
                    <a:pt x="0" y="26"/>
                  </a:cubicBezTo>
                  <a:cubicBezTo>
                    <a:pt x="0" y="14"/>
                    <a:pt x="2" y="0"/>
                    <a:pt x="24" y="0"/>
                  </a:cubicBezTo>
                  <a:cubicBezTo>
                    <a:pt x="45" y="0"/>
                    <a:pt x="48" y="14"/>
                    <a:pt x="48" y="26"/>
                  </a:cubicBezTo>
                  <a:cubicBezTo>
                    <a:pt x="48" y="43"/>
                    <a:pt x="37" y="56"/>
                    <a:pt x="24" y="56"/>
                  </a:cubicBezTo>
                  <a:close/>
                  <a:moveTo>
                    <a:pt x="24" y="8"/>
                  </a:moveTo>
                  <a:cubicBezTo>
                    <a:pt x="12" y="8"/>
                    <a:pt x="8" y="12"/>
                    <a:pt x="8" y="26"/>
                  </a:cubicBezTo>
                  <a:cubicBezTo>
                    <a:pt x="8" y="37"/>
                    <a:pt x="13" y="48"/>
                    <a:pt x="24" y="48"/>
                  </a:cubicBezTo>
                  <a:cubicBezTo>
                    <a:pt x="34" y="48"/>
                    <a:pt x="40" y="37"/>
                    <a:pt x="40" y="26"/>
                  </a:cubicBezTo>
                  <a:cubicBezTo>
                    <a:pt x="40" y="12"/>
                    <a:pt x="36" y="8"/>
                    <a:pt x="24" y="8"/>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grpSp>
      <p:sp>
        <p:nvSpPr>
          <p:cNvPr id="225" name="Rectangle 224"/>
          <p:cNvSpPr/>
          <p:nvPr/>
        </p:nvSpPr>
        <p:spPr>
          <a:xfrm>
            <a:off x="2738075" y="3450292"/>
            <a:ext cx="3148376" cy="3199083"/>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 name="Rectangle 225"/>
          <p:cNvSpPr/>
          <p:nvPr/>
        </p:nvSpPr>
        <p:spPr>
          <a:xfrm>
            <a:off x="5934077" y="3450292"/>
            <a:ext cx="6168335" cy="3199083"/>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 name="Title 1">
            <a:extLst>
              <a:ext uri="{FF2B5EF4-FFF2-40B4-BE49-F238E27FC236}">
                <a16:creationId xmlns="" xmlns:a16="http://schemas.microsoft.com/office/drawing/2014/main" id="{C4CC0F66-F716-9E4A-A350-90E627E348D3}"/>
              </a:ext>
            </a:extLst>
          </p:cNvPr>
          <p:cNvSpPr txBox="1">
            <a:spLocks/>
          </p:cNvSpPr>
          <p:nvPr/>
        </p:nvSpPr>
        <p:spPr bwMode="auto">
          <a:xfrm>
            <a:off x="6006733" y="3530355"/>
            <a:ext cx="2407519" cy="3696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CA" sz="1400" b="1" i="0" u="none" strike="noStrike" kern="1200" cap="none" spc="0" normalizeH="0" baseline="0" noProof="0" dirty="0" smtClean="0">
                <a:ln>
                  <a:noFill/>
                </a:ln>
                <a:solidFill>
                  <a:srgbClr val="73B632"/>
                </a:solidFill>
                <a:effectLst/>
                <a:uLnTx/>
                <a:uFillTx/>
                <a:latin typeface="Century Gothic" pitchFamily="34" charset="0"/>
                <a:ea typeface="ヒラギノ角ゴ Pro W3" pitchFamily="126" charset="-128"/>
              </a:rPr>
              <a:t>Desired Outcomes</a:t>
            </a:r>
            <a:endParaRPr kumimoji="0" lang="en-CA" sz="1400" b="1" i="0" u="none" strike="noStrike" kern="1200" cap="none" spc="0" normalizeH="0" baseline="0" noProof="0" dirty="0">
              <a:ln>
                <a:noFill/>
              </a:ln>
              <a:solidFill>
                <a:srgbClr val="73B632"/>
              </a:solidFill>
              <a:effectLst/>
              <a:uLnTx/>
              <a:uFillTx/>
              <a:latin typeface="Century Gothic" pitchFamily="34" charset="0"/>
              <a:ea typeface="ヒラギノ角ゴ Pro W3" pitchFamily="126" charset="-128"/>
            </a:endParaRPr>
          </a:p>
        </p:txBody>
      </p:sp>
      <p:sp>
        <p:nvSpPr>
          <p:cNvPr id="228" name="Title 1">
            <a:extLst>
              <a:ext uri="{FF2B5EF4-FFF2-40B4-BE49-F238E27FC236}">
                <a16:creationId xmlns="" xmlns:a16="http://schemas.microsoft.com/office/drawing/2014/main" id="{C4CC0F66-F716-9E4A-A350-90E627E348D3}"/>
              </a:ext>
            </a:extLst>
          </p:cNvPr>
          <p:cNvSpPr txBox="1">
            <a:spLocks/>
          </p:cNvSpPr>
          <p:nvPr/>
        </p:nvSpPr>
        <p:spPr bwMode="auto">
          <a:xfrm>
            <a:off x="6142760" y="3817841"/>
            <a:ext cx="5604179" cy="22366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L="171450" marR="0" lvl="0" indent="-171450" algn="l" defTabSz="4572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CA" sz="1400" i="0" u="none" strike="noStrike" kern="1200" cap="none" spc="0" normalizeH="0" baseline="0" noProof="0" dirty="0" smtClean="0">
                <a:ln>
                  <a:noFill/>
                </a:ln>
                <a:solidFill>
                  <a:schemeClr val="tx1"/>
                </a:solidFill>
                <a:effectLst/>
                <a:uLnTx/>
                <a:uFillTx/>
              </a:rPr>
              <a:t>Time-boxed decision making on scope and requirements to keep delivery team going</a:t>
            </a:r>
          </a:p>
          <a:p>
            <a:pPr marL="171450" marR="0" lvl="0" indent="-171450" algn="l" defTabSz="457200" rtl="0" eaLnBrk="0" fontAlgn="base" latinLnBrk="0" hangingPunct="0">
              <a:lnSpc>
                <a:spcPct val="100000"/>
              </a:lnSpc>
              <a:spcBef>
                <a:spcPct val="0"/>
              </a:spcBef>
              <a:spcAft>
                <a:spcPct val="0"/>
              </a:spcAft>
              <a:buClrTx/>
              <a:buSzTx/>
              <a:buFont typeface="Arial" panose="020B0604020202020204" pitchFamily="34" charset="0"/>
              <a:buChar char="•"/>
              <a:tabLst/>
              <a:defRPr/>
            </a:pPr>
            <a:r>
              <a:rPr lang="en-CA" sz="1400" noProof="0" dirty="0" smtClean="0">
                <a:solidFill>
                  <a:schemeClr val="tx1"/>
                </a:solidFill>
              </a:rPr>
              <a:t>Creation of value-based MVR, user stories and small / deliverable units of work</a:t>
            </a:r>
          </a:p>
          <a:p>
            <a:pPr marL="171450" marR="0" lvl="0" indent="-171450" algn="l" defTabSz="4572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CA" sz="1400" i="0" u="none" strike="noStrike" kern="1200" cap="none" spc="0" normalizeH="0" dirty="0" smtClean="0">
                <a:ln>
                  <a:noFill/>
                </a:ln>
                <a:solidFill>
                  <a:schemeClr val="tx1"/>
                </a:solidFill>
                <a:effectLst/>
                <a:uLnTx/>
                <a:uFillTx/>
              </a:rPr>
              <a:t>Effective, value-based backlog planning and prioritization to ensure a continuous flow of valuable work</a:t>
            </a:r>
          </a:p>
          <a:p>
            <a:pPr marL="171450" marR="0" lvl="0" indent="-171450" algn="l" defTabSz="457200" rtl="0" eaLnBrk="0" fontAlgn="base" latinLnBrk="0" hangingPunct="0">
              <a:lnSpc>
                <a:spcPct val="100000"/>
              </a:lnSpc>
              <a:spcBef>
                <a:spcPct val="0"/>
              </a:spcBef>
              <a:spcAft>
                <a:spcPct val="0"/>
              </a:spcAft>
              <a:buClrTx/>
              <a:buSzTx/>
              <a:buFont typeface="Arial" panose="020B0604020202020204" pitchFamily="34" charset="0"/>
              <a:buChar char="•"/>
              <a:tabLst/>
              <a:defRPr/>
            </a:pPr>
            <a:r>
              <a:rPr lang="en-CA" sz="1400" noProof="0" dirty="0" smtClean="0">
                <a:solidFill>
                  <a:schemeClr val="tx1"/>
                </a:solidFill>
              </a:rPr>
              <a:t>Time-boxed Stakeholder Engagement (including business and delivery partners)</a:t>
            </a:r>
          </a:p>
          <a:p>
            <a:pPr marL="171450" marR="0" lvl="0" indent="-171450" algn="l" defTabSz="4572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CA" sz="1400" i="0" u="none" strike="noStrike" kern="1200" cap="none" spc="0" normalizeH="0" dirty="0" smtClean="0">
                <a:ln>
                  <a:noFill/>
                </a:ln>
                <a:solidFill>
                  <a:schemeClr val="tx1"/>
                </a:solidFill>
                <a:effectLst/>
                <a:uLnTx/>
                <a:uFillTx/>
              </a:rPr>
              <a:t>Time-boxed issue resolution / impediment removal</a:t>
            </a:r>
            <a:endParaRPr kumimoji="0" lang="en-CA" sz="1400" i="0" u="none" strike="noStrike" kern="1200" cap="none" spc="0" normalizeH="0" noProof="0" dirty="0" smtClean="0">
              <a:ln>
                <a:noFill/>
              </a:ln>
              <a:solidFill>
                <a:schemeClr val="tx1"/>
              </a:solidFill>
              <a:effectLst/>
              <a:uLnTx/>
              <a:uFillTx/>
            </a:endParaRPr>
          </a:p>
        </p:txBody>
      </p:sp>
      <p:sp>
        <p:nvSpPr>
          <p:cNvPr id="117" name="Title 1">
            <a:extLst>
              <a:ext uri="{FF2B5EF4-FFF2-40B4-BE49-F238E27FC236}">
                <a16:creationId xmlns="" xmlns:a16="http://schemas.microsoft.com/office/drawing/2014/main" id="{C4CC0F66-F716-9E4A-A350-90E627E348D3}"/>
              </a:ext>
            </a:extLst>
          </p:cNvPr>
          <p:cNvSpPr txBox="1">
            <a:spLocks/>
          </p:cNvSpPr>
          <p:nvPr/>
        </p:nvSpPr>
        <p:spPr bwMode="auto">
          <a:xfrm>
            <a:off x="2833233" y="3570447"/>
            <a:ext cx="1269434" cy="3696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CA" sz="1400" b="1" i="0" u="none" strike="noStrike" kern="1200" cap="none" spc="0" normalizeH="0" baseline="0" noProof="0" dirty="0" smtClean="0">
                <a:ln>
                  <a:noFill/>
                </a:ln>
                <a:solidFill>
                  <a:srgbClr val="5B9BD5"/>
                </a:solidFill>
                <a:effectLst/>
                <a:uLnTx/>
                <a:uFillTx/>
                <a:latin typeface="Century Gothic" pitchFamily="34" charset="0"/>
                <a:ea typeface="ヒラギノ角ゴ Pro W3" pitchFamily="126" charset="-128"/>
              </a:rPr>
              <a:t>Key Artifacts</a:t>
            </a:r>
            <a:endParaRPr kumimoji="0" lang="en-CA" sz="1400" b="1" i="0" u="none" strike="noStrike" kern="1200" cap="none" spc="0" normalizeH="0" baseline="0" noProof="0" dirty="0">
              <a:ln>
                <a:noFill/>
              </a:ln>
              <a:solidFill>
                <a:srgbClr val="5B9BD5"/>
              </a:solidFill>
              <a:effectLst/>
              <a:uLnTx/>
              <a:uFillTx/>
              <a:latin typeface="Century Gothic" pitchFamily="34" charset="0"/>
              <a:ea typeface="ヒラギノ角ゴ Pro W3" pitchFamily="126" charset="-128"/>
            </a:endParaRPr>
          </a:p>
        </p:txBody>
      </p:sp>
      <p:sp>
        <p:nvSpPr>
          <p:cNvPr id="118" name="Title 1">
            <a:extLst>
              <a:ext uri="{FF2B5EF4-FFF2-40B4-BE49-F238E27FC236}">
                <a16:creationId xmlns="" xmlns:a16="http://schemas.microsoft.com/office/drawing/2014/main" id="{C4CC0F66-F716-9E4A-A350-90E627E348D3}"/>
              </a:ext>
            </a:extLst>
          </p:cNvPr>
          <p:cNvSpPr txBox="1">
            <a:spLocks/>
          </p:cNvSpPr>
          <p:nvPr/>
        </p:nvSpPr>
        <p:spPr bwMode="auto">
          <a:xfrm>
            <a:off x="3553181" y="4797360"/>
            <a:ext cx="1564956" cy="355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R="0" lvl="0" algn="ctr" defTabSz="457200" rtl="0" eaLnBrk="0" fontAlgn="base" latinLnBrk="0" hangingPunct="0">
              <a:lnSpc>
                <a:spcPct val="100000"/>
              </a:lnSpc>
              <a:spcBef>
                <a:spcPct val="0"/>
              </a:spcBef>
              <a:spcAft>
                <a:spcPct val="0"/>
              </a:spcAft>
              <a:buClrTx/>
              <a:buSzTx/>
              <a:tabLst/>
              <a:defRPr/>
            </a:pPr>
            <a:r>
              <a:rPr lang="en-CA" sz="1000" dirty="0" smtClean="0">
                <a:solidFill>
                  <a:schemeClr val="tx1"/>
                </a:solidFill>
              </a:rPr>
              <a:t>User Stories / Epics (acceptance criteria)</a:t>
            </a:r>
            <a:endParaRPr kumimoji="0" lang="en-CA" sz="1000" i="0" u="none" strike="noStrike" kern="1200" cap="none" spc="0" normalizeH="0" noProof="0" dirty="0" smtClean="0">
              <a:ln>
                <a:noFill/>
              </a:ln>
              <a:solidFill>
                <a:schemeClr val="tx1"/>
              </a:solidFill>
              <a:effectLst/>
              <a:uLnTx/>
              <a:uFillTx/>
            </a:endParaRPr>
          </a:p>
        </p:txBody>
      </p:sp>
      <p:grpSp>
        <p:nvGrpSpPr>
          <p:cNvPr id="119" name="Group 118"/>
          <p:cNvGrpSpPr/>
          <p:nvPr/>
        </p:nvGrpSpPr>
        <p:grpSpPr>
          <a:xfrm>
            <a:off x="4102667" y="4236911"/>
            <a:ext cx="420624" cy="466344"/>
            <a:chOff x="7324726" y="2465388"/>
            <a:chExt cx="323850" cy="404812"/>
          </a:xfrm>
        </p:grpSpPr>
        <p:sp>
          <p:nvSpPr>
            <p:cNvPr id="128" name="Freeform 627"/>
            <p:cNvSpPr>
              <a:spLocks/>
            </p:cNvSpPr>
            <p:nvPr/>
          </p:nvSpPr>
          <p:spPr bwMode="auto">
            <a:xfrm>
              <a:off x="7324726" y="2768600"/>
              <a:ext cx="323850" cy="71438"/>
            </a:xfrm>
            <a:custGeom>
              <a:avLst/>
              <a:gdLst>
                <a:gd name="T0" fmla="*/ 204 w 204"/>
                <a:gd name="T1" fmla="*/ 45 h 45"/>
                <a:gd name="T2" fmla="*/ 22 w 204"/>
                <a:gd name="T3" fmla="*/ 45 h 45"/>
                <a:gd name="T4" fmla="*/ 22 w 204"/>
                <a:gd name="T5" fmla="*/ 36 h 45"/>
                <a:gd name="T6" fmla="*/ 195 w 204"/>
                <a:gd name="T7" fmla="*/ 36 h 45"/>
                <a:gd name="T8" fmla="*/ 195 w 204"/>
                <a:gd name="T9" fmla="*/ 9 h 45"/>
                <a:gd name="T10" fmla="*/ 0 w 204"/>
                <a:gd name="T11" fmla="*/ 9 h 45"/>
                <a:gd name="T12" fmla="*/ 0 w 204"/>
                <a:gd name="T13" fmla="*/ 0 h 45"/>
                <a:gd name="T14" fmla="*/ 204 w 204"/>
                <a:gd name="T15" fmla="*/ 0 h 45"/>
                <a:gd name="T16" fmla="*/ 204 w 204"/>
                <a:gd name="T17"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4" h="45">
                  <a:moveTo>
                    <a:pt x="204" y="45"/>
                  </a:moveTo>
                  <a:lnTo>
                    <a:pt x="22" y="45"/>
                  </a:lnTo>
                  <a:lnTo>
                    <a:pt x="22" y="36"/>
                  </a:lnTo>
                  <a:lnTo>
                    <a:pt x="195" y="36"/>
                  </a:lnTo>
                  <a:lnTo>
                    <a:pt x="195" y="9"/>
                  </a:lnTo>
                  <a:lnTo>
                    <a:pt x="0" y="9"/>
                  </a:lnTo>
                  <a:lnTo>
                    <a:pt x="0" y="0"/>
                  </a:lnTo>
                  <a:lnTo>
                    <a:pt x="204" y="0"/>
                  </a:lnTo>
                  <a:lnTo>
                    <a:pt x="204" y="45"/>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CA"/>
            </a:p>
          </p:txBody>
        </p:sp>
        <p:sp>
          <p:nvSpPr>
            <p:cNvPr id="129" name="Freeform 628"/>
            <p:cNvSpPr>
              <a:spLocks/>
            </p:cNvSpPr>
            <p:nvPr/>
          </p:nvSpPr>
          <p:spPr bwMode="auto">
            <a:xfrm>
              <a:off x="7324726" y="2617788"/>
              <a:ext cx="323850" cy="71438"/>
            </a:xfrm>
            <a:custGeom>
              <a:avLst/>
              <a:gdLst>
                <a:gd name="T0" fmla="*/ 204 w 204"/>
                <a:gd name="T1" fmla="*/ 45 h 45"/>
                <a:gd name="T2" fmla="*/ 22 w 204"/>
                <a:gd name="T3" fmla="*/ 45 h 45"/>
                <a:gd name="T4" fmla="*/ 22 w 204"/>
                <a:gd name="T5" fmla="*/ 36 h 45"/>
                <a:gd name="T6" fmla="*/ 195 w 204"/>
                <a:gd name="T7" fmla="*/ 36 h 45"/>
                <a:gd name="T8" fmla="*/ 195 w 204"/>
                <a:gd name="T9" fmla="*/ 9 h 45"/>
                <a:gd name="T10" fmla="*/ 0 w 204"/>
                <a:gd name="T11" fmla="*/ 9 h 45"/>
                <a:gd name="T12" fmla="*/ 0 w 204"/>
                <a:gd name="T13" fmla="*/ 0 h 45"/>
                <a:gd name="T14" fmla="*/ 204 w 204"/>
                <a:gd name="T15" fmla="*/ 0 h 45"/>
                <a:gd name="T16" fmla="*/ 204 w 204"/>
                <a:gd name="T17"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4" h="45">
                  <a:moveTo>
                    <a:pt x="204" y="45"/>
                  </a:moveTo>
                  <a:lnTo>
                    <a:pt x="22" y="45"/>
                  </a:lnTo>
                  <a:lnTo>
                    <a:pt x="22" y="36"/>
                  </a:lnTo>
                  <a:lnTo>
                    <a:pt x="195" y="36"/>
                  </a:lnTo>
                  <a:lnTo>
                    <a:pt x="195" y="9"/>
                  </a:lnTo>
                  <a:lnTo>
                    <a:pt x="0" y="9"/>
                  </a:lnTo>
                  <a:lnTo>
                    <a:pt x="0" y="0"/>
                  </a:lnTo>
                  <a:lnTo>
                    <a:pt x="204" y="0"/>
                  </a:lnTo>
                  <a:lnTo>
                    <a:pt x="204" y="45"/>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CA"/>
            </a:p>
          </p:txBody>
        </p:sp>
        <p:sp>
          <p:nvSpPr>
            <p:cNvPr id="130" name="Freeform 629"/>
            <p:cNvSpPr>
              <a:spLocks/>
            </p:cNvSpPr>
            <p:nvPr/>
          </p:nvSpPr>
          <p:spPr bwMode="auto">
            <a:xfrm>
              <a:off x="7324726" y="2465388"/>
              <a:ext cx="323850" cy="73025"/>
            </a:xfrm>
            <a:custGeom>
              <a:avLst/>
              <a:gdLst>
                <a:gd name="T0" fmla="*/ 204 w 204"/>
                <a:gd name="T1" fmla="*/ 46 h 46"/>
                <a:gd name="T2" fmla="*/ 22 w 204"/>
                <a:gd name="T3" fmla="*/ 46 h 46"/>
                <a:gd name="T4" fmla="*/ 22 w 204"/>
                <a:gd name="T5" fmla="*/ 37 h 46"/>
                <a:gd name="T6" fmla="*/ 195 w 204"/>
                <a:gd name="T7" fmla="*/ 37 h 46"/>
                <a:gd name="T8" fmla="*/ 195 w 204"/>
                <a:gd name="T9" fmla="*/ 9 h 46"/>
                <a:gd name="T10" fmla="*/ 0 w 204"/>
                <a:gd name="T11" fmla="*/ 9 h 46"/>
                <a:gd name="T12" fmla="*/ 0 w 204"/>
                <a:gd name="T13" fmla="*/ 0 h 46"/>
                <a:gd name="T14" fmla="*/ 204 w 204"/>
                <a:gd name="T15" fmla="*/ 0 h 46"/>
                <a:gd name="T16" fmla="*/ 204 w 204"/>
                <a:gd name="T17" fmla="*/ 4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4" h="46">
                  <a:moveTo>
                    <a:pt x="204" y="46"/>
                  </a:moveTo>
                  <a:lnTo>
                    <a:pt x="22" y="46"/>
                  </a:lnTo>
                  <a:lnTo>
                    <a:pt x="22" y="37"/>
                  </a:lnTo>
                  <a:lnTo>
                    <a:pt x="195" y="37"/>
                  </a:lnTo>
                  <a:lnTo>
                    <a:pt x="195" y="9"/>
                  </a:lnTo>
                  <a:lnTo>
                    <a:pt x="0" y="9"/>
                  </a:lnTo>
                  <a:lnTo>
                    <a:pt x="0" y="0"/>
                  </a:lnTo>
                  <a:lnTo>
                    <a:pt x="204" y="0"/>
                  </a:lnTo>
                  <a:lnTo>
                    <a:pt x="204" y="46"/>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CA"/>
            </a:p>
          </p:txBody>
        </p:sp>
        <p:sp>
          <p:nvSpPr>
            <p:cNvPr id="131" name="Rectangle 630"/>
            <p:cNvSpPr>
              <a:spLocks noChangeArrowheads="1"/>
            </p:cNvSpPr>
            <p:nvPr/>
          </p:nvSpPr>
          <p:spPr bwMode="auto">
            <a:xfrm>
              <a:off x="7359651" y="2493963"/>
              <a:ext cx="14288" cy="15875"/>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a:endParaRPr lang="en-CA"/>
            </a:p>
          </p:txBody>
        </p:sp>
        <p:sp>
          <p:nvSpPr>
            <p:cNvPr id="132" name="Rectangle 631"/>
            <p:cNvSpPr>
              <a:spLocks noChangeArrowheads="1"/>
            </p:cNvSpPr>
            <p:nvPr/>
          </p:nvSpPr>
          <p:spPr bwMode="auto">
            <a:xfrm>
              <a:off x="7388226" y="2493963"/>
              <a:ext cx="14288" cy="15875"/>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a:endParaRPr lang="en-CA"/>
            </a:p>
          </p:txBody>
        </p:sp>
        <p:sp>
          <p:nvSpPr>
            <p:cNvPr id="133" name="Rectangle 632"/>
            <p:cNvSpPr>
              <a:spLocks noChangeArrowheads="1"/>
            </p:cNvSpPr>
            <p:nvPr/>
          </p:nvSpPr>
          <p:spPr bwMode="auto">
            <a:xfrm>
              <a:off x="7416801" y="2493963"/>
              <a:ext cx="15875" cy="15875"/>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a:endParaRPr lang="en-CA"/>
            </a:p>
          </p:txBody>
        </p:sp>
        <p:sp>
          <p:nvSpPr>
            <p:cNvPr id="134" name="Rectangle 633"/>
            <p:cNvSpPr>
              <a:spLocks noChangeArrowheads="1"/>
            </p:cNvSpPr>
            <p:nvPr/>
          </p:nvSpPr>
          <p:spPr bwMode="auto">
            <a:xfrm>
              <a:off x="7446963" y="2493963"/>
              <a:ext cx="14288" cy="15875"/>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a:endParaRPr lang="en-CA"/>
            </a:p>
          </p:txBody>
        </p:sp>
        <p:sp>
          <p:nvSpPr>
            <p:cNvPr id="135" name="Rectangle 634"/>
            <p:cNvSpPr>
              <a:spLocks noChangeArrowheads="1"/>
            </p:cNvSpPr>
            <p:nvPr/>
          </p:nvSpPr>
          <p:spPr bwMode="auto">
            <a:xfrm>
              <a:off x="7475538" y="2493963"/>
              <a:ext cx="14288" cy="15875"/>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a:endParaRPr lang="en-CA"/>
            </a:p>
          </p:txBody>
        </p:sp>
        <p:sp>
          <p:nvSpPr>
            <p:cNvPr id="136" name="Rectangle 635"/>
            <p:cNvSpPr>
              <a:spLocks noChangeArrowheads="1"/>
            </p:cNvSpPr>
            <p:nvPr/>
          </p:nvSpPr>
          <p:spPr bwMode="auto">
            <a:xfrm>
              <a:off x="7504113" y="2493963"/>
              <a:ext cx="14288" cy="15875"/>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a:endParaRPr lang="en-CA"/>
            </a:p>
          </p:txBody>
        </p:sp>
        <p:sp>
          <p:nvSpPr>
            <p:cNvPr id="137" name="Rectangle 636"/>
            <p:cNvSpPr>
              <a:spLocks noChangeArrowheads="1"/>
            </p:cNvSpPr>
            <p:nvPr/>
          </p:nvSpPr>
          <p:spPr bwMode="auto">
            <a:xfrm>
              <a:off x="7359651" y="2646363"/>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a:endParaRPr lang="en-CA"/>
            </a:p>
          </p:txBody>
        </p:sp>
        <p:sp>
          <p:nvSpPr>
            <p:cNvPr id="138" name="Rectangle 637"/>
            <p:cNvSpPr>
              <a:spLocks noChangeArrowheads="1"/>
            </p:cNvSpPr>
            <p:nvPr/>
          </p:nvSpPr>
          <p:spPr bwMode="auto">
            <a:xfrm>
              <a:off x="7388226" y="2646363"/>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a:endParaRPr lang="en-CA"/>
            </a:p>
          </p:txBody>
        </p:sp>
        <p:sp>
          <p:nvSpPr>
            <p:cNvPr id="139" name="Rectangle 638"/>
            <p:cNvSpPr>
              <a:spLocks noChangeArrowheads="1"/>
            </p:cNvSpPr>
            <p:nvPr/>
          </p:nvSpPr>
          <p:spPr bwMode="auto">
            <a:xfrm>
              <a:off x="7416801" y="2646363"/>
              <a:ext cx="15875"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a:endParaRPr lang="en-CA"/>
            </a:p>
          </p:txBody>
        </p:sp>
        <p:sp>
          <p:nvSpPr>
            <p:cNvPr id="140" name="Rectangle 639"/>
            <p:cNvSpPr>
              <a:spLocks noChangeArrowheads="1"/>
            </p:cNvSpPr>
            <p:nvPr/>
          </p:nvSpPr>
          <p:spPr bwMode="auto">
            <a:xfrm>
              <a:off x="7446963" y="2646363"/>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a:endParaRPr lang="en-CA"/>
            </a:p>
          </p:txBody>
        </p:sp>
        <p:sp>
          <p:nvSpPr>
            <p:cNvPr id="141" name="Rectangle 640"/>
            <p:cNvSpPr>
              <a:spLocks noChangeArrowheads="1"/>
            </p:cNvSpPr>
            <p:nvPr/>
          </p:nvSpPr>
          <p:spPr bwMode="auto">
            <a:xfrm>
              <a:off x="7475538" y="2646363"/>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a:endParaRPr lang="en-CA"/>
            </a:p>
          </p:txBody>
        </p:sp>
        <p:sp>
          <p:nvSpPr>
            <p:cNvPr id="142" name="Rectangle 641"/>
            <p:cNvSpPr>
              <a:spLocks noChangeArrowheads="1"/>
            </p:cNvSpPr>
            <p:nvPr/>
          </p:nvSpPr>
          <p:spPr bwMode="auto">
            <a:xfrm>
              <a:off x="7504113" y="2646363"/>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a:endParaRPr lang="en-CA"/>
            </a:p>
          </p:txBody>
        </p:sp>
        <p:sp>
          <p:nvSpPr>
            <p:cNvPr id="143" name="Rectangle 642"/>
            <p:cNvSpPr>
              <a:spLocks noChangeArrowheads="1"/>
            </p:cNvSpPr>
            <p:nvPr/>
          </p:nvSpPr>
          <p:spPr bwMode="auto">
            <a:xfrm>
              <a:off x="7532688" y="2646363"/>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a:endParaRPr lang="en-CA"/>
            </a:p>
          </p:txBody>
        </p:sp>
        <p:sp>
          <p:nvSpPr>
            <p:cNvPr id="144" name="Rectangle 643"/>
            <p:cNvSpPr>
              <a:spLocks noChangeArrowheads="1"/>
            </p:cNvSpPr>
            <p:nvPr/>
          </p:nvSpPr>
          <p:spPr bwMode="auto">
            <a:xfrm>
              <a:off x="7561263" y="2646363"/>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a:endParaRPr lang="en-CA"/>
            </a:p>
          </p:txBody>
        </p:sp>
        <p:sp>
          <p:nvSpPr>
            <p:cNvPr id="145" name="Rectangle 644"/>
            <p:cNvSpPr>
              <a:spLocks noChangeArrowheads="1"/>
            </p:cNvSpPr>
            <p:nvPr/>
          </p:nvSpPr>
          <p:spPr bwMode="auto">
            <a:xfrm>
              <a:off x="7359651" y="2797175"/>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a:endParaRPr lang="en-CA"/>
            </a:p>
          </p:txBody>
        </p:sp>
        <p:sp>
          <p:nvSpPr>
            <p:cNvPr id="146" name="Rectangle 645"/>
            <p:cNvSpPr>
              <a:spLocks noChangeArrowheads="1"/>
            </p:cNvSpPr>
            <p:nvPr/>
          </p:nvSpPr>
          <p:spPr bwMode="auto">
            <a:xfrm>
              <a:off x="7388226" y="2797175"/>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a:endParaRPr lang="en-CA"/>
            </a:p>
          </p:txBody>
        </p:sp>
        <p:sp>
          <p:nvSpPr>
            <p:cNvPr id="147" name="Rectangle 646"/>
            <p:cNvSpPr>
              <a:spLocks noChangeArrowheads="1"/>
            </p:cNvSpPr>
            <p:nvPr/>
          </p:nvSpPr>
          <p:spPr bwMode="auto">
            <a:xfrm>
              <a:off x="7416801" y="2797175"/>
              <a:ext cx="15875"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a:endParaRPr lang="en-CA"/>
            </a:p>
          </p:txBody>
        </p:sp>
        <p:sp>
          <p:nvSpPr>
            <p:cNvPr id="148" name="Rectangle 647"/>
            <p:cNvSpPr>
              <a:spLocks noChangeArrowheads="1"/>
            </p:cNvSpPr>
            <p:nvPr/>
          </p:nvSpPr>
          <p:spPr bwMode="auto">
            <a:xfrm>
              <a:off x="7446963" y="2797175"/>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a:endParaRPr lang="en-CA"/>
            </a:p>
          </p:txBody>
        </p:sp>
        <p:sp>
          <p:nvSpPr>
            <p:cNvPr id="149" name="Rectangle 648"/>
            <p:cNvSpPr>
              <a:spLocks noChangeArrowheads="1"/>
            </p:cNvSpPr>
            <p:nvPr/>
          </p:nvSpPr>
          <p:spPr bwMode="auto">
            <a:xfrm>
              <a:off x="7475538" y="2797175"/>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a:endParaRPr lang="en-CA"/>
            </a:p>
          </p:txBody>
        </p:sp>
        <p:sp>
          <p:nvSpPr>
            <p:cNvPr id="150" name="Rectangle 649"/>
            <p:cNvSpPr>
              <a:spLocks noChangeArrowheads="1"/>
            </p:cNvSpPr>
            <p:nvPr/>
          </p:nvSpPr>
          <p:spPr bwMode="auto">
            <a:xfrm>
              <a:off x="7359651" y="2854325"/>
              <a:ext cx="57150" cy="15875"/>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a:endParaRPr lang="en-CA"/>
            </a:p>
          </p:txBody>
        </p:sp>
        <p:sp>
          <p:nvSpPr>
            <p:cNvPr id="151" name="Rectangle 650"/>
            <p:cNvSpPr>
              <a:spLocks noChangeArrowheads="1"/>
            </p:cNvSpPr>
            <p:nvPr/>
          </p:nvSpPr>
          <p:spPr bwMode="auto">
            <a:xfrm>
              <a:off x="7432676" y="2854325"/>
              <a:ext cx="142875" cy="15875"/>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a:endParaRPr lang="en-CA"/>
            </a:p>
          </p:txBody>
        </p:sp>
        <p:sp>
          <p:nvSpPr>
            <p:cNvPr id="152" name="Rectangle 651"/>
            <p:cNvSpPr>
              <a:spLocks noChangeArrowheads="1"/>
            </p:cNvSpPr>
            <p:nvPr/>
          </p:nvSpPr>
          <p:spPr bwMode="auto">
            <a:xfrm>
              <a:off x="7359651" y="2703513"/>
              <a:ext cx="130175"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a:endParaRPr lang="en-CA"/>
            </a:p>
          </p:txBody>
        </p:sp>
        <p:sp>
          <p:nvSpPr>
            <p:cNvPr id="153" name="Rectangle 652"/>
            <p:cNvSpPr>
              <a:spLocks noChangeArrowheads="1"/>
            </p:cNvSpPr>
            <p:nvPr/>
          </p:nvSpPr>
          <p:spPr bwMode="auto">
            <a:xfrm>
              <a:off x="7504113" y="2703513"/>
              <a:ext cx="7143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a:endParaRPr lang="en-CA"/>
            </a:p>
          </p:txBody>
        </p:sp>
        <p:sp>
          <p:nvSpPr>
            <p:cNvPr id="154" name="Rectangle 653"/>
            <p:cNvSpPr>
              <a:spLocks noChangeArrowheads="1"/>
            </p:cNvSpPr>
            <p:nvPr/>
          </p:nvSpPr>
          <p:spPr bwMode="auto">
            <a:xfrm>
              <a:off x="7475538" y="2552700"/>
              <a:ext cx="28575"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a:endParaRPr lang="en-CA"/>
            </a:p>
          </p:txBody>
        </p:sp>
        <p:sp>
          <p:nvSpPr>
            <p:cNvPr id="155" name="Rectangle 654"/>
            <p:cNvSpPr>
              <a:spLocks noChangeArrowheads="1"/>
            </p:cNvSpPr>
            <p:nvPr/>
          </p:nvSpPr>
          <p:spPr bwMode="auto">
            <a:xfrm>
              <a:off x="7359651" y="2552700"/>
              <a:ext cx="101600"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a:endParaRPr lang="en-CA"/>
            </a:p>
          </p:txBody>
        </p:sp>
        <p:sp>
          <p:nvSpPr>
            <p:cNvPr id="156" name="Rectangle 655"/>
            <p:cNvSpPr>
              <a:spLocks noChangeArrowheads="1"/>
            </p:cNvSpPr>
            <p:nvPr/>
          </p:nvSpPr>
          <p:spPr bwMode="auto">
            <a:xfrm>
              <a:off x="7518401" y="2552700"/>
              <a:ext cx="57150"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a:endParaRPr lang="en-CA"/>
            </a:p>
          </p:txBody>
        </p:sp>
      </p:grpSp>
    </p:spTree>
    <p:extLst>
      <p:ext uri="{BB962C8B-B14F-4D97-AF65-F5344CB8AC3E}">
        <p14:creationId xmlns:p14="http://schemas.microsoft.com/office/powerpoint/2010/main" val="385926468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 name="Rectangle 269"/>
          <p:cNvSpPr/>
          <p:nvPr/>
        </p:nvSpPr>
        <p:spPr>
          <a:xfrm>
            <a:off x="117566" y="656963"/>
            <a:ext cx="2569464" cy="5992412"/>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1" name="Rectangle 270"/>
          <p:cNvSpPr/>
          <p:nvPr/>
        </p:nvSpPr>
        <p:spPr>
          <a:xfrm>
            <a:off x="2738075" y="656963"/>
            <a:ext cx="9364337" cy="2724411"/>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2" name="Rectangle 271"/>
          <p:cNvSpPr/>
          <p:nvPr/>
        </p:nvSpPr>
        <p:spPr>
          <a:xfrm>
            <a:off x="2738075" y="3450292"/>
            <a:ext cx="3148376" cy="3199083"/>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3" name="Rectangle 272"/>
          <p:cNvSpPr/>
          <p:nvPr/>
        </p:nvSpPr>
        <p:spPr>
          <a:xfrm>
            <a:off x="5934077" y="3450292"/>
            <a:ext cx="6168335" cy="3199083"/>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val 1"/>
          <p:cNvSpPr/>
          <p:nvPr/>
        </p:nvSpPr>
        <p:spPr>
          <a:xfrm>
            <a:off x="399946" y="796348"/>
            <a:ext cx="1998618" cy="2002536"/>
          </a:xfrm>
          <a:prstGeom prst="ellipse">
            <a:avLst/>
          </a:prstGeom>
          <a:solidFill>
            <a:schemeClr val="bg1"/>
          </a:solidFill>
          <a:ln>
            <a:solidFill>
              <a:srgbClr val="EF405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 xmlns:a16="http://schemas.microsoft.com/office/drawing/2014/main" id="{C4CC0F66-F716-9E4A-A350-90E627E348D3}"/>
              </a:ext>
            </a:extLst>
          </p:cNvPr>
          <p:cNvSpPr txBox="1">
            <a:spLocks/>
          </p:cNvSpPr>
          <p:nvPr/>
        </p:nvSpPr>
        <p:spPr bwMode="auto">
          <a:xfrm>
            <a:off x="663883" y="2063559"/>
            <a:ext cx="1529851" cy="3245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rmAutofit fontScale="90000" lnSpcReduction="10000"/>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CA" sz="1800" b="1" i="0" u="none" strike="noStrike" kern="1200" cap="none" spc="0" normalizeH="0" baseline="0" noProof="0" dirty="0" smtClean="0">
                <a:ln>
                  <a:noFill/>
                </a:ln>
                <a:solidFill>
                  <a:srgbClr val="EF4051"/>
                </a:solidFill>
                <a:effectLst/>
                <a:uLnTx/>
                <a:uFillTx/>
                <a:latin typeface="Century Gothic" pitchFamily="34" charset="0"/>
                <a:ea typeface="ヒラギノ角ゴ Pro W3" pitchFamily="126" charset="-128"/>
              </a:rPr>
              <a:t>Scrum Master</a:t>
            </a:r>
            <a:endParaRPr kumimoji="0" lang="en-CA" sz="1800" b="1" i="0" u="none" strike="noStrike" kern="1200" cap="none" spc="0" normalizeH="0" baseline="0" noProof="0" dirty="0">
              <a:ln>
                <a:noFill/>
              </a:ln>
              <a:solidFill>
                <a:srgbClr val="EF4051"/>
              </a:solidFill>
              <a:effectLst/>
              <a:uLnTx/>
              <a:uFillTx/>
              <a:latin typeface="Century Gothic" pitchFamily="34" charset="0"/>
              <a:ea typeface="ヒラギノ角ゴ Pro W3" pitchFamily="126" charset="-128"/>
            </a:endParaRPr>
          </a:p>
        </p:txBody>
      </p:sp>
      <p:sp>
        <p:nvSpPr>
          <p:cNvPr id="17" name="Pentagon 16"/>
          <p:cNvSpPr/>
          <p:nvPr/>
        </p:nvSpPr>
        <p:spPr>
          <a:xfrm>
            <a:off x="-1" y="57150"/>
            <a:ext cx="11978877" cy="521494"/>
          </a:xfrm>
          <a:prstGeom prst="homePlate">
            <a:avLst/>
          </a:prstGeom>
          <a:solidFill>
            <a:schemeClr val="bg1">
              <a:lumMod val="9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itle 1">
            <a:extLst>
              <a:ext uri="{FF2B5EF4-FFF2-40B4-BE49-F238E27FC236}">
                <a16:creationId xmlns="" xmlns:a16="http://schemas.microsoft.com/office/drawing/2014/main" id="{C4CC0F66-F716-9E4A-A350-90E627E348D3}"/>
              </a:ext>
            </a:extLst>
          </p:cNvPr>
          <p:cNvSpPr txBox="1">
            <a:spLocks/>
          </p:cNvSpPr>
          <p:nvPr/>
        </p:nvSpPr>
        <p:spPr bwMode="auto">
          <a:xfrm>
            <a:off x="2728550" y="621506"/>
            <a:ext cx="2028649" cy="3696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CA" sz="1400" b="1" i="0" u="none" strike="noStrike" kern="1200" cap="none" spc="0" normalizeH="0" baseline="0" noProof="0" dirty="0" smtClean="0">
                <a:ln>
                  <a:noFill/>
                </a:ln>
                <a:solidFill>
                  <a:srgbClr val="E47623"/>
                </a:solidFill>
                <a:effectLst/>
                <a:uLnTx/>
                <a:uFillTx/>
                <a:latin typeface="Century Gothic" pitchFamily="34" charset="0"/>
                <a:ea typeface="ヒラギノ角ゴ Pro W3" pitchFamily="126" charset="-128"/>
              </a:rPr>
              <a:t>Key Responsibilities</a:t>
            </a:r>
            <a:endParaRPr kumimoji="0" lang="en-CA" sz="1400" b="1" i="0" u="none" strike="noStrike" kern="1200" cap="none" spc="0" normalizeH="0" baseline="0" noProof="0" dirty="0">
              <a:ln>
                <a:noFill/>
              </a:ln>
              <a:solidFill>
                <a:srgbClr val="E47623"/>
              </a:solidFill>
              <a:effectLst/>
              <a:uLnTx/>
              <a:uFillTx/>
              <a:latin typeface="Century Gothic" pitchFamily="34" charset="0"/>
              <a:ea typeface="ヒラギノ角ゴ Pro W3" pitchFamily="126" charset="-128"/>
            </a:endParaRPr>
          </a:p>
        </p:txBody>
      </p:sp>
      <p:sp>
        <p:nvSpPr>
          <p:cNvPr id="23" name="Title 1">
            <a:extLst>
              <a:ext uri="{FF2B5EF4-FFF2-40B4-BE49-F238E27FC236}">
                <a16:creationId xmlns="" xmlns:a16="http://schemas.microsoft.com/office/drawing/2014/main" id="{C4CC0F66-F716-9E4A-A350-90E627E348D3}"/>
              </a:ext>
            </a:extLst>
          </p:cNvPr>
          <p:cNvSpPr txBox="1">
            <a:spLocks/>
          </p:cNvSpPr>
          <p:nvPr/>
        </p:nvSpPr>
        <p:spPr bwMode="auto">
          <a:xfrm>
            <a:off x="3350759" y="1056601"/>
            <a:ext cx="3562932" cy="4191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CA" sz="1100" i="0" u="none" strike="noStrike" kern="1200" cap="none" spc="0" normalizeH="0" baseline="0" noProof="0" dirty="0" smtClean="0">
                <a:ln>
                  <a:noFill/>
                </a:ln>
                <a:solidFill>
                  <a:schemeClr val="tx1"/>
                </a:solidFill>
                <a:effectLst/>
                <a:uLnTx/>
                <a:uFillTx/>
                <a:latin typeface="Century Gothic" pitchFamily="34" charset="0"/>
                <a:ea typeface="ヒラギノ角ゴ Pro W3" pitchFamily="126" charset="-128"/>
              </a:rPr>
              <a:t>Collaborates with the Release Manager</a:t>
            </a:r>
            <a:r>
              <a:rPr kumimoji="0" lang="en-CA" sz="1100" i="0" u="none" strike="noStrike" kern="1200" cap="none" spc="0" normalizeH="0" noProof="0" dirty="0" smtClean="0">
                <a:ln>
                  <a:noFill/>
                </a:ln>
                <a:solidFill>
                  <a:schemeClr val="tx1"/>
                </a:solidFill>
                <a:effectLst/>
                <a:uLnTx/>
                <a:uFillTx/>
                <a:latin typeface="Century Gothic" pitchFamily="34" charset="0"/>
                <a:ea typeface="ヒラギノ角ゴ Pro W3" pitchFamily="126" charset="-128"/>
              </a:rPr>
              <a:t> and Product Owner to coordinate product delivery</a:t>
            </a:r>
            <a:endParaRPr kumimoji="0" lang="en-CA" sz="1100" i="0" u="none" strike="noStrike" kern="1200" cap="none" spc="0" normalizeH="0" baseline="0" noProof="0" dirty="0">
              <a:ln>
                <a:noFill/>
              </a:ln>
              <a:solidFill>
                <a:schemeClr val="tx1"/>
              </a:solidFill>
              <a:effectLst/>
              <a:uLnTx/>
              <a:uFillTx/>
              <a:latin typeface="Century Gothic" pitchFamily="34" charset="0"/>
              <a:ea typeface="ヒラギノ角ゴ Pro W3" pitchFamily="126" charset="-128"/>
            </a:endParaRPr>
          </a:p>
        </p:txBody>
      </p:sp>
      <p:sp>
        <p:nvSpPr>
          <p:cNvPr id="24" name="Title 1">
            <a:extLst>
              <a:ext uri="{FF2B5EF4-FFF2-40B4-BE49-F238E27FC236}">
                <a16:creationId xmlns="" xmlns:a16="http://schemas.microsoft.com/office/drawing/2014/main" id="{C4CC0F66-F716-9E4A-A350-90E627E348D3}"/>
              </a:ext>
            </a:extLst>
          </p:cNvPr>
          <p:cNvSpPr txBox="1">
            <a:spLocks/>
          </p:cNvSpPr>
          <p:nvPr/>
        </p:nvSpPr>
        <p:spPr bwMode="auto">
          <a:xfrm>
            <a:off x="3358696" y="1533054"/>
            <a:ext cx="3562932" cy="582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CA" sz="1100" i="0" u="none" strike="noStrike" kern="1200" cap="none" spc="0" normalizeH="0" baseline="0" noProof="0" dirty="0" smtClean="0">
                <a:ln>
                  <a:noFill/>
                </a:ln>
                <a:solidFill>
                  <a:schemeClr val="tx1"/>
                </a:solidFill>
                <a:effectLst/>
                <a:uLnTx/>
                <a:uFillTx/>
                <a:latin typeface="Century Gothic" pitchFamily="34" charset="0"/>
                <a:ea typeface="ヒラギノ角ゴ Pro W3" pitchFamily="126" charset="-128"/>
              </a:rPr>
              <a:t>Facilitates daily stand-ups sessions focusing on impediment removal; facilitates and runs retrospectives</a:t>
            </a:r>
            <a:endParaRPr kumimoji="0" lang="en-CA" sz="1100" i="0" u="none" strike="noStrike" kern="1200" cap="none" spc="0" normalizeH="0" baseline="0" noProof="0" dirty="0">
              <a:ln>
                <a:noFill/>
              </a:ln>
              <a:solidFill>
                <a:schemeClr val="tx1"/>
              </a:solidFill>
              <a:effectLst/>
              <a:uLnTx/>
              <a:uFillTx/>
              <a:latin typeface="Century Gothic" pitchFamily="34" charset="0"/>
              <a:ea typeface="ヒラギノ角ゴ Pro W3" pitchFamily="126" charset="-128"/>
            </a:endParaRPr>
          </a:p>
        </p:txBody>
      </p:sp>
      <p:sp>
        <p:nvSpPr>
          <p:cNvPr id="25" name="Title 1">
            <a:extLst>
              <a:ext uri="{FF2B5EF4-FFF2-40B4-BE49-F238E27FC236}">
                <a16:creationId xmlns="" xmlns:a16="http://schemas.microsoft.com/office/drawing/2014/main" id="{C4CC0F66-F716-9E4A-A350-90E627E348D3}"/>
              </a:ext>
            </a:extLst>
          </p:cNvPr>
          <p:cNvSpPr txBox="1">
            <a:spLocks/>
          </p:cNvSpPr>
          <p:nvPr/>
        </p:nvSpPr>
        <p:spPr bwMode="auto">
          <a:xfrm>
            <a:off x="3366284" y="2195325"/>
            <a:ext cx="3562932" cy="384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CA" sz="1100" i="0" u="none" strike="noStrike" kern="1200" cap="none" spc="0" normalizeH="0" baseline="0" noProof="0" dirty="0" smtClean="0">
                <a:ln>
                  <a:noFill/>
                </a:ln>
                <a:solidFill>
                  <a:schemeClr val="tx1"/>
                </a:solidFill>
                <a:effectLst/>
                <a:uLnTx/>
                <a:uFillTx/>
                <a:latin typeface="Century Gothic" pitchFamily="34" charset="0"/>
                <a:ea typeface="ヒラギノ角ゴ Pro W3" pitchFamily="126" charset="-128"/>
              </a:rPr>
              <a:t>Monitors</a:t>
            </a:r>
            <a:r>
              <a:rPr kumimoji="0" lang="en-CA" sz="1100" i="0" u="none" strike="noStrike" kern="1200" cap="none" spc="0" normalizeH="0" noProof="0" dirty="0" smtClean="0">
                <a:ln>
                  <a:noFill/>
                </a:ln>
                <a:solidFill>
                  <a:schemeClr val="tx1"/>
                </a:solidFill>
                <a:effectLst/>
                <a:uLnTx/>
                <a:uFillTx/>
                <a:latin typeface="Century Gothic" pitchFamily="34" charset="0"/>
                <a:ea typeface="ヒラギノ角ゴ Pro W3" pitchFamily="126" charset="-128"/>
              </a:rPr>
              <a:t> progress, issues and risks; tracks and socializes discovery and delivery metrics</a:t>
            </a:r>
            <a:endParaRPr kumimoji="0" lang="en-CA" sz="1100" i="0" u="none" strike="noStrike" kern="1200" cap="none" spc="0" normalizeH="0" baseline="0" noProof="0" dirty="0">
              <a:ln>
                <a:noFill/>
              </a:ln>
              <a:solidFill>
                <a:schemeClr val="tx1"/>
              </a:solidFill>
              <a:effectLst/>
              <a:uLnTx/>
              <a:uFillTx/>
              <a:latin typeface="Century Gothic" pitchFamily="34" charset="0"/>
              <a:ea typeface="ヒラギノ角ゴ Pro W3" pitchFamily="126" charset="-128"/>
            </a:endParaRPr>
          </a:p>
        </p:txBody>
      </p:sp>
      <p:sp>
        <p:nvSpPr>
          <p:cNvPr id="26" name="Title 1">
            <a:extLst>
              <a:ext uri="{FF2B5EF4-FFF2-40B4-BE49-F238E27FC236}">
                <a16:creationId xmlns="" xmlns:a16="http://schemas.microsoft.com/office/drawing/2014/main" id="{C4CC0F66-F716-9E4A-A350-90E627E348D3}"/>
              </a:ext>
            </a:extLst>
          </p:cNvPr>
          <p:cNvSpPr txBox="1">
            <a:spLocks/>
          </p:cNvSpPr>
          <p:nvPr/>
        </p:nvSpPr>
        <p:spPr bwMode="auto">
          <a:xfrm>
            <a:off x="7913755" y="1098849"/>
            <a:ext cx="3542852" cy="565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CA" sz="1100" i="0" u="none" strike="noStrike" kern="1200" cap="none" spc="0" normalizeH="0" baseline="0" noProof="0" dirty="0" smtClean="0">
                <a:ln>
                  <a:noFill/>
                </a:ln>
                <a:solidFill>
                  <a:schemeClr val="tx1"/>
                </a:solidFill>
                <a:effectLst/>
                <a:uLnTx/>
                <a:uFillTx/>
                <a:latin typeface="Century Gothic" pitchFamily="34" charset="0"/>
                <a:ea typeface="ヒラギノ角ゴ Pro W3" pitchFamily="126" charset="-128"/>
              </a:rPr>
              <a:t>Provides training in new practices and techniques and one-on-one coaching as needed</a:t>
            </a:r>
            <a:endParaRPr kumimoji="0" lang="en-CA" sz="1100" i="0" u="none" strike="noStrike" kern="1200" cap="none" spc="0" normalizeH="0" baseline="0" noProof="0" dirty="0">
              <a:ln>
                <a:noFill/>
              </a:ln>
              <a:solidFill>
                <a:schemeClr val="tx1"/>
              </a:solidFill>
              <a:effectLst/>
              <a:uLnTx/>
              <a:uFillTx/>
              <a:latin typeface="Century Gothic" pitchFamily="34" charset="0"/>
              <a:ea typeface="ヒラギノ角ゴ Pro W3" pitchFamily="126" charset="-128"/>
            </a:endParaRPr>
          </a:p>
        </p:txBody>
      </p:sp>
      <p:sp>
        <p:nvSpPr>
          <p:cNvPr id="27" name="Title 1">
            <a:extLst>
              <a:ext uri="{FF2B5EF4-FFF2-40B4-BE49-F238E27FC236}">
                <a16:creationId xmlns="" xmlns:a16="http://schemas.microsoft.com/office/drawing/2014/main" id="{C4CC0F66-F716-9E4A-A350-90E627E348D3}"/>
              </a:ext>
            </a:extLst>
          </p:cNvPr>
          <p:cNvSpPr txBox="1">
            <a:spLocks/>
          </p:cNvSpPr>
          <p:nvPr/>
        </p:nvSpPr>
        <p:spPr bwMode="auto">
          <a:xfrm>
            <a:off x="7907043" y="1898980"/>
            <a:ext cx="3454026" cy="5834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CA" sz="1100" i="0" u="none" strike="noStrike" kern="1200" cap="none" spc="0" normalizeH="0" baseline="0" noProof="0" dirty="0" smtClean="0">
                <a:ln>
                  <a:noFill/>
                </a:ln>
                <a:solidFill>
                  <a:schemeClr val="tx1"/>
                </a:solidFill>
                <a:effectLst/>
                <a:uLnTx/>
                <a:uFillTx/>
                <a:latin typeface="Century Gothic" pitchFamily="34" charset="0"/>
                <a:ea typeface="ヒラギノ角ゴ Pro W3" pitchFamily="126" charset="-128"/>
              </a:rPr>
              <a:t>Actively</a:t>
            </a:r>
            <a:r>
              <a:rPr kumimoji="0" lang="en-CA" sz="1100" i="0" u="none" strike="noStrike" kern="1200" cap="none" spc="0" normalizeH="0" noProof="0" dirty="0" smtClean="0">
                <a:ln>
                  <a:noFill/>
                </a:ln>
                <a:solidFill>
                  <a:schemeClr val="tx1"/>
                </a:solidFill>
                <a:effectLst/>
                <a:uLnTx/>
                <a:uFillTx/>
                <a:latin typeface="Century Gothic" pitchFamily="34" charset="0"/>
                <a:ea typeface="ヒラギノ角ゴ Pro W3" pitchFamily="126" charset="-128"/>
              </a:rPr>
              <a:t> provides advice and lessons learned; proactively helps team improve their ISED agile competencies</a:t>
            </a:r>
            <a:endParaRPr kumimoji="0" lang="en-CA" sz="1100" i="0" u="none" strike="noStrike" kern="1200" cap="none" spc="0" normalizeH="0" baseline="0" noProof="0" dirty="0">
              <a:ln>
                <a:noFill/>
              </a:ln>
              <a:solidFill>
                <a:schemeClr val="tx1"/>
              </a:solidFill>
              <a:effectLst/>
              <a:uLnTx/>
              <a:uFillTx/>
              <a:latin typeface="Century Gothic" pitchFamily="34" charset="0"/>
              <a:ea typeface="ヒラギノ角ゴ Pro W3" pitchFamily="126" charset="-128"/>
            </a:endParaRPr>
          </a:p>
        </p:txBody>
      </p:sp>
      <p:sp>
        <p:nvSpPr>
          <p:cNvPr id="28" name="Title 1">
            <a:extLst>
              <a:ext uri="{FF2B5EF4-FFF2-40B4-BE49-F238E27FC236}">
                <a16:creationId xmlns="" xmlns:a16="http://schemas.microsoft.com/office/drawing/2014/main" id="{C4CC0F66-F716-9E4A-A350-90E627E348D3}"/>
              </a:ext>
            </a:extLst>
          </p:cNvPr>
          <p:cNvSpPr txBox="1">
            <a:spLocks/>
          </p:cNvSpPr>
          <p:nvPr/>
        </p:nvSpPr>
        <p:spPr bwMode="auto">
          <a:xfrm>
            <a:off x="7893678" y="2720205"/>
            <a:ext cx="3454026" cy="388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L="0" marR="0" lvl="0" indent="0" algn="l" defTabSz="457200" rtl="0" eaLnBrk="0" fontAlgn="base" latinLnBrk="0" hangingPunct="0">
              <a:lnSpc>
                <a:spcPct val="100000"/>
              </a:lnSpc>
              <a:spcBef>
                <a:spcPct val="0"/>
              </a:spcBef>
              <a:spcAft>
                <a:spcPct val="0"/>
              </a:spcAft>
              <a:buClrTx/>
              <a:buSzTx/>
              <a:buFontTx/>
              <a:buNone/>
              <a:tabLst/>
              <a:defRPr/>
            </a:pPr>
            <a:r>
              <a:rPr lang="en-CA" sz="1100" dirty="0" smtClean="0">
                <a:solidFill>
                  <a:schemeClr val="tx1"/>
                </a:solidFill>
              </a:rPr>
              <a:t>Provides initial training to all new team members on ISED’s Digital Playbook</a:t>
            </a:r>
            <a:endParaRPr kumimoji="0" lang="en-CA" sz="1100" i="0" u="none" strike="noStrike" kern="1200" cap="none" spc="0" normalizeH="0" baseline="0" noProof="0" dirty="0">
              <a:ln>
                <a:noFill/>
              </a:ln>
              <a:solidFill>
                <a:schemeClr val="tx1"/>
              </a:solidFill>
              <a:effectLst/>
              <a:uLnTx/>
              <a:uFillTx/>
              <a:latin typeface="Century Gothic" pitchFamily="34" charset="0"/>
              <a:ea typeface="ヒラギノ角ゴ Pro W3" pitchFamily="126" charset="-128"/>
            </a:endParaRPr>
          </a:p>
        </p:txBody>
      </p:sp>
      <p:sp>
        <p:nvSpPr>
          <p:cNvPr id="37" name="Title 1">
            <a:extLst>
              <a:ext uri="{FF2B5EF4-FFF2-40B4-BE49-F238E27FC236}">
                <a16:creationId xmlns="" xmlns:a16="http://schemas.microsoft.com/office/drawing/2014/main" id="{C4CC0F66-F716-9E4A-A350-90E627E348D3}"/>
              </a:ext>
            </a:extLst>
          </p:cNvPr>
          <p:cNvSpPr txBox="1">
            <a:spLocks/>
          </p:cNvSpPr>
          <p:nvPr/>
        </p:nvSpPr>
        <p:spPr bwMode="auto">
          <a:xfrm>
            <a:off x="6149479" y="4449895"/>
            <a:ext cx="5604179" cy="746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L="171450" indent="-171450">
              <a:buFont typeface="Arial" panose="020B0604020202020204" pitchFamily="34" charset="0"/>
              <a:buChar char="•"/>
            </a:pPr>
            <a:r>
              <a:rPr lang="en-US" sz="1400" dirty="0">
                <a:solidFill>
                  <a:schemeClr val="tx1"/>
                </a:solidFill>
              </a:rPr>
              <a:t>Positive overall well-being of team members</a:t>
            </a:r>
          </a:p>
          <a:p>
            <a:pPr marL="171450" indent="-171450">
              <a:buFont typeface="Arial" panose="020B0604020202020204" pitchFamily="34" charset="0"/>
              <a:buChar char="•"/>
            </a:pPr>
            <a:r>
              <a:rPr lang="en-US" sz="1400" dirty="0">
                <a:solidFill>
                  <a:schemeClr val="tx1"/>
                </a:solidFill>
              </a:rPr>
              <a:t>Positive team dynamics</a:t>
            </a:r>
          </a:p>
          <a:p>
            <a:pPr marL="171450" indent="-171450">
              <a:buFont typeface="Arial" panose="020B0604020202020204" pitchFamily="34" charset="0"/>
              <a:buChar char="•"/>
            </a:pPr>
            <a:r>
              <a:rPr lang="en-US" sz="1400" dirty="0">
                <a:solidFill>
                  <a:schemeClr val="tx1"/>
                </a:solidFill>
              </a:rPr>
              <a:t>Adoption and consistent use of Agile techniques, tools, and standard practices</a:t>
            </a:r>
          </a:p>
          <a:p>
            <a:pPr marL="171450" indent="-171450">
              <a:buFont typeface="Arial" panose="020B0604020202020204" pitchFamily="34" charset="0"/>
              <a:buChar char="•"/>
            </a:pPr>
            <a:r>
              <a:rPr lang="en-US" sz="1400" dirty="0">
                <a:solidFill>
                  <a:schemeClr val="tx1"/>
                </a:solidFill>
              </a:rPr>
              <a:t>A continuous flow of work that is constantly being executed</a:t>
            </a:r>
          </a:p>
        </p:txBody>
      </p:sp>
      <p:sp>
        <p:nvSpPr>
          <p:cNvPr id="118" name="Title 1">
            <a:extLst>
              <a:ext uri="{FF2B5EF4-FFF2-40B4-BE49-F238E27FC236}">
                <a16:creationId xmlns="" xmlns:a16="http://schemas.microsoft.com/office/drawing/2014/main" id="{C4CC0F66-F716-9E4A-A350-90E627E348D3}"/>
              </a:ext>
            </a:extLst>
          </p:cNvPr>
          <p:cNvSpPr txBox="1">
            <a:spLocks/>
          </p:cNvSpPr>
          <p:nvPr/>
        </p:nvSpPr>
        <p:spPr bwMode="auto">
          <a:xfrm>
            <a:off x="3047388" y="4808434"/>
            <a:ext cx="966446" cy="242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R="0" lvl="0" algn="l" defTabSz="457200" rtl="0" eaLnBrk="0" fontAlgn="base" latinLnBrk="0" hangingPunct="0">
              <a:lnSpc>
                <a:spcPct val="100000"/>
              </a:lnSpc>
              <a:spcBef>
                <a:spcPct val="0"/>
              </a:spcBef>
              <a:spcAft>
                <a:spcPct val="0"/>
              </a:spcAft>
              <a:buClrTx/>
              <a:buSzTx/>
              <a:tabLst/>
              <a:defRPr/>
            </a:pPr>
            <a:r>
              <a:rPr lang="en-CA" sz="1000" dirty="0" smtClean="0">
                <a:solidFill>
                  <a:schemeClr val="tx1"/>
                </a:solidFill>
              </a:rPr>
              <a:t>Impediment</a:t>
            </a:r>
            <a:endParaRPr kumimoji="0" lang="en-CA" sz="1000" i="0" u="none" strike="noStrike" kern="1200" cap="none" spc="0" normalizeH="0" noProof="0" dirty="0" smtClean="0">
              <a:ln>
                <a:noFill/>
              </a:ln>
              <a:solidFill>
                <a:schemeClr val="tx1"/>
              </a:solidFill>
              <a:effectLst/>
              <a:uLnTx/>
              <a:uFillTx/>
            </a:endParaRPr>
          </a:p>
        </p:txBody>
      </p:sp>
      <p:grpSp>
        <p:nvGrpSpPr>
          <p:cNvPr id="224" name="Group 223"/>
          <p:cNvGrpSpPr/>
          <p:nvPr/>
        </p:nvGrpSpPr>
        <p:grpSpPr>
          <a:xfrm>
            <a:off x="942055" y="1141225"/>
            <a:ext cx="914400" cy="914400"/>
            <a:chOff x="2308226" y="3911600"/>
            <a:chExt cx="417512" cy="461963"/>
          </a:xfrm>
        </p:grpSpPr>
        <p:sp>
          <p:nvSpPr>
            <p:cNvPr id="225" name="Rectangle 305"/>
            <p:cNvSpPr>
              <a:spLocks noChangeArrowheads="1"/>
            </p:cNvSpPr>
            <p:nvPr/>
          </p:nvSpPr>
          <p:spPr bwMode="auto">
            <a:xfrm>
              <a:off x="2416176" y="3948113"/>
              <a:ext cx="14288" cy="87313"/>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226" name="Freeform 306"/>
            <p:cNvSpPr>
              <a:spLocks/>
            </p:cNvSpPr>
            <p:nvPr/>
          </p:nvSpPr>
          <p:spPr bwMode="auto">
            <a:xfrm>
              <a:off x="2389188" y="3941763"/>
              <a:ext cx="68263" cy="41275"/>
            </a:xfrm>
            <a:custGeom>
              <a:avLst/>
              <a:gdLst>
                <a:gd name="T0" fmla="*/ 32 w 38"/>
                <a:gd name="T1" fmla="*/ 23 h 23"/>
                <a:gd name="T2" fmla="*/ 19 w 38"/>
                <a:gd name="T3" fmla="*/ 10 h 23"/>
                <a:gd name="T4" fmla="*/ 6 w 38"/>
                <a:gd name="T5" fmla="*/ 23 h 23"/>
                <a:gd name="T6" fmla="*/ 0 w 38"/>
                <a:gd name="T7" fmla="*/ 17 h 23"/>
                <a:gd name="T8" fmla="*/ 16 w 38"/>
                <a:gd name="T9" fmla="*/ 1 h 23"/>
                <a:gd name="T10" fmla="*/ 22 w 38"/>
                <a:gd name="T11" fmla="*/ 1 h 23"/>
                <a:gd name="T12" fmla="*/ 38 w 38"/>
                <a:gd name="T13" fmla="*/ 17 h 23"/>
                <a:gd name="T14" fmla="*/ 32 w 38"/>
                <a:gd name="T15" fmla="*/ 23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23">
                  <a:moveTo>
                    <a:pt x="32" y="23"/>
                  </a:moveTo>
                  <a:cubicBezTo>
                    <a:pt x="19" y="10"/>
                    <a:pt x="19" y="10"/>
                    <a:pt x="19" y="10"/>
                  </a:cubicBezTo>
                  <a:cubicBezTo>
                    <a:pt x="6" y="23"/>
                    <a:pt x="6" y="23"/>
                    <a:pt x="6" y="23"/>
                  </a:cubicBezTo>
                  <a:cubicBezTo>
                    <a:pt x="0" y="17"/>
                    <a:pt x="0" y="17"/>
                    <a:pt x="0" y="17"/>
                  </a:cubicBezTo>
                  <a:cubicBezTo>
                    <a:pt x="16" y="1"/>
                    <a:pt x="16" y="1"/>
                    <a:pt x="16" y="1"/>
                  </a:cubicBezTo>
                  <a:cubicBezTo>
                    <a:pt x="18" y="0"/>
                    <a:pt x="20" y="0"/>
                    <a:pt x="22" y="1"/>
                  </a:cubicBezTo>
                  <a:cubicBezTo>
                    <a:pt x="38" y="17"/>
                    <a:pt x="38" y="17"/>
                    <a:pt x="38" y="17"/>
                  </a:cubicBezTo>
                  <a:lnTo>
                    <a:pt x="32" y="23"/>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227" name="Rectangle 307"/>
            <p:cNvSpPr>
              <a:spLocks noChangeArrowheads="1"/>
            </p:cNvSpPr>
            <p:nvPr/>
          </p:nvSpPr>
          <p:spPr bwMode="auto">
            <a:xfrm>
              <a:off x="2416176" y="4078288"/>
              <a:ext cx="14288" cy="85725"/>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228" name="Freeform 308"/>
            <p:cNvSpPr>
              <a:spLocks/>
            </p:cNvSpPr>
            <p:nvPr/>
          </p:nvSpPr>
          <p:spPr bwMode="auto">
            <a:xfrm>
              <a:off x="2389188" y="4130675"/>
              <a:ext cx="68263" cy="41275"/>
            </a:xfrm>
            <a:custGeom>
              <a:avLst/>
              <a:gdLst>
                <a:gd name="T0" fmla="*/ 19 w 38"/>
                <a:gd name="T1" fmla="*/ 23 h 23"/>
                <a:gd name="T2" fmla="*/ 16 w 38"/>
                <a:gd name="T3" fmla="*/ 22 h 23"/>
                <a:gd name="T4" fmla="*/ 0 w 38"/>
                <a:gd name="T5" fmla="*/ 6 h 23"/>
                <a:gd name="T6" fmla="*/ 6 w 38"/>
                <a:gd name="T7" fmla="*/ 0 h 23"/>
                <a:gd name="T8" fmla="*/ 19 w 38"/>
                <a:gd name="T9" fmla="*/ 13 h 23"/>
                <a:gd name="T10" fmla="*/ 32 w 38"/>
                <a:gd name="T11" fmla="*/ 0 h 23"/>
                <a:gd name="T12" fmla="*/ 38 w 38"/>
                <a:gd name="T13" fmla="*/ 6 h 23"/>
                <a:gd name="T14" fmla="*/ 22 w 38"/>
                <a:gd name="T15" fmla="*/ 22 h 23"/>
                <a:gd name="T16" fmla="*/ 19 w 38"/>
                <a:gd name="T1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23">
                  <a:moveTo>
                    <a:pt x="19" y="23"/>
                  </a:moveTo>
                  <a:cubicBezTo>
                    <a:pt x="18" y="23"/>
                    <a:pt x="17" y="23"/>
                    <a:pt x="16" y="22"/>
                  </a:cubicBezTo>
                  <a:cubicBezTo>
                    <a:pt x="0" y="6"/>
                    <a:pt x="0" y="6"/>
                    <a:pt x="0" y="6"/>
                  </a:cubicBezTo>
                  <a:cubicBezTo>
                    <a:pt x="6" y="0"/>
                    <a:pt x="6" y="0"/>
                    <a:pt x="6" y="0"/>
                  </a:cubicBezTo>
                  <a:cubicBezTo>
                    <a:pt x="19" y="13"/>
                    <a:pt x="19" y="13"/>
                    <a:pt x="19" y="13"/>
                  </a:cubicBezTo>
                  <a:cubicBezTo>
                    <a:pt x="32" y="0"/>
                    <a:pt x="32" y="0"/>
                    <a:pt x="32" y="0"/>
                  </a:cubicBezTo>
                  <a:cubicBezTo>
                    <a:pt x="38" y="6"/>
                    <a:pt x="38" y="6"/>
                    <a:pt x="38" y="6"/>
                  </a:cubicBezTo>
                  <a:cubicBezTo>
                    <a:pt x="22" y="22"/>
                    <a:pt x="22" y="22"/>
                    <a:pt x="22" y="22"/>
                  </a:cubicBezTo>
                  <a:cubicBezTo>
                    <a:pt x="21" y="23"/>
                    <a:pt x="20" y="23"/>
                    <a:pt x="19" y="23"/>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229" name="Rectangle 309"/>
            <p:cNvSpPr>
              <a:spLocks noChangeArrowheads="1"/>
            </p:cNvSpPr>
            <p:nvPr/>
          </p:nvSpPr>
          <p:spPr bwMode="auto">
            <a:xfrm>
              <a:off x="2444751" y="4049713"/>
              <a:ext cx="85725"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230" name="Freeform 310"/>
            <p:cNvSpPr>
              <a:spLocks/>
            </p:cNvSpPr>
            <p:nvPr/>
          </p:nvSpPr>
          <p:spPr bwMode="auto">
            <a:xfrm>
              <a:off x="2497138" y="4022725"/>
              <a:ext cx="41275" cy="68263"/>
            </a:xfrm>
            <a:custGeom>
              <a:avLst/>
              <a:gdLst>
                <a:gd name="T0" fmla="*/ 6 w 23"/>
                <a:gd name="T1" fmla="*/ 38 h 38"/>
                <a:gd name="T2" fmla="*/ 0 w 23"/>
                <a:gd name="T3" fmla="*/ 32 h 38"/>
                <a:gd name="T4" fmla="*/ 13 w 23"/>
                <a:gd name="T5" fmla="*/ 19 h 38"/>
                <a:gd name="T6" fmla="*/ 0 w 23"/>
                <a:gd name="T7" fmla="*/ 6 h 38"/>
                <a:gd name="T8" fmla="*/ 6 w 23"/>
                <a:gd name="T9" fmla="*/ 0 h 38"/>
                <a:gd name="T10" fmla="*/ 22 w 23"/>
                <a:gd name="T11" fmla="*/ 16 h 38"/>
                <a:gd name="T12" fmla="*/ 22 w 23"/>
                <a:gd name="T13" fmla="*/ 22 h 38"/>
                <a:gd name="T14" fmla="*/ 6 w 23"/>
                <a:gd name="T15" fmla="*/ 38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38">
                  <a:moveTo>
                    <a:pt x="6" y="38"/>
                  </a:moveTo>
                  <a:cubicBezTo>
                    <a:pt x="0" y="32"/>
                    <a:pt x="0" y="32"/>
                    <a:pt x="0" y="32"/>
                  </a:cubicBezTo>
                  <a:cubicBezTo>
                    <a:pt x="13" y="19"/>
                    <a:pt x="13" y="19"/>
                    <a:pt x="13" y="19"/>
                  </a:cubicBezTo>
                  <a:cubicBezTo>
                    <a:pt x="0" y="6"/>
                    <a:pt x="0" y="6"/>
                    <a:pt x="0" y="6"/>
                  </a:cubicBezTo>
                  <a:cubicBezTo>
                    <a:pt x="6" y="0"/>
                    <a:pt x="6" y="0"/>
                    <a:pt x="6" y="0"/>
                  </a:cubicBezTo>
                  <a:cubicBezTo>
                    <a:pt x="22" y="16"/>
                    <a:pt x="22" y="16"/>
                    <a:pt x="22" y="16"/>
                  </a:cubicBezTo>
                  <a:cubicBezTo>
                    <a:pt x="23" y="18"/>
                    <a:pt x="23" y="20"/>
                    <a:pt x="22" y="22"/>
                  </a:cubicBezTo>
                  <a:lnTo>
                    <a:pt x="6" y="38"/>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231" name="Rectangle 311"/>
            <p:cNvSpPr>
              <a:spLocks noChangeArrowheads="1"/>
            </p:cNvSpPr>
            <p:nvPr/>
          </p:nvSpPr>
          <p:spPr bwMode="auto">
            <a:xfrm>
              <a:off x="2314576" y="4049713"/>
              <a:ext cx="87313"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232" name="Freeform 312"/>
            <p:cNvSpPr>
              <a:spLocks/>
            </p:cNvSpPr>
            <p:nvPr/>
          </p:nvSpPr>
          <p:spPr bwMode="auto">
            <a:xfrm>
              <a:off x="2308226" y="4022725"/>
              <a:ext cx="41275" cy="68263"/>
            </a:xfrm>
            <a:custGeom>
              <a:avLst/>
              <a:gdLst>
                <a:gd name="T0" fmla="*/ 17 w 23"/>
                <a:gd name="T1" fmla="*/ 38 h 38"/>
                <a:gd name="T2" fmla="*/ 1 w 23"/>
                <a:gd name="T3" fmla="*/ 22 h 38"/>
                <a:gd name="T4" fmla="*/ 1 w 23"/>
                <a:gd name="T5" fmla="*/ 16 h 38"/>
                <a:gd name="T6" fmla="*/ 17 w 23"/>
                <a:gd name="T7" fmla="*/ 0 h 38"/>
                <a:gd name="T8" fmla="*/ 23 w 23"/>
                <a:gd name="T9" fmla="*/ 6 h 38"/>
                <a:gd name="T10" fmla="*/ 10 w 23"/>
                <a:gd name="T11" fmla="*/ 19 h 38"/>
                <a:gd name="T12" fmla="*/ 23 w 23"/>
                <a:gd name="T13" fmla="*/ 32 h 38"/>
                <a:gd name="T14" fmla="*/ 17 w 23"/>
                <a:gd name="T15" fmla="*/ 38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38">
                  <a:moveTo>
                    <a:pt x="17" y="38"/>
                  </a:moveTo>
                  <a:cubicBezTo>
                    <a:pt x="1" y="22"/>
                    <a:pt x="1" y="22"/>
                    <a:pt x="1" y="22"/>
                  </a:cubicBezTo>
                  <a:cubicBezTo>
                    <a:pt x="0" y="20"/>
                    <a:pt x="0" y="18"/>
                    <a:pt x="1" y="16"/>
                  </a:cubicBezTo>
                  <a:cubicBezTo>
                    <a:pt x="17" y="0"/>
                    <a:pt x="17" y="0"/>
                    <a:pt x="17" y="0"/>
                  </a:cubicBezTo>
                  <a:cubicBezTo>
                    <a:pt x="23" y="6"/>
                    <a:pt x="23" y="6"/>
                    <a:pt x="23" y="6"/>
                  </a:cubicBezTo>
                  <a:cubicBezTo>
                    <a:pt x="10" y="19"/>
                    <a:pt x="10" y="19"/>
                    <a:pt x="10" y="19"/>
                  </a:cubicBezTo>
                  <a:cubicBezTo>
                    <a:pt x="23" y="32"/>
                    <a:pt x="23" y="32"/>
                    <a:pt x="23" y="32"/>
                  </a:cubicBezTo>
                  <a:lnTo>
                    <a:pt x="17" y="38"/>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233" name="Freeform 313"/>
            <p:cNvSpPr>
              <a:spLocks/>
            </p:cNvSpPr>
            <p:nvPr/>
          </p:nvSpPr>
          <p:spPr bwMode="auto">
            <a:xfrm>
              <a:off x="2455863" y="3911600"/>
              <a:ext cx="269875" cy="461963"/>
            </a:xfrm>
            <a:custGeom>
              <a:avLst/>
              <a:gdLst>
                <a:gd name="T0" fmla="*/ 78 w 150"/>
                <a:gd name="T1" fmla="*/ 256 h 256"/>
                <a:gd name="T2" fmla="*/ 70 w 150"/>
                <a:gd name="T3" fmla="*/ 256 h 256"/>
                <a:gd name="T4" fmla="*/ 70 w 150"/>
                <a:gd name="T5" fmla="*/ 208 h 256"/>
                <a:gd name="T6" fmla="*/ 74 w 150"/>
                <a:gd name="T7" fmla="*/ 204 h 256"/>
                <a:gd name="T8" fmla="*/ 98 w 150"/>
                <a:gd name="T9" fmla="*/ 204 h 256"/>
                <a:gd name="T10" fmla="*/ 118 w 150"/>
                <a:gd name="T11" fmla="*/ 184 h 256"/>
                <a:gd name="T12" fmla="*/ 118 w 150"/>
                <a:gd name="T13" fmla="*/ 148 h 256"/>
                <a:gd name="T14" fmla="*/ 122 w 150"/>
                <a:gd name="T15" fmla="*/ 144 h 256"/>
                <a:gd name="T16" fmla="*/ 142 w 150"/>
                <a:gd name="T17" fmla="*/ 144 h 256"/>
                <a:gd name="T18" fmla="*/ 142 w 150"/>
                <a:gd name="T19" fmla="*/ 141 h 256"/>
                <a:gd name="T20" fmla="*/ 118 w 150"/>
                <a:gd name="T21" fmla="*/ 90 h 256"/>
                <a:gd name="T22" fmla="*/ 118 w 150"/>
                <a:gd name="T23" fmla="*/ 88 h 256"/>
                <a:gd name="T24" fmla="*/ 38 w 150"/>
                <a:gd name="T25" fmla="*/ 8 h 256"/>
                <a:gd name="T26" fmla="*/ 4 w 150"/>
                <a:gd name="T27" fmla="*/ 16 h 256"/>
                <a:gd name="T28" fmla="*/ 0 w 150"/>
                <a:gd name="T29" fmla="*/ 8 h 256"/>
                <a:gd name="T30" fmla="*/ 38 w 150"/>
                <a:gd name="T31" fmla="*/ 0 h 256"/>
                <a:gd name="T32" fmla="*/ 126 w 150"/>
                <a:gd name="T33" fmla="*/ 87 h 256"/>
                <a:gd name="T34" fmla="*/ 150 w 150"/>
                <a:gd name="T35" fmla="*/ 138 h 256"/>
                <a:gd name="T36" fmla="*/ 150 w 150"/>
                <a:gd name="T37" fmla="*/ 140 h 256"/>
                <a:gd name="T38" fmla="*/ 150 w 150"/>
                <a:gd name="T39" fmla="*/ 148 h 256"/>
                <a:gd name="T40" fmla="*/ 146 w 150"/>
                <a:gd name="T41" fmla="*/ 152 h 256"/>
                <a:gd name="T42" fmla="*/ 126 w 150"/>
                <a:gd name="T43" fmla="*/ 152 h 256"/>
                <a:gd name="T44" fmla="*/ 126 w 150"/>
                <a:gd name="T45" fmla="*/ 184 h 256"/>
                <a:gd name="T46" fmla="*/ 98 w 150"/>
                <a:gd name="T47" fmla="*/ 212 h 256"/>
                <a:gd name="T48" fmla="*/ 78 w 150"/>
                <a:gd name="T49" fmla="*/ 212 h 256"/>
                <a:gd name="T50" fmla="*/ 78 w 150"/>
                <a:gd name="T51"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50" h="256">
                  <a:moveTo>
                    <a:pt x="78" y="256"/>
                  </a:moveTo>
                  <a:cubicBezTo>
                    <a:pt x="70" y="256"/>
                    <a:pt x="70" y="256"/>
                    <a:pt x="70" y="256"/>
                  </a:cubicBezTo>
                  <a:cubicBezTo>
                    <a:pt x="70" y="208"/>
                    <a:pt x="70" y="208"/>
                    <a:pt x="70" y="208"/>
                  </a:cubicBezTo>
                  <a:cubicBezTo>
                    <a:pt x="70" y="206"/>
                    <a:pt x="72" y="204"/>
                    <a:pt x="74" y="204"/>
                  </a:cubicBezTo>
                  <a:cubicBezTo>
                    <a:pt x="98" y="204"/>
                    <a:pt x="98" y="204"/>
                    <a:pt x="98" y="204"/>
                  </a:cubicBezTo>
                  <a:cubicBezTo>
                    <a:pt x="109" y="204"/>
                    <a:pt x="118" y="195"/>
                    <a:pt x="118" y="184"/>
                  </a:cubicBezTo>
                  <a:cubicBezTo>
                    <a:pt x="118" y="148"/>
                    <a:pt x="118" y="148"/>
                    <a:pt x="118" y="148"/>
                  </a:cubicBezTo>
                  <a:cubicBezTo>
                    <a:pt x="118" y="146"/>
                    <a:pt x="120" y="144"/>
                    <a:pt x="122" y="144"/>
                  </a:cubicBezTo>
                  <a:cubicBezTo>
                    <a:pt x="142" y="144"/>
                    <a:pt x="142" y="144"/>
                    <a:pt x="142" y="144"/>
                  </a:cubicBezTo>
                  <a:cubicBezTo>
                    <a:pt x="142" y="141"/>
                    <a:pt x="142" y="141"/>
                    <a:pt x="142" y="141"/>
                  </a:cubicBezTo>
                  <a:cubicBezTo>
                    <a:pt x="118" y="90"/>
                    <a:pt x="118" y="90"/>
                    <a:pt x="118" y="90"/>
                  </a:cubicBezTo>
                  <a:cubicBezTo>
                    <a:pt x="118" y="89"/>
                    <a:pt x="118" y="89"/>
                    <a:pt x="118" y="88"/>
                  </a:cubicBezTo>
                  <a:cubicBezTo>
                    <a:pt x="118" y="44"/>
                    <a:pt x="82" y="8"/>
                    <a:pt x="38" y="8"/>
                  </a:cubicBezTo>
                  <a:cubicBezTo>
                    <a:pt x="26" y="8"/>
                    <a:pt x="15" y="11"/>
                    <a:pt x="4" y="16"/>
                  </a:cubicBezTo>
                  <a:cubicBezTo>
                    <a:pt x="0" y="8"/>
                    <a:pt x="0" y="8"/>
                    <a:pt x="0" y="8"/>
                  </a:cubicBezTo>
                  <a:cubicBezTo>
                    <a:pt x="12" y="3"/>
                    <a:pt x="25" y="0"/>
                    <a:pt x="38" y="0"/>
                  </a:cubicBezTo>
                  <a:cubicBezTo>
                    <a:pt x="86" y="0"/>
                    <a:pt x="126" y="39"/>
                    <a:pt x="126" y="87"/>
                  </a:cubicBezTo>
                  <a:cubicBezTo>
                    <a:pt x="150" y="138"/>
                    <a:pt x="150" y="138"/>
                    <a:pt x="150" y="138"/>
                  </a:cubicBezTo>
                  <a:cubicBezTo>
                    <a:pt x="150" y="139"/>
                    <a:pt x="150" y="139"/>
                    <a:pt x="150" y="140"/>
                  </a:cubicBezTo>
                  <a:cubicBezTo>
                    <a:pt x="150" y="148"/>
                    <a:pt x="150" y="148"/>
                    <a:pt x="150" y="148"/>
                  </a:cubicBezTo>
                  <a:cubicBezTo>
                    <a:pt x="150" y="150"/>
                    <a:pt x="148" y="152"/>
                    <a:pt x="146" y="152"/>
                  </a:cubicBezTo>
                  <a:cubicBezTo>
                    <a:pt x="126" y="152"/>
                    <a:pt x="126" y="152"/>
                    <a:pt x="126" y="152"/>
                  </a:cubicBezTo>
                  <a:cubicBezTo>
                    <a:pt x="126" y="184"/>
                    <a:pt x="126" y="184"/>
                    <a:pt x="126" y="184"/>
                  </a:cubicBezTo>
                  <a:cubicBezTo>
                    <a:pt x="126" y="199"/>
                    <a:pt x="114" y="212"/>
                    <a:pt x="98" y="212"/>
                  </a:cubicBezTo>
                  <a:cubicBezTo>
                    <a:pt x="78" y="212"/>
                    <a:pt x="78" y="212"/>
                    <a:pt x="78" y="212"/>
                  </a:cubicBezTo>
                  <a:lnTo>
                    <a:pt x="78" y="256"/>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234" name="Freeform 314"/>
            <p:cNvSpPr>
              <a:spLocks/>
            </p:cNvSpPr>
            <p:nvPr/>
          </p:nvSpPr>
          <p:spPr bwMode="auto">
            <a:xfrm>
              <a:off x="2393951" y="4191000"/>
              <a:ext cx="36513" cy="182563"/>
            </a:xfrm>
            <a:custGeom>
              <a:avLst/>
              <a:gdLst>
                <a:gd name="T0" fmla="*/ 20 w 20"/>
                <a:gd name="T1" fmla="*/ 101 h 101"/>
                <a:gd name="T2" fmla="*/ 12 w 20"/>
                <a:gd name="T3" fmla="*/ 101 h 101"/>
                <a:gd name="T4" fmla="*/ 12 w 20"/>
                <a:gd name="T5" fmla="*/ 53 h 101"/>
                <a:gd name="T6" fmla="*/ 0 w 20"/>
                <a:gd name="T7" fmla="*/ 2 h 101"/>
                <a:gd name="T8" fmla="*/ 8 w 20"/>
                <a:gd name="T9" fmla="*/ 0 h 101"/>
                <a:gd name="T10" fmla="*/ 20 w 20"/>
                <a:gd name="T11" fmla="*/ 53 h 101"/>
                <a:gd name="T12" fmla="*/ 20 w 20"/>
                <a:gd name="T13" fmla="*/ 101 h 101"/>
              </a:gdLst>
              <a:ahLst/>
              <a:cxnLst>
                <a:cxn ang="0">
                  <a:pos x="T0" y="T1"/>
                </a:cxn>
                <a:cxn ang="0">
                  <a:pos x="T2" y="T3"/>
                </a:cxn>
                <a:cxn ang="0">
                  <a:pos x="T4" y="T5"/>
                </a:cxn>
                <a:cxn ang="0">
                  <a:pos x="T6" y="T7"/>
                </a:cxn>
                <a:cxn ang="0">
                  <a:pos x="T8" y="T9"/>
                </a:cxn>
                <a:cxn ang="0">
                  <a:pos x="T10" y="T11"/>
                </a:cxn>
                <a:cxn ang="0">
                  <a:pos x="T12" y="T13"/>
                </a:cxn>
              </a:cxnLst>
              <a:rect l="0" t="0" r="r" b="b"/>
              <a:pathLst>
                <a:path w="20" h="101">
                  <a:moveTo>
                    <a:pt x="20" y="101"/>
                  </a:moveTo>
                  <a:cubicBezTo>
                    <a:pt x="12" y="101"/>
                    <a:pt x="12" y="101"/>
                    <a:pt x="12" y="101"/>
                  </a:cubicBezTo>
                  <a:cubicBezTo>
                    <a:pt x="12" y="53"/>
                    <a:pt x="12" y="53"/>
                    <a:pt x="12" y="53"/>
                  </a:cubicBezTo>
                  <a:cubicBezTo>
                    <a:pt x="12" y="36"/>
                    <a:pt x="7" y="20"/>
                    <a:pt x="0" y="2"/>
                  </a:cubicBezTo>
                  <a:cubicBezTo>
                    <a:pt x="8" y="0"/>
                    <a:pt x="8" y="0"/>
                    <a:pt x="8" y="0"/>
                  </a:cubicBezTo>
                  <a:cubicBezTo>
                    <a:pt x="15" y="18"/>
                    <a:pt x="20" y="35"/>
                    <a:pt x="20" y="53"/>
                  </a:cubicBezTo>
                  <a:lnTo>
                    <a:pt x="20" y="101"/>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235" name="Rectangle 315"/>
            <p:cNvSpPr>
              <a:spLocks noChangeArrowheads="1"/>
            </p:cNvSpPr>
            <p:nvPr/>
          </p:nvSpPr>
          <p:spPr bwMode="auto">
            <a:xfrm>
              <a:off x="2566988" y="4279900"/>
              <a:ext cx="22225"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236" name="Freeform 316"/>
            <p:cNvSpPr>
              <a:spLocks noEditPoints="1"/>
            </p:cNvSpPr>
            <p:nvPr/>
          </p:nvSpPr>
          <p:spPr bwMode="auto">
            <a:xfrm>
              <a:off x="2393951" y="4027488"/>
              <a:ext cx="57150" cy="57150"/>
            </a:xfrm>
            <a:custGeom>
              <a:avLst/>
              <a:gdLst>
                <a:gd name="T0" fmla="*/ 16 w 32"/>
                <a:gd name="T1" fmla="*/ 32 h 32"/>
                <a:gd name="T2" fmla="*/ 0 w 32"/>
                <a:gd name="T3" fmla="*/ 16 h 32"/>
                <a:gd name="T4" fmla="*/ 16 w 32"/>
                <a:gd name="T5" fmla="*/ 0 h 32"/>
                <a:gd name="T6" fmla="*/ 32 w 32"/>
                <a:gd name="T7" fmla="*/ 16 h 32"/>
                <a:gd name="T8" fmla="*/ 16 w 32"/>
                <a:gd name="T9" fmla="*/ 32 h 32"/>
                <a:gd name="T10" fmla="*/ 16 w 32"/>
                <a:gd name="T11" fmla="*/ 8 h 32"/>
                <a:gd name="T12" fmla="*/ 8 w 32"/>
                <a:gd name="T13" fmla="*/ 16 h 32"/>
                <a:gd name="T14" fmla="*/ 16 w 32"/>
                <a:gd name="T15" fmla="*/ 24 h 32"/>
                <a:gd name="T16" fmla="*/ 24 w 32"/>
                <a:gd name="T17" fmla="*/ 16 h 32"/>
                <a:gd name="T18" fmla="*/ 16 w 32"/>
                <a:gd name="T19" fmla="*/ 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2">
                  <a:moveTo>
                    <a:pt x="16" y="32"/>
                  </a:moveTo>
                  <a:cubicBezTo>
                    <a:pt x="7" y="32"/>
                    <a:pt x="0" y="25"/>
                    <a:pt x="0" y="16"/>
                  </a:cubicBezTo>
                  <a:cubicBezTo>
                    <a:pt x="0" y="7"/>
                    <a:pt x="7" y="0"/>
                    <a:pt x="16" y="0"/>
                  </a:cubicBezTo>
                  <a:cubicBezTo>
                    <a:pt x="25" y="0"/>
                    <a:pt x="32" y="7"/>
                    <a:pt x="32" y="16"/>
                  </a:cubicBezTo>
                  <a:cubicBezTo>
                    <a:pt x="32" y="25"/>
                    <a:pt x="25" y="32"/>
                    <a:pt x="16" y="32"/>
                  </a:cubicBezTo>
                  <a:close/>
                  <a:moveTo>
                    <a:pt x="16" y="8"/>
                  </a:moveTo>
                  <a:cubicBezTo>
                    <a:pt x="12" y="8"/>
                    <a:pt x="8" y="12"/>
                    <a:pt x="8" y="16"/>
                  </a:cubicBezTo>
                  <a:cubicBezTo>
                    <a:pt x="8" y="20"/>
                    <a:pt x="12" y="24"/>
                    <a:pt x="16" y="24"/>
                  </a:cubicBezTo>
                  <a:cubicBezTo>
                    <a:pt x="21" y="24"/>
                    <a:pt x="24" y="20"/>
                    <a:pt x="24" y="16"/>
                  </a:cubicBezTo>
                  <a:cubicBezTo>
                    <a:pt x="24" y="12"/>
                    <a:pt x="21" y="8"/>
                    <a:pt x="16" y="8"/>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237" name="Freeform 317"/>
            <p:cNvSpPr>
              <a:spLocks noEditPoints="1"/>
            </p:cNvSpPr>
            <p:nvPr/>
          </p:nvSpPr>
          <p:spPr bwMode="auto">
            <a:xfrm>
              <a:off x="2365376" y="3998913"/>
              <a:ext cx="114300" cy="115888"/>
            </a:xfrm>
            <a:custGeom>
              <a:avLst/>
              <a:gdLst>
                <a:gd name="T0" fmla="*/ 32 w 64"/>
                <a:gd name="T1" fmla="*/ 64 h 64"/>
                <a:gd name="T2" fmla="*/ 0 w 64"/>
                <a:gd name="T3" fmla="*/ 32 h 64"/>
                <a:gd name="T4" fmla="*/ 32 w 64"/>
                <a:gd name="T5" fmla="*/ 0 h 64"/>
                <a:gd name="T6" fmla="*/ 64 w 64"/>
                <a:gd name="T7" fmla="*/ 32 h 64"/>
                <a:gd name="T8" fmla="*/ 32 w 64"/>
                <a:gd name="T9" fmla="*/ 64 h 64"/>
                <a:gd name="T10" fmla="*/ 32 w 64"/>
                <a:gd name="T11" fmla="*/ 8 h 64"/>
                <a:gd name="T12" fmla="*/ 8 w 64"/>
                <a:gd name="T13" fmla="*/ 32 h 64"/>
                <a:gd name="T14" fmla="*/ 32 w 64"/>
                <a:gd name="T15" fmla="*/ 56 h 64"/>
                <a:gd name="T16" fmla="*/ 56 w 64"/>
                <a:gd name="T17" fmla="*/ 32 h 64"/>
                <a:gd name="T18" fmla="*/ 32 w 64"/>
                <a:gd name="T19" fmla="*/ 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64">
                  <a:moveTo>
                    <a:pt x="32" y="64"/>
                  </a:moveTo>
                  <a:cubicBezTo>
                    <a:pt x="14" y="64"/>
                    <a:pt x="0" y="50"/>
                    <a:pt x="0" y="32"/>
                  </a:cubicBezTo>
                  <a:cubicBezTo>
                    <a:pt x="0" y="14"/>
                    <a:pt x="14" y="0"/>
                    <a:pt x="32" y="0"/>
                  </a:cubicBezTo>
                  <a:cubicBezTo>
                    <a:pt x="50" y="0"/>
                    <a:pt x="64" y="14"/>
                    <a:pt x="64" y="32"/>
                  </a:cubicBezTo>
                  <a:cubicBezTo>
                    <a:pt x="64" y="50"/>
                    <a:pt x="50" y="64"/>
                    <a:pt x="32" y="64"/>
                  </a:cubicBezTo>
                  <a:close/>
                  <a:moveTo>
                    <a:pt x="32" y="8"/>
                  </a:moveTo>
                  <a:cubicBezTo>
                    <a:pt x="19" y="8"/>
                    <a:pt x="8" y="19"/>
                    <a:pt x="8" y="32"/>
                  </a:cubicBezTo>
                  <a:cubicBezTo>
                    <a:pt x="8" y="45"/>
                    <a:pt x="19" y="56"/>
                    <a:pt x="32" y="56"/>
                  </a:cubicBezTo>
                  <a:cubicBezTo>
                    <a:pt x="45" y="56"/>
                    <a:pt x="56" y="45"/>
                    <a:pt x="56" y="32"/>
                  </a:cubicBezTo>
                  <a:cubicBezTo>
                    <a:pt x="56" y="19"/>
                    <a:pt x="45" y="8"/>
                    <a:pt x="32" y="8"/>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grpSp>
      <p:sp>
        <p:nvSpPr>
          <p:cNvPr id="238" name="Title 1">
            <a:extLst>
              <a:ext uri="{FF2B5EF4-FFF2-40B4-BE49-F238E27FC236}">
                <a16:creationId xmlns="" xmlns:a16="http://schemas.microsoft.com/office/drawing/2014/main" id="{C4CC0F66-F716-9E4A-A350-90E627E348D3}"/>
              </a:ext>
            </a:extLst>
          </p:cNvPr>
          <p:cNvSpPr txBox="1">
            <a:spLocks/>
          </p:cNvSpPr>
          <p:nvPr/>
        </p:nvSpPr>
        <p:spPr bwMode="auto">
          <a:xfrm>
            <a:off x="3320348" y="2714958"/>
            <a:ext cx="3562932" cy="384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CA" sz="1100" i="0" u="none" strike="noStrike" kern="1200" cap="none" spc="0" normalizeH="0" baseline="0" noProof="0" dirty="0" smtClean="0">
                <a:ln>
                  <a:noFill/>
                </a:ln>
                <a:solidFill>
                  <a:schemeClr val="tx1"/>
                </a:solidFill>
                <a:effectLst/>
                <a:uLnTx/>
                <a:uFillTx/>
                <a:latin typeface="Century Gothic" pitchFamily="34" charset="0"/>
                <a:ea typeface="ヒラギノ角ゴ Pro W3" pitchFamily="126" charset="-128"/>
              </a:rPr>
              <a:t>Assists new technical leads and other team members in facilitating project meetings</a:t>
            </a:r>
            <a:endParaRPr kumimoji="0" lang="en-CA" sz="1100" i="0" u="none" strike="noStrike" kern="1200" cap="none" spc="0" normalizeH="0" baseline="0" noProof="0" dirty="0">
              <a:ln>
                <a:noFill/>
              </a:ln>
              <a:solidFill>
                <a:schemeClr val="tx1"/>
              </a:solidFill>
              <a:effectLst/>
              <a:uLnTx/>
              <a:uFillTx/>
              <a:latin typeface="Century Gothic" pitchFamily="34" charset="0"/>
              <a:ea typeface="ヒラギノ角ゴ Pro W3" pitchFamily="126" charset="-128"/>
            </a:endParaRPr>
          </a:p>
        </p:txBody>
      </p:sp>
      <p:grpSp>
        <p:nvGrpSpPr>
          <p:cNvPr id="341" name="Group 340"/>
          <p:cNvGrpSpPr/>
          <p:nvPr/>
        </p:nvGrpSpPr>
        <p:grpSpPr>
          <a:xfrm>
            <a:off x="3329444" y="4271872"/>
            <a:ext cx="402336" cy="466344"/>
            <a:chOff x="4735513" y="3913188"/>
            <a:chExt cx="460376" cy="460375"/>
          </a:xfrm>
        </p:grpSpPr>
        <p:sp>
          <p:nvSpPr>
            <p:cNvPr id="342" name="Freeform 441"/>
            <p:cNvSpPr>
              <a:spLocks/>
            </p:cNvSpPr>
            <p:nvPr/>
          </p:nvSpPr>
          <p:spPr bwMode="auto">
            <a:xfrm>
              <a:off x="4930776" y="4089401"/>
              <a:ext cx="165100" cy="227012"/>
            </a:xfrm>
            <a:custGeom>
              <a:avLst/>
              <a:gdLst>
                <a:gd name="T0" fmla="*/ 20 w 92"/>
                <a:gd name="T1" fmla="*/ 126 h 126"/>
                <a:gd name="T2" fmla="*/ 4 w 92"/>
                <a:gd name="T3" fmla="*/ 126 h 126"/>
                <a:gd name="T4" fmla="*/ 0 w 92"/>
                <a:gd name="T5" fmla="*/ 122 h 126"/>
                <a:gd name="T6" fmla="*/ 0 w 92"/>
                <a:gd name="T7" fmla="*/ 62 h 126"/>
                <a:gd name="T8" fmla="*/ 1 w 92"/>
                <a:gd name="T9" fmla="*/ 60 h 126"/>
                <a:gd name="T10" fmla="*/ 29 w 92"/>
                <a:gd name="T11" fmla="*/ 24 h 126"/>
                <a:gd name="T12" fmla="*/ 36 w 92"/>
                <a:gd name="T13" fmla="*/ 28 h 126"/>
                <a:gd name="T14" fmla="*/ 8 w 92"/>
                <a:gd name="T15" fmla="*/ 63 h 126"/>
                <a:gd name="T16" fmla="*/ 8 w 92"/>
                <a:gd name="T17" fmla="*/ 118 h 126"/>
                <a:gd name="T18" fmla="*/ 17 w 92"/>
                <a:gd name="T19" fmla="*/ 118 h 126"/>
                <a:gd name="T20" fmla="*/ 24 w 92"/>
                <a:gd name="T21" fmla="*/ 65 h 126"/>
                <a:gd name="T22" fmla="*/ 26 w 92"/>
                <a:gd name="T23" fmla="*/ 63 h 126"/>
                <a:gd name="T24" fmla="*/ 58 w 92"/>
                <a:gd name="T25" fmla="*/ 43 h 126"/>
                <a:gd name="T26" fmla="*/ 85 w 92"/>
                <a:gd name="T27" fmla="*/ 0 h 126"/>
                <a:gd name="T28" fmla="*/ 92 w 92"/>
                <a:gd name="T29" fmla="*/ 4 h 126"/>
                <a:gd name="T30" fmla="*/ 64 w 92"/>
                <a:gd name="T31" fmla="*/ 48 h 126"/>
                <a:gd name="T32" fmla="*/ 63 w 92"/>
                <a:gd name="T33" fmla="*/ 49 h 126"/>
                <a:gd name="T34" fmla="*/ 32 w 92"/>
                <a:gd name="T35" fmla="*/ 68 h 126"/>
                <a:gd name="T36" fmla="*/ 24 w 92"/>
                <a:gd name="T37" fmla="*/ 123 h 126"/>
                <a:gd name="T38" fmla="*/ 20 w 92"/>
                <a:gd name="T39" fmla="*/ 126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2" h="126">
                  <a:moveTo>
                    <a:pt x="20" y="126"/>
                  </a:moveTo>
                  <a:cubicBezTo>
                    <a:pt x="4" y="126"/>
                    <a:pt x="4" y="126"/>
                    <a:pt x="4" y="126"/>
                  </a:cubicBezTo>
                  <a:cubicBezTo>
                    <a:pt x="2" y="126"/>
                    <a:pt x="0" y="124"/>
                    <a:pt x="0" y="122"/>
                  </a:cubicBezTo>
                  <a:cubicBezTo>
                    <a:pt x="0" y="62"/>
                    <a:pt x="0" y="62"/>
                    <a:pt x="0" y="62"/>
                  </a:cubicBezTo>
                  <a:cubicBezTo>
                    <a:pt x="0" y="61"/>
                    <a:pt x="1" y="60"/>
                    <a:pt x="1" y="60"/>
                  </a:cubicBezTo>
                  <a:cubicBezTo>
                    <a:pt x="29" y="24"/>
                    <a:pt x="29" y="24"/>
                    <a:pt x="29" y="24"/>
                  </a:cubicBezTo>
                  <a:cubicBezTo>
                    <a:pt x="36" y="28"/>
                    <a:pt x="36" y="28"/>
                    <a:pt x="36" y="28"/>
                  </a:cubicBezTo>
                  <a:cubicBezTo>
                    <a:pt x="8" y="63"/>
                    <a:pt x="8" y="63"/>
                    <a:pt x="8" y="63"/>
                  </a:cubicBezTo>
                  <a:cubicBezTo>
                    <a:pt x="8" y="118"/>
                    <a:pt x="8" y="118"/>
                    <a:pt x="8" y="118"/>
                  </a:cubicBezTo>
                  <a:cubicBezTo>
                    <a:pt x="17" y="118"/>
                    <a:pt x="17" y="118"/>
                    <a:pt x="17" y="118"/>
                  </a:cubicBezTo>
                  <a:cubicBezTo>
                    <a:pt x="24" y="65"/>
                    <a:pt x="24" y="65"/>
                    <a:pt x="24" y="65"/>
                  </a:cubicBezTo>
                  <a:cubicBezTo>
                    <a:pt x="25" y="64"/>
                    <a:pt x="25" y="63"/>
                    <a:pt x="26" y="63"/>
                  </a:cubicBezTo>
                  <a:cubicBezTo>
                    <a:pt x="58" y="43"/>
                    <a:pt x="58" y="43"/>
                    <a:pt x="58" y="43"/>
                  </a:cubicBezTo>
                  <a:cubicBezTo>
                    <a:pt x="85" y="0"/>
                    <a:pt x="85" y="0"/>
                    <a:pt x="85" y="0"/>
                  </a:cubicBezTo>
                  <a:cubicBezTo>
                    <a:pt x="92" y="4"/>
                    <a:pt x="92" y="4"/>
                    <a:pt x="92" y="4"/>
                  </a:cubicBezTo>
                  <a:cubicBezTo>
                    <a:pt x="64" y="48"/>
                    <a:pt x="64" y="48"/>
                    <a:pt x="64" y="48"/>
                  </a:cubicBezTo>
                  <a:cubicBezTo>
                    <a:pt x="63" y="49"/>
                    <a:pt x="63" y="49"/>
                    <a:pt x="63" y="49"/>
                  </a:cubicBezTo>
                  <a:cubicBezTo>
                    <a:pt x="32" y="68"/>
                    <a:pt x="32" y="68"/>
                    <a:pt x="32" y="68"/>
                  </a:cubicBezTo>
                  <a:cubicBezTo>
                    <a:pt x="24" y="123"/>
                    <a:pt x="24" y="123"/>
                    <a:pt x="24" y="123"/>
                  </a:cubicBezTo>
                  <a:cubicBezTo>
                    <a:pt x="24" y="125"/>
                    <a:pt x="22" y="126"/>
                    <a:pt x="20" y="126"/>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343" name="Freeform 442"/>
            <p:cNvSpPr>
              <a:spLocks/>
            </p:cNvSpPr>
            <p:nvPr/>
          </p:nvSpPr>
          <p:spPr bwMode="auto">
            <a:xfrm>
              <a:off x="5070476" y="4051301"/>
              <a:ext cx="98425" cy="149225"/>
            </a:xfrm>
            <a:custGeom>
              <a:avLst/>
              <a:gdLst>
                <a:gd name="T0" fmla="*/ 42 w 55"/>
                <a:gd name="T1" fmla="*/ 83 h 83"/>
                <a:gd name="T2" fmla="*/ 30 w 55"/>
                <a:gd name="T3" fmla="*/ 83 h 83"/>
                <a:gd name="T4" fmla="*/ 26 w 55"/>
                <a:gd name="T5" fmla="*/ 79 h 83"/>
                <a:gd name="T6" fmla="*/ 26 w 55"/>
                <a:gd name="T7" fmla="*/ 41 h 83"/>
                <a:gd name="T8" fmla="*/ 0 w 55"/>
                <a:gd name="T9" fmla="*/ 22 h 83"/>
                <a:gd name="T10" fmla="*/ 5 w 55"/>
                <a:gd name="T11" fmla="*/ 16 h 83"/>
                <a:gd name="T12" fmla="*/ 33 w 55"/>
                <a:gd name="T13" fmla="*/ 36 h 83"/>
                <a:gd name="T14" fmla="*/ 34 w 55"/>
                <a:gd name="T15" fmla="*/ 39 h 83"/>
                <a:gd name="T16" fmla="*/ 34 w 55"/>
                <a:gd name="T17" fmla="*/ 75 h 83"/>
                <a:gd name="T18" fmla="*/ 39 w 55"/>
                <a:gd name="T19" fmla="*/ 75 h 83"/>
                <a:gd name="T20" fmla="*/ 46 w 55"/>
                <a:gd name="T21" fmla="*/ 32 h 83"/>
                <a:gd name="T22" fmla="*/ 20 w 55"/>
                <a:gd name="T23" fmla="*/ 6 h 83"/>
                <a:gd name="T24" fmla="*/ 25 w 55"/>
                <a:gd name="T25" fmla="*/ 0 h 83"/>
                <a:gd name="T26" fmla="*/ 53 w 55"/>
                <a:gd name="T27" fmla="*/ 28 h 83"/>
                <a:gd name="T28" fmla="*/ 54 w 55"/>
                <a:gd name="T29" fmla="*/ 32 h 83"/>
                <a:gd name="T30" fmla="*/ 46 w 55"/>
                <a:gd name="T31" fmla="*/ 80 h 83"/>
                <a:gd name="T32" fmla="*/ 42 w 55"/>
                <a:gd name="T33"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5" h="83">
                  <a:moveTo>
                    <a:pt x="42" y="83"/>
                  </a:moveTo>
                  <a:cubicBezTo>
                    <a:pt x="30" y="83"/>
                    <a:pt x="30" y="83"/>
                    <a:pt x="30" y="83"/>
                  </a:cubicBezTo>
                  <a:cubicBezTo>
                    <a:pt x="28" y="83"/>
                    <a:pt x="26" y="81"/>
                    <a:pt x="26" y="79"/>
                  </a:cubicBezTo>
                  <a:cubicBezTo>
                    <a:pt x="26" y="41"/>
                    <a:pt x="26" y="41"/>
                    <a:pt x="26" y="41"/>
                  </a:cubicBezTo>
                  <a:cubicBezTo>
                    <a:pt x="0" y="22"/>
                    <a:pt x="0" y="22"/>
                    <a:pt x="0" y="22"/>
                  </a:cubicBezTo>
                  <a:cubicBezTo>
                    <a:pt x="5" y="16"/>
                    <a:pt x="5" y="16"/>
                    <a:pt x="5" y="16"/>
                  </a:cubicBezTo>
                  <a:cubicBezTo>
                    <a:pt x="33" y="36"/>
                    <a:pt x="33" y="36"/>
                    <a:pt x="33" y="36"/>
                  </a:cubicBezTo>
                  <a:cubicBezTo>
                    <a:pt x="34" y="36"/>
                    <a:pt x="34" y="38"/>
                    <a:pt x="34" y="39"/>
                  </a:cubicBezTo>
                  <a:cubicBezTo>
                    <a:pt x="34" y="75"/>
                    <a:pt x="34" y="75"/>
                    <a:pt x="34" y="75"/>
                  </a:cubicBezTo>
                  <a:cubicBezTo>
                    <a:pt x="39" y="75"/>
                    <a:pt x="39" y="75"/>
                    <a:pt x="39" y="75"/>
                  </a:cubicBezTo>
                  <a:cubicBezTo>
                    <a:pt x="46" y="32"/>
                    <a:pt x="46" y="32"/>
                    <a:pt x="46" y="32"/>
                  </a:cubicBezTo>
                  <a:cubicBezTo>
                    <a:pt x="20" y="6"/>
                    <a:pt x="20" y="6"/>
                    <a:pt x="20" y="6"/>
                  </a:cubicBezTo>
                  <a:cubicBezTo>
                    <a:pt x="25" y="0"/>
                    <a:pt x="25" y="0"/>
                    <a:pt x="25" y="0"/>
                  </a:cubicBezTo>
                  <a:cubicBezTo>
                    <a:pt x="53" y="28"/>
                    <a:pt x="53" y="28"/>
                    <a:pt x="53" y="28"/>
                  </a:cubicBezTo>
                  <a:cubicBezTo>
                    <a:pt x="54" y="29"/>
                    <a:pt x="55" y="30"/>
                    <a:pt x="54" y="32"/>
                  </a:cubicBezTo>
                  <a:cubicBezTo>
                    <a:pt x="46" y="80"/>
                    <a:pt x="46" y="80"/>
                    <a:pt x="46" y="80"/>
                  </a:cubicBezTo>
                  <a:cubicBezTo>
                    <a:pt x="46" y="82"/>
                    <a:pt x="44" y="83"/>
                    <a:pt x="42" y="83"/>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344" name="Freeform 443"/>
            <p:cNvSpPr>
              <a:spLocks/>
            </p:cNvSpPr>
            <p:nvPr/>
          </p:nvSpPr>
          <p:spPr bwMode="auto">
            <a:xfrm>
              <a:off x="4806951" y="3913188"/>
              <a:ext cx="265113" cy="266700"/>
            </a:xfrm>
            <a:custGeom>
              <a:avLst/>
              <a:gdLst>
                <a:gd name="T0" fmla="*/ 12 w 147"/>
                <a:gd name="T1" fmla="*/ 148 h 148"/>
                <a:gd name="T2" fmla="*/ 9 w 147"/>
                <a:gd name="T3" fmla="*/ 146 h 148"/>
                <a:gd name="T4" fmla="*/ 1 w 147"/>
                <a:gd name="T5" fmla="*/ 130 h 148"/>
                <a:gd name="T6" fmla="*/ 2 w 147"/>
                <a:gd name="T7" fmla="*/ 125 h 148"/>
                <a:gd name="T8" fmla="*/ 58 w 147"/>
                <a:gd name="T9" fmla="*/ 93 h 148"/>
                <a:gd name="T10" fmla="*/ 61 w 147"/>
                <a:gd name="T11" fmla="*/ 92 h 148"/>
                <a:gd name="T12" fmla="*/ 103 w 147"/>
                <a:gd name="T13" fmla="*/ 100 h 148"/>
                <a:gd name="T14" fmla="*/ 119 w 147"/>
                <a:gd name="T15" fmla="*/ 76 h 148"/>
                <a:gd name="T16" fmla="*/ 98 w 147"/>
                <a:gd name="T17" fmla="*/ 55 h 148"/>
                <a:gd name="T18" fmla="*/ 96 w 147"/>
                <a:gd name="T19" fmla="*/ 52 h 148"/>
                <a:gd name="T20" fmla="*/ 96 w 147"/>
                <a:gd name="T21" fmla="*/ 4 h 148"/>
                <a:gd name="T22" fmla="*/ 100 w 147"/>
                <a:gd name="T23" fmla="*/ 0 h 148"/>
                <a:gd name="T24" fmla="*/ 112 w 147"/>
                <a:gd name="T25" fmla="*/ 0 h 148"/>
                <a:gd name="T26" fmla="*/ 116 w 147"/>
                <a:gd name="T27" fmla="*/ 3 h 148"/>
                <a:gd name="T28" fmla="*/ 124 w 147"/>
                <a:gd name="T29" fmla="*/ 42 h 148"/>
                <a:gd name="T30" fmla="*/ 147 w 147"/>
                <a:gd name="T31" fmla="*/ 57 h 148"/>
                <a:gd name="T32" fmla="*/ 142 w 147"/>
                <a:gd name="T33" fmla="*/ 63 h 148"/>
                <a:gd name="T34" fmla="*/ 118 w 147"/>
                <a:gd name="T35" fmla="*/ 47 h 148"/>
                <a:gd name="T36" fmla="*/ 117 w 147"/>
                <a:gd name="T37" fmla="*/ 45 h 148"/>
                <a:gd name="T38" fmla="*/ 109 w 147"/>
                <a:gd name="T39" fmla="*/ 8 h 148"/>
                <a:gd name="T40" fmla="*/ 104 w 147"/>
                <a:gd name="T41" fmla="*/ 8 h 148"/>
                <a:gd name="T42" fmla="*/ 104 w 147"/>
                <a:gd name="T43" fmla="*/ 50 h 148"/>
                <a:gd name="T44" fmla="*/ 127 w 147"/>
                <a:gd name="T45" fmla="*/ 73 h 148"/>
                <a:gd name="T46" fmla="*/ 128 w 147"/>
                <a:gd name="T47" fmla="*/ 78 h 148"/>
                <a:gd name="T48" fmla="*/ 108 w 147"/>
                <a:gd name="T49" fmla="*/ 106 h 148"/>
                <a:gd name="T50" fmla="*/ 104 w 147"/>
                <a:gd name="T51" fmla="*/ 108 h 148"/>
                <a:gd name="T52" fmla="*/ 61 w 147"/>
                <a:gd name="T53" fmla="*/ 100 h 148"/>
                <a:gd name="T54" fmla="*/ 10 w 147"/>
                <a:gd name="T55" fmla="*/ 130 h 148"/>
                <a:gd name="T56" fmla="*/ 14 w 147"/>
                <a:gd name="T57" fmla="*/ 139 h 148"/>
                <a:gd name="T58" fmla="*/ 63 w 147"/>
                <a:gd name="T59" fmla="*/ 116 h 148"/>
                <a:gd name="T60" fmla="*/ 66 w 147"/>
                <a:gd name="T61" fmla="*/ 116 h 148"/>
                <a:gd name="T62" fmla="*/ 98 w 147"/>
                <a:gd name="T63" fmla="*/ 128 h 148"/>
                <a:gd name="T64" fmla="*/ 95 w 147"/>
                <a:gd name="T65" fmla="*/ 136 h 148"/>
                <a:gd name="T66" fmla="*/ 65 w 147"/>
                <a:gd name="T67" fmla="*/ 124 h 148"/>
                <a:gd name="T68" fmla="*/ 14 w 147"/>
                <a:gd name="T69" fmla="*/ 148 h 148"/>
                <a:gd name="T70" fmla="*/ 12 w 147"/>
                <a:gd name="T71" fmla="*/ 148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7" h="148">
                  <a:moveTo>
                    <a:pt x="12" y="148"/>
                  </a:moveTo>
                  <a:cubicBezTo>
                    <a:pt x="11" y="148"/>
                    <a:pt x="10" y="147"/>
                    <a:pt x="9" y="146"/>
                  </a:cubicBezTo>
                  <a:cubicBezTo>
                    <a:pt x="1" y="130"/>
                    <a:pt x="1" y="130"/>
                    <a:pt x="1" y="130"/>
                  </a:cubicBezTo>
                  <a:cubicBezTo>
                    <a:pt x="0" y="128"/>
                    <a:pt x="1" y="126"/>
                    <a:pt x="2" y="125"/>
                  </a:cubicBezTo>
                  <a:cubicBezTo>
                    <a:pt x="58" y="93"/>
                    <a:pt x="58" y="93"/>
                    <a:pt x="58" y="93"/>
                  </a:cubicBezTo>
                  <a:cubicBezTo>
                    <a:pt x="59" y="92"/>
                    <a:pt x="60" y="92"/>
                    <a:pt x="61" y="92"/>
                  </a:cubicBezTo>
                  <a:cubicBezTo>
                    <a:pt x="103" y="100"/>
                    <a:pt x="103" y="100"/>
                    <a:pt x="103" y="100"/>
                  </a:cubicBezTo>
                  <a:cubicBezTo>
                    <a:pt x="119" y="76"/>
                    <a:pt x="119" y="76"/>
                    <a:pt x="119" y="76"/>
                  </a:cubicBezTo>
                  <a:cubicBezTo>
                    <a:pt x="98" y="55"/>
                    <a:pt x="98" y="55"/>
                    <a:pt x="98" y="55"/>
                  </a:cubicBezTo>
                  <a:cubicBezTo>
                    <a:pt x="97" y="54"/>
                    <a:pt x="96" y="53"/>
                    <a:pt x="96" y="52"/>
                  </a:cubicBezTo>
                  <a:cubicBezTo>
                    <a:pt x="96" y="4"/>
                    <a:pt x="96" y="4"/>
                    <a:pt x="96" y="4"/>
                  </a:cubicBezTo>
                  <a:cubicBezTo>
                    <a:pt x="96" y="2"/>
                    <a:pt x="98" y="0"/>
                    <a:pt x="100" y="0"/>
                  </a:cubicBezTo>
                  <a:cubicBezTo>
                    <a:pt x="112" y="0"/>
                    <a:pt x="112" y="0"/>
                    <a:pt x="112" y="0"/>
                  </a:cubicBezTo>
                  <a:cubicBezTo>
                    <a:pt x="114" y="0"/>
                    <a:pt x="116" y="1"/>
                    <a:pt x="116" y="3"/>
                  </a:cubicBezTo>
                  <a:cubicBezTo>
                    <a:pt x="124" y="42"/>
                    <a:pt x="124" y="42"/>
                    <a:pt x="124" y="42"/>
                  </a:cubicBezTo>
                  <a:cubicBezTo>
                    <a:pt x="147" y="57"/>
                    <a:pt x="147" y="57"/>
                    <a:pt x="147" y="57"/>
                  </a:cubicBezTo>
                  <a:cubicBezTo>
                    <a:pt x="142" y="63"/>
                    <a:pt x="142" y="63"/>
                    <a:pt x="142" y="63"/>
                  </a:cubicBezTo>
                  <a:cubicBezTo>
                    <a:pt x="118" y="47"/>
                    <a:pt x="118" y="47"/>
                    <a:pt x="118" y="47"/>
                  </a:cubicBezTo>
                  <a:cubicBezTo>
                    <a:pt x="117" y="47"/>
                    <a:pt x="117" y="46"/>
                    <a:pt x="117" y="45"/>
                  </a:cubicBezTo>
                  <a:cubicBezTo>
                    <a:pt x="109" y="8"/>
                    <a:pt x="109" y="8"/>
                    <a:pt x="109" y="8"/>
                  </a:cubicBezTo>
                  <a:cubicBezTo>
                    <a:pt x="104" y="8"/>
                    <a:pt x="104" y="8"/>
                    <a:pt x="104" y="8"/>
                  </a:cubicBezTo>
                  <a:cubicBezTo>
                    <a:pt x="104" y="50"/>
                    <a:pt x="104" y="50"/>
                    <a:pt x="104" y="50"/>
                  </a:cubicBezTo>
                  <a:cubicBezTo>
                    <a:pt x="127" y="73"/>
                    <a:pt x="127" y="73"/>
                    <a:pt x="127" y="73"/>
                  </a:cubicBezTo>
                  <a:cubicBezTo>
                    <a:pt x="129" y="75"/>
                    <a:pt x="129" y="77"/>
                    <a:pt x="128" y="78"/>
                  </a:cubicBezTo>
                  <a:cubicBezTo>
                    <a:pt x="108" y="106"/>
                    <a:pt x="108" y="106"/>
                    <a:pt x="108" y="106"/>
                  </a:cubicBezTo>
                  <a:cubicBezTo>
                    <a:pt x="107" y="108"/>
                    <a:pt x="105" y="108"/>
                    <a:pt x="104" y="108"/>
                  </a:cubicBezTo>
                  <a:cubicBezTo>
                    <a:pt x="61" y="100"/>
                    <a:pt x="61" y="100"/>
                    <a:pt x="61" y="100"/>
                  </a:cubicBezTo>
                  <a:cubicBezTo>
                    <a:pt x="10" y="130"/>
                    <a:pt x="10" y="130"/>
                    <a:pt x="10" y="130"/>
                  </a:cubicBezTo>
                  <a:cubicBezTo>
                    <a:pt x="14" y="139"/>
                    <a:pt x="14" y="139"/>
                    <a:pt x="14" y="139"/>
                  </a:cubicBezTo>
                  <a:cubicBezTo>
                    <a:pt x="63" y="116"/>
                    <a:pt x="63" y="116"/>
                    <a:pt x="63" y="116"/>
                  </a:cubicBezTo>
                  <a:cubicBezTo>
                    <a:pt x="64" y="116"/>
                    <a:pt x="65" y="116"/>
                    <a:pt x="66" y="116"/>
                  </a:cubicBezTo>
                  <a:cubicBezTo>
                    <a:pt x="98" y="128"/>
                    <a:pt x="98" y="128"/>
                    <a:pt x="98" y="128"/>
                  </a:cubicBezTo>
                  <a:cubicBezTo>
                    <a:pt x="95" y="136"/>
                    <a:pt x="95" y="136"/>
                    <a:pt x="95" y="136"/>
                  </a:cubicBezTo>
                  <a:cubicBezTo>
                    <a:pt x="65" y="124"/>
                    <a:pt x="65" y="124"/>
                    <a:pt x="65" y="124"/>
                  </a:cubicBezTo>
                  <a:cubicBezTo>
                    <a:pt x="14" y="148"/>
                    <a:pt x="14" y="148"/>
                    <a:pt x="14" y="148"/>
                  </a:cubicBezTo>
                  <a:cubicBezTo>
                    <a:pt x="14" y="148"/>
                    <a:pt x="13" y="148"/>
                    <a:pt x="12" y="148"/>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345" name="Freeform 444"/>
            <p:cNvSpPr>
              <a:spLocks noEditPoints="1"/>
            </p:cNvSpPr>
            <p:nvPr/>
          </p:nvSpPr>
          <p:spPr bwMode="auto">
            <a:xfrm>
              <a:off x="5081588" y="3970338"/>
              <a:ext cx="71438" cy="71437"/>
            </a:xfrm>
            <a:custGeom>
              <a:avLst/>
              <a:gdLst>
                <a:gd name="T0" fmla="*/ 20 w 40"/>
                <a:gd name="T1" fmla="*/ 40 h 40"/>
                <a:gd name="T2" fmla="*/ 0 w 40"/>
                <a:gd name="T3" fmla="*/ 20 h 40"/>
                <a:gd name="T4" fmla="*/ 20 w 40"/>
                <a:gd name="T5" fmla="*/ 0 h 40"/>
                <a:gd name="T6" fmla="*/ 40 w 40"/>
                <a:gd name="T7" fmla="*/ 20 h 40"/>
                <a:gd name="T8" fmla="*/ 20 w 40"/>
                <a:gd name="T9" fmla="*/ 40 h 40"/>
                <a:gd name="T10" fmla="*/ 20 w 40"/>
                <a:gd name="T11" fmla="*/ 8 h 40"/>
                <a:gd name="T12" fmla="*/ 8 w 40"/>
                <a:gd name="T13" fmla="*/ 20 h 40"/>
                <a:gd name="T14" fmla="*/ 20 w 40"/>
                <a:gd name="T15" fmla="*/ 32 h 40"/>
                <a:gd name="T16" fmla="*/ 32 w 40"/>
                <a:gd name="T17" fmla="*/ 20 h 40"/>
                <a:gd name="T18" fmla="*/ 20 w 40"/>
                <a:gd name="T19" fmla="*/ 8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8"/>
                  </a:moveTo>
                  <a:cubicBezTo>
                    <a:pt x="14" y="8"/>
                    <a:pt x="8" y="13"/>
                    <a:pt x="8" y="20"/>
                  </a:cubicBezTo>
                  <a:cubicBezTo>
                    <a:pt x="8" y="27"/>
                    <a:pt x="14" y="32"/>
                    <a:pt x="20" y="32"/>
                  </a:cubicBezTo>
                  <a:cubicBezTo>
                    <a:pt x="27" y="32"/>
                    <a:pt x="32" y="27"/>
                    <a:pt x="32" y="20"/>
                  </a:cubicBezTo>
                  <a:cubicBezTo>
                    <a:pt x="32" y="13"/>
                    <a:pt x="27" y="8"/>
                    <a:pt x="20" y="8"/>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346" name="Freeform 445"/>
            <p:cNvSpPr>
              <a:spLocks/>
            </p:cNvSpPr>
            <p:nvPr/>
          </p:nvSpPr>
          <p:spPr bwMode="auto">
            <a:xfrm>
              <a:off x="4735513" y="4273551"/>
              <a:ext cx="460375" cy="100012"/>
            </a:xfrm>
            <a:custGeom>
              <a:avLst/>
              <a:gdLst>
                <a:gd name="T0" fmla="*/ 290 w 290"/>
                <a:gd name="T1" fmla="*/ 63 h 63"/>
                <a:gd name="T2" fmla="*/ 77 w 290"/>
                <a:gd name="T3" fmla="*/ 63 h 63"/>
                <a:gd name="T4" fmla="*/ 77 w 290"/>
                <a:gd name="T5" fmla="*/ 36 h 63"/>
                <a:gd name="T6" fmla="*/ 36 w 290"/>
                <a:gd name="T7" fmla="*/ 36 h 63"/>
                <a:gd name="T8" fmla="*/ 36 w 290"/>
                <a:gd name="T9" fmla="*/ 9 h 63"/>
                <a:gd name="T10" fmla="*/ 0 w 290"/>
                <a:gd name="T11" fmla="*/ 9 h 63"/>
                <a:gd name="T12" fmla="*/ 0 w 290"/>
                <a:gd name="T13" fmla="*/ 0 h 63"/>
                <a:gd name="T14" fmla="*/ 45 w 290"/>
                <a:gd name="T15" fmla="*/ 0 h 63"/>
                <a:gd name="T16" fmla="*/ 45 w 290"/>
                <a:gd name="T17" fmla="*/ 27 h 63"/>
                <a:gd name="T18" fmla="*/ 86 w 290"/>
                <a:gd name="T19" fmla="*/ 27 h 63"/>
                <a:gd name="T20" fmla="*/ 86 w 290"/>
                <a:gd name="T21" fmla="*/ 54 h 63"/>
                <a:gd name="T22" fmla="*/ 290 w 290"/>
                <a:gd name="T23" fmla="*/ 54 h 63"/>
                <a:gd name="T24" fmla="*/ 290 w 290"/>
                <a:gd name="T25"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90" h="63">
                  <a:moveTo>
                    <a:pt x="290" y="63"/>
                  </a:moveTo>
                  <a:lnTo>
                    <a:pt x="77" y="63"/>
                  </a:lnTo>
                  <a:lnTo>
                    <a:pt x="77" y="36"/>
                  </a:lnTo>
                  <a:lnTo>
                    <a:pt x="36" y="36"/>
                  </a:lnTo>
                  <a:lnTo>
                    <a:pt x="36" y="9"/>
                  </a:lnTo>
                  <a:lnTo>
                    <a:pt x="0" y="9"/>
                  </a:lnTo>
                  <a:lnTo>
                    <a:pt x="0" y="0"/>
                  </a:lnTo>
                  <a:lnTo>
                    <a:pt x="45" y="0"/>
                  </a:lnTo>
                  <a:lnTo>
                    <a:pt x="45" y="27"/>
                  </a:lnTo>
                  <a:lnTo>
                    <a:pt x="86" y="27"/>
                  </a:lnTo>
                  <a:lnTo>
                    <a:pt x="86" y="54"/>
                  </a:lnTo>
                  <a:lnTo>
                    <a:pt x="290" y="54"/>
                  </a:lnTo>
                  <a:lnTo>
                    <a:pt x="290" y="63"/>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347" name="Freeform 446"/>
            <p:cNvSpPr>
              <a:spLocks/>
            </p:cNvSpPr>
            <p:nvPr/>
          </p:nvSpPr>
          <p:spPr bwMode="auto">
            <a:xfrm>
              <a:off x="4806951" y="4194176"/>
              <a:ext cx="109538" cy="107950"/>
            </a:xfrm>
            <a:custGeom>
              <a:avLst/>
              <a:gdLst>
                <a:gd name="T0" fmla="*/ 60 w 60"/>
                <a:gd name="T1" fmla="*/ 60 h 60"/>
                <a:gd name="T2" fmla="*/ 0 w 60"/>
                <a:gd name="T3" fmla="*/ 0 h 60"/>
                <a:gd name="T4" fmla="*/ 8 w 60"/>
                <a:gd name="T5" fmla="*/ 0 h 60"/>
                <a:gd name="T6" fmla="*/ 60 w 60"/>
                <a:gd name="T7" fmla="*/ 52 h 60"/>
                <a:gd name="T8" fmla="*/ 60 w 60"/>
                <a:gd name="T9" fmla="*/ 60 h 60"/>
              </a:gdLst>
              <a:ahLst/>
              <a:cxnLst>
                <a:cxn ang="0">
                  <a:pos x="T0" y="T1"/>
                </a:cxn>
                <a:cxn ang="0">
                  <a:pos x="T2" y="T3"/>
                </a:cxn>
                <a:cxn ang="0">
                  <a:pos x="T4" y="T5"/>
                </a:cxn>
                <a:cxn ang="0">
                  <a:pos x="T6" y="T7"/>
                </a:cxn>
                <a:cxn ang="0">
                  <a:pos x="T8" y="T9"/>
                </a:cxn>
              </a:cxnLst>
              <a:rect l="0" t="0" r="r" b="b"/>
              <a:pathLst>
                <a:path w="60" h="60">
                  <a:moveTo>
                    <a:pt x="60" y="60"/>
                  </a:moveTo>
                  <a:cubicBezTo>
                    <a:pt x="27" y="60"/>
                    <a:pt x="0" y="33"/>
                    <a:pt x="0" y="0"/>
                  </a:cubicBezTo>
                  <a:cubicBezTo>
                    <a:pt x="8" y="0"/>
                    <a:pt x="8" y="0"/>
                    <a:pt x="8" y="0"/>
                  </a:cubicBezTo>
                  <a:cubicBezTo>
                    <a:pt x="8" y="29"/>
                    <a:pt x="32" y="52"/>
                    <a:pt x="60" y="52"/>
                  </a:cubicBezTo>
                  <a:lnTo>
                    <a:pt x="60" y="60"/>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348" name="Freeform 447"/>
            <p:cNvSpPr>
              <a:spLocks/>
            </p:cNvSpPr>
            <p:nvPr/>
          </p:nvSpPr>
          <p:spPr bwMode="auto">
            <a:xfrm>
              <a:off x="4865688" y="4222751"/>
              <a:ext cx="50800" cy="50800"/>
            </a:xfrm>
            <a:custGeom>
              <a:avLst/>
              <a:gdLst>
                <a:gd name="T0" fmla="*/ 28 w 28"/>
                <a:gd name="T1" fmla="*/ 28 h 28"/>
                <a:gd name="T2" fmla="*/ 0 w 28"/>
                <a:gd name="T3" fmla="*/ 0 h 28"/>
                <a:gd name="T4" fmla="*/ 8 w 28"/>
                <a:gd name="T5" fmla="*/ 0 h 28"/>
                <a:gd name="T6" fmla="*/ 28 w 28"/>
                <a:gd name="T7" fmla="*/ 20 h 28"/>
                <a:gd name="T8" fmla="*/ 28 w 28"/>
                <a:gd name="T9" fmla="*/ 28 h 28"/>
              </a:gdLst>
              <a:ahLst/>
              <a:cxnLst>
                <a:cxn ang="0">
                  <a:pos x="T0" y="T1"/>
                </a:cxn>
                <a:cxn ang="0">
                  <a:pos x="T2" y="T3"/>
                </a:cxn>
                <a:cxn ang="0">
                  <a:pos x="T4" y="T5"/>
                </a:cxn>
                <a:cxn ang="0">
                  <a:pos x="T6" y="T7"/>
                </a:cxn>
                <a:cxn ang="0">
                  <a:pos x="T8" y="T9"/>
                </a:cxn>
              </a:cxnLst>
              <a:rect l="0" t="0" r="r" b="b"/>
              <a:pathLst>
                <a:path w="28" h="28">
                  <a:moveTo>
                    <a:pt x="28" y="28"/>
                  </a:moveTo>
                  <a:cubicBezTo>
                    <a:pt x="13" y="28"/>
                    <a:pt x="0" y="15"/>
                    <a:pt x="0" y="0"/>
                  </a:cubicBezTo>
                  <a:cubicBezTo>
                    <a:pt x="8" y="0"/>
                    <a:pt x="8" y="0"/>
                    <a:pt x="8" y="0"/>
                  </a:cubicBezTo>
                  <a:cubicBezTo>
                    <a:pt x="8" y="11"/>
                    <a:pt x="17" y="20"/>
                    <a:pt x="28" y="20"/>
                  </a:cubicBezTo>
                  <a:lnTo>
                    <a:pt x="28" y="28"/>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349" name="Rectangle 448"/>
            <p:cNvSpPr>
              <a:spLocks noChangeArrowheads="1"/>
            </p:cNvSpPr>
            <p:nvPr/>
          </p:nvSpPr>
          <p:spPr bwMode="auto">
            <a:xfrm>
              <a:off x="4865688" y="4194176"/>
              <a:ext cx="14288" cy="14287"/>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350" name="Freeform 449"/>
            <p:cNvSpPr>
              <a:spLocks/>
            </p:cNvSpPr>
            <p:nvPr/>
          </p:nvSpPr>
          <p:spPr bwMode="auto">
            <a:xfrm>
              <a:off x="5118101" y="4171951"/>
              <a:ext cx="77788" cy="79375"/>
            </a:xfrm>
            <a:custGeom>
              <a:avLst/>
              <a:gdLst>
                <a:gd name="T0" fmla="*/ 0 w 44"/>
                <a:gd name="T1" fmla="*/ 44 h 44"/>
                <a:gd name="T2" fmla="*/ 0 w 44"/>
                <a:gd name="T3" fmla="*/ 36 h 44"/>
                <a:gd name="T4" fmla="*/ 36 w 44"/>
                <a:gd name="T5" fmla="*/ 0 h 44"/>
                <a:gd name="T6" fmla="*/ 44 w 44"/>
                <a:gd name="T7" fmla="*/ 0 h 44"/>
                <a:gd name="T8" fmla="*/ 0 w 44"/>
                <a:gd name="T9" fmla="*/ 44 h 44"/>
              </a:gdLst>
              <a:ahLst/>
              <a:cxnLst>
                <a:cxn ang="0">
                  <a:pos x="T0" y="T1"/>
                </a:cxn>
                <a:cxn ang="0">
                  <a:pos x="T2" y="T3"/>
                </a:cxn>
                <a:cxn ang="0">
                  <a:pos x="T4" y="T5"/>
                </a:cxn>
                <a:cxn ang="0">
                  <a:pos x="T6" y="T7"/>
                </a:cxn>
                <a:cxn ang="0">
                  <a:pos x="T8" y="T9"/>
                </a:cxn>
              </a:cxnLst>
              <a:rect l="0" t="0" r="r" b="b"/>
              <a:pathLst>
                <a:path w="44" h="44">
                  <a:moveTo>
                    <a:pt x="0" y="44"/>
                  </a:moveTo>
                  <a:cubicBezTo>
                    <a:pt x="0" y="36"/>
                    <a:pt x="0" y="36"/>
                    <a:pt x="0" y="36"/>
                  </a:cubicBezTo>
                  <a:cubicBezTo>
                    <a:pt x="20" y="36"/>
                    <a:pt x="36" y="20"/>
                    <a:pt x="36" y="0"/>
                  </a:cubicBezTo>
                  <a:cubicBezTo>
                    <a:pt x="44" y="0"/>
                    <a:pt x="44" y="0"/>
                    <a:pt x="44" y="0"/>
                  </a:cubicBezTo>
                  <a:cubicBezTo>
                    <a:pt x="44" y="24"/>
                    <a:pt x="25" y="44"/>
                    <a:pt x="0" y="44"/>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351" name="Rectangle 450"/>
            <p:cNvSpPr>
              <a:spLocks noChangeArrowheads="1"/>
            </p:cNvSpPr>
            <p:nvPr/>
          </p:nvSpPr>
          <p:spPr bwMode="auto">
            <a:xfrm>
              <a:off x="5087938" y="4237038"/>
              <a:ext cx="14288" cy="14287"/>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grpSp>
      <p:sp>
        <p:nvSpPr>
          <p:cNvPr id="376" name="Title 1">
            <a:extLst>
              <a:ext uri="{FF2B5EF4-FFF2-40B4-BE49-F238E27FC236}">
                <a16:creationId xmlns="" xmlns:a16="http://schemas.microsoft.com/office/drawing/2014/main" id="{C4CC0F66-F716-9E4A-A350-90E627E348D3}"/>
              </a:ext>
            </a:extLst>
          </p:cNvPr>
          <p:cNvSpPr txBox="1">
            <a:spLocks/>
          </p:cNvSpPr>
          <p:nvPr/>
        </p:nvSpPr>
        <p:spPr bwMode="auto">
          <a:xfrm>
            <a:off x="4192162" y="4798023"/>
            <a:ext cx="1411937" cy="242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R="0" lvl="0" algn="l" defTabSz="457200" rtl="0" eaLnBrk="0" fontAlgn="base" latinLnBrk="0" hangingPunct="0">
              <a:lnSpc>
                <a:spcPct val="100000"/>
              </a:lnSpc>
              <a:spcBef>
                <a:spcPct val="0"/>
              </a:spcBef>
              <a:spcAft>
                <a:spcPct val="0"/>
              </a:spcAft>
              <a:buClrTx/>
              <a:buSzTx/>
              <a:tabLst/>
              <a:defRPr/>
            </a:pPr>
            <a:r>
              <a:rPr lang="en-CA" sz="1000" dirty="0" smtClean="0">
                <a:solidFill>
                  <a:schemeClr val="tx1"/>
                </a:solidFill>
              </a:rPr>
              <a:t>Burn Down Chart</a:t>
            </a:r>
            <a:endParaRPr kumimoji="0" lang="en-CA" sz="1000" i="0" u="none" strike="noStrike" kern="1200" cap="none" spc="0" normalizeH="0" noProof="0" dirty="0" smtClean="0">
              <a:ln>
                <a:noFill/>
              </a:ln>
              <a:solidFill>
                <a:schemeClr val="tx1"/>
              </a:solidFill>
              <a:effectLst/>
              <a:uLnTx/>
              <a:uFillTx/>
            </a:endParaRPr>
          </a:p>
        </p:txBody>
      </p:sp>
      <p:grpSp>
        <p:nvGrpSpPr>
          <p:cNvPr id="377" name="Group 376"/>
          <p:cNvGrpSpPr/>
          <p:nvPr/>
        </p:nvGrpSpPr>
        <p:grpSpPr>
          <a:xfrm>
            <a:off x="4512667" y="4317234"/>
            <a:ext cx="460375" cy="461963"/>
            <a:chOff x="685801" y="2422525"/>
            <a:chExt cx="460375" cy="461963"/>
          </a:xfrm>
        </p:grpSpPr>
        <p:sp>
          <p:nvSpPr>
            <p:cNvPr id="378" name="Rectangle 273"/>
            <p:cNvSpPr>
              <a:spLocks noChangeArrowheads="1"/>
            </p:cNvSpPr>
            <p:nvPr/>
          </p:nvSpPr>
          <p:spPr bwMode="auto">
            <a:xfrm>
              <a:off x="714376" y="2422525"/>
              <a:ext cx="14288" cy="461963"/>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379" name="Rectangle 274"/>
            <p:cNvSpPr>
              <a:spLocks noChangeArrowheads="1"/>
            </p:cNvSpPr>
            <p:nvPr/>
          </p:nvSpPr>
          <p:spPr bwMode="auto">
            <a:xfrm>
              <a:off x="685801" y="2840037"/>
              <a:ext cx="460375"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380" name="Freeform 275"/>
            <p:cNvSpPr>
              <a:spLocks/>
            </p:cNvSpPr>
            <p:nvPr/>
          </p:nvSpPr>
          <p:spPr bwMode="auto">
            <a:xfrm>
              <a:off x="760414" y="2698750"/>
              <a:ext cx="53975" cy="53975"/>
            </a:xfrm>
            <a:custGeom>
              <a:avLst/>
              <a:gdLst>
                <a:gd name="T0" fmla="*/ 6 w 34"/>
                <a:gd name="T1" fmla="*/ 34 h 34"/>
                <a:gd name="T2" fmla="*/ 0 w 34"/>
                <a:gd name="T3" fmla="*/ 27 h 34"/>
                <a:gd name="T4" fmla="*/ 27 w 34"/>
                <a:gd name="T5" fmla="*/ 0 h 34"/>
                <a:gd name="T6" fmla="*/ 34 w 34"/>
                <a:gd name="T7" fmla="*/ 7 h 34"/>
                <a:gd name="T8" fmla="*/ 6 w 34"/>
                <a:gd name="T9" fmla="*/ 34 h 34"/>
              </a:gdLst>
              <a:ahLst/>
              <a:cxnLst>
                <a:cxn ang="0">
                  <a:pos x="T0" y="T1"/>
                </a:cxn>
                <a:cxn ang="0">
                  <a:pos x="T2" y="T3"/>
                </a:cxn>
                <a:cxn ang="0">
                  <a:pos x="T4" y="T5"/>
                </a:cxn>
                <a:cxn ang="0">
                  <a:pos x="T6" y="T7"/>
                </a:cxn>
                <a:cxn ang="0">
                  <a:pos x="T8" y="T9"/>
                </a:cxn>
              </a:cxnLst>
              <a:rect l="0" t="0" r="r" b="b"/>
              <a:pathLst>
                <a:path w="34" h="34">
                  <a:moveTo>
                    <a:pt x="6" y="34"/>
                  </a:moveTo>
                  <a:lnTo>
                    <a:pt x="0" y="27"/>
                  </a:lnTo>
                  <a:lnTo>
                    <a:pt x="27" y="0"/>
                  </a:lnTo>
                  <a:lnTo>
                    <a:pt x="34" y="7"/>
                  </a:lnTo>
                  <a:lnTo>
                    <a:pt x="6" y="34"/>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381" name="Rectangle 276"/>
            <p:cNvSpPr>
              <a:spLocks noChangeArrowheads="1"/>
            </p:cNvSpPr>
            <p:nvPr/>
          </p:nvSpPr>
          <p:spPr bwMode="auto">
            <a:xfrm>
              <a:off x="742951" y="2811462"/>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382" name="Rectangle 277"/>
            <p:cNvSpPr>
              <a:spLocks noChangeArrowheads="1"/>
            </p:cNvSpPr>
            <p:nvPr/>
          </p:nvSpPr>
          <p:spPr bwMode="auto">
            <a:xfrm>
              <a:off x="773114" y="2811462"/>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383" name="Rectangle 278"/>
            <p:cNvSpPr>
              <a:spLocks noChangeArrowheads="1"/>
            </p:cNvSpPr>
            <p:nvPr/>
          </p:nvSpPr>
          <p:spPr bwMode="auto">
            <a:xfrm>
              <a:off x="801689" y="2811462"/>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384" name="Rectangle 279"/>
            <p:cNvSpPr>
              <a:spLocks noChangeArrowheads="1"/>
            </p:cNvSpPr>
            <p:nvPr/>
          </p:nvSpPr>
          <p:spPr bwMode="auto">
            <a:xfrm>
              <a:off x="830264" y="2811462"/>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385" name="Rectangle 280"/>
            <p:cNvSpPr>
              <a:spLocks noChangeArrowheads="1"/>
            </p:cNvSpPr>
            <p:nvPr/>
          </p:nvSpPr>
          <p:spPr bwMode="auto">
            <a:xfrm>
              <a:off x="858839" y="2811462"/>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386" name="Rectangle 281"/>
            <p:cNvSpPr>
              <a:spLocks noChangeArrowheads="1"/>
            </p:cNvSpPr>
            <p:nvPr/>
          </p:nvSpPr>
          <p:spPr bwMode="auto">
            <a:xfrm>
              <a:off x="887414" y="2811462"/>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387" name="Rectangle 282"/>
            <p:cNvSpPr>
              <a:spLocks noChangeArrowheads="1"/>
            </p:cNvSpPr>
            <p:nvPr/>
          </p:nvSpPr>
          <p:spPr bwMode="auto">
            <a:xfrm>
              <a:off x="915989" y="2811462"/>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388" name="Rectangle 283"/>
            <p:cNvSpPr>
              <a:spLocks noChangeArrowheads="1"/>
            </p:cNvSpPr>
            <p:nvPr/>
          </p:nvSpPr>
          <p:spPr bwMode="auto">
            <a:xfrm>
              <a:off x="944564" y="2811462"/>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389" name="Rectangle 284"/>
            <p:cNvSpPr>
              <a:spLocks noChangeArrowheads="1"/>
            </p:cNvSpPr>
            <p:nvPr/>
          </p:nvSpPr>
          <p:spPr bwMode="auto">
            <a:xfrm>
              <a:off x="974726" y="2811462"/>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390" name="Rectangle 285"/>
            <p:cNvSpPr>
              <a:spLocks noChangeArrowheads="1"/>
            </p:cNvSpPr>
            <p:nvPr/>
          </p:nvSpPr>
          <p:spPr bwMode="auto">
            <a:xfrm>
              <a:off x="1003301" y="2811462"/>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391" name="Rectangle 286"/>
            <p:cNvSpPr>
              <a:spLocks noChangeArrowheads="1"/>
            </p:cNvSpPr>
            <p:nvPr/>
          </p:nvSpPr>
          <p:spPr bwMode="auto">
            <a:xfrm>
              <a:off x="1031876" y="2811462"/>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392" name="Rectangle 287"/>
            <p:cNvSpPr>
              <a:spLocks noChangeArrowheads="1"/>
            </p:cNvSpPr>
            <p:nvPr/>
          </p:nvSpPr>
          <p:spPr bwMode="auto">
            <a:xfrm>
              <a:off x="1060451" y="2811462"/>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393" name="Rectangle 288"/>
            <p:cNvSpPr>
              <a:spLocks noChangeArrowheads="1"/>
            </p:cNvSpPr>
            <p:nvPr/>
          </p:nvSpPr>
          <p:spPr bwMode="auto">
            <a:xfrm>
              <a:off x="1089026" y="2811462"/>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394" name="Rectangle 289"/>
            <p:cNvSpPr>
              <a:spLocks noChangeArrowheads="1"/>
            </p:cNvSpPr>
            <p:nvPr/>
          </p:nvSpPr>
          <p:spPr bwMode="auto">
            <a:xfrm>
              <a:off x="1117601" y="2811462"/>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395" name="Freeform 290"/>
            <p:cNvSpPr>
              <a:spLocks/>
            </p:cNvSpPr>
            <p:nvPr/>
          </p:nvSpPr>
          <p:spPr bwMode="auto">
            <a:xfrm>
              <a:off x="846139" y="2482850"/>
              <a:ext cx="284163" cy="182563"/>
            </a:xfrm>
            <a:custGeom>
              <a:avLst/>
              <a:gdLst>
                <a:gd name="T0" fmla="*/ 7 w 179"/>
                <a:gd name="T1" fmla="*/ 115 h 115"/>
                <a:gd name="T2" fmla="*/ 0 w 179"/>
                <a:gd name="T3" fmla="*/ 108 h 115"/>
                <a:gd name="T4" fmla="*/ 25 w 179"/>
                <a:gd name="T5" fmla="*/ 85 h 115"/>
                <a:gd name="T6" fmla="*/ 88 w 179"/>
                <a:gd name="T7" fmla="*/ 85 h 115"/>
                <a:gd name="T8" fmla="*/ 172 w 179"/>
                <a:gd name="T9" fmla="*/ 0 h 115"/>
                <a:gd name="T10" fmla="*/ 179 w 179"/>
                <a:gd name="T11" fmla="*/ 6 h 115"/>
                <a:gd name="T12" fmla="*/ 92 w 179"/>
                <a:gd name="T13" fmla="*/ 94 h 115"/>
                <a:gd name="T14" fmla="*/ 28 w 179"/>
                <a:gd name="T15" fmla="*/ 94 h 115"/>
                <a:gd name="T16" fmla="*/ 7 w 179"/>
                <a:gd name="T17" fmla="*/ 11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9" h="115">
                  <a:moveTo>
                    <a:pt x="7" y="115"/>
                  </a:moveTo>
                  <a:lnTo>
                    <a:pt x="0" y="108"/>
                  </a:lnTo>
                  <a:lnTo>
                    <a:pt x="25" y="85"/>
                  </a:lnTo>
                  <a:lnTo>
                    <a:pt x="88" y="85"/>
                  </a:lnTo>
                  <a:lnTo>
                    <a:pt x="172" y="0"/>
                  </a:lnTo>
                  <a:lnTo>
                    <a:pt x="179" y="6"/>
                  </a:lnTo>
                  <a:lnTo>
                    <a:pt x="92" y="94"/>
                  </a:lnTo>
                  <a:lnTo>
                    <a:pt x="28" y="94"/>
                  </a:lnTo>
                  <a:lnTo>
                    <a:pt x="7" y="115"/>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396" name="Freeform 291"/>
            <p:cNvSpPr>
              <a:spLocks/>
            </p:cNvSpPr>
            <p:nvPr/>
          </p:nvSpPr>
          <p:spPr bwMode="auto">
            <a:xfrm>
              <a:off x="757239" y="2493962"/>
              <a:ext cx="273050" cy="63500"/>
            </a:xfrm>
            <a:custGeom>
              <a:avLst/>
              <a:gdLst>
                <a:gd name="T0" fmla="*/ 165 w 172"/>
                <a:gd name="T1" fmla="*/ 40 h 40"/>
                <a:gd name="T2" fmla="*/ 135 w 172"/>
                <a:gd name="T3" fmla="*/ 10 h 40"/>
                <a:gd name="T4" fmla="*/ 116 w 172"/>
                <a:gd name="T5" fmla="*/ 10 h 40"/>
                <a:gd name="T6" fmla="*/ 87 w 172"/>
                <a:gd name="T7" fmla="*/ 39 h 40"/>
                <a:gd name="T8" fmla="*/ 58 w 172"/>
                <a:gd name="T9" fmla="*/ 10 h 40"/>
                <a:gd name="T10" fmla="*/ 0 w 172"/>
                <a:gd name="T11" fmla="*/ 10 h 40"/>
                <a:gd name="T12" fmla="*/ 0 w 172"/>
                <a:gd name="T13" fmla="*/ 0 h 40"/>
                <a:gd name="T14" fmla="*/ 62 w 172"/>
                <a:gd name="T15" fmla="*/ 0 h 40"/>
                <a:gd name="T16" fmla="*/ 87 w 172"/>
                <a:gd name="T17" fmla="*/ 25 h 40"/>
                <a:gd name="T18" fmla="*/ 113 w 172"/>
                <a:gd name="T19" fmla="*/ 0 h 40"/>
                <a:gd name="T20" fmla="*/ 139 w 172"/>
                <a:gd name="T21" fmla="*/ 0 h 40"/>
                <a:gd name="T22" fmla="*/ 172 w 172"/>
                <a:gd name="T23" fmla="*/ 33 h 40"/>
                <a:gd name="T24" fmla="*/ 165 w 172"/>
                <a:gd name="T25"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 h="40">
                  <a:moveTo>
                    <a:pt x="165" y="40"/>
                  </a:moveTo>
                  <a:lnTo>
                    <a:pt x="135" y="10"/>
                  </a:lnTo>
                  <a:lnTo>
                    <a:pt x="116" y="10"/>
                  </a:lnTo>
                  <a:lnTo>
                    <a:pt x="87" y="39"/>
                  </a:lnTo>
                  <a:lnTo>
                    <a:pt x="58" y="10"/>
                  </a:lnTo>
                  <a:lnTo>
                    <a:pt x="0" y="10"/>
                  </a:lnTo>
                  <a:lnTo>
                    <a:pt x="0" y="0"/>
                  </a:lnTo>
                  <a:lnTo>
                    <a:pt x="62" y="0"/>
                  </a:lnTo>
                  <a:lnTo>
                    <a:pt x="87" y="25"/>
                  </a:lnTo>
                  <a:lnTo>
                    <a:pt x="113" y="0"/>
                  </a:lnTo>
                  <a:lnTo>
                    <a:pt x="139" y="0"/>
                  </a:lnTo>
                  <a:lnTo>
                    <a:pt x="172" y="33"/>
                  </a:lnTo>
                  <a:lnTo>
                    <a:pt x="165" y="40"/>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397" name="Freeform 292"/>
            <p:cNvSpPr>
              <a:spLocks/>
            </p:cNvSpPr>
            <p:nvPr/>
          </p:nvSpPr>
          <p:spPr bwMode="auto">
            <a:xfrm>
              <a:off x="1055689" y="2582862"/>
              <a:ext cx="74613" cy="76200"/>
            </a:xfrm>
            <a:custGeom>
              <a:avLst/>
              <a:gdLst>
                <a:gd name="T0" fmla="*/ 40 w 47"/>
                <a:gd name="T1" fmla="*/ 48 h 48"/>
                <a:gd name="T2" fmla="*/ 0 w 47"/>
                <a:gd name="T3" fmla="*/ 7 h 48"/>
                <a:gd name="T4" fmla="*/ 6 w 47"/>
                <a:gd name="T5" fmla="*/ 0 h 48"/>
                <a:gd name="T6" fmla="*/ 47 w 47"/>
                <a:gd name="T7" fmla="*/ 41 h 48"/>
                <a:gd name="T8" fmla="*/ 40 w 47"/>
                <a:gd name="T9" fmla="*/ 48 h 48"/>
              </a:gdLst>
              <a:ahLst/>
              <a:cxnLst>
                <a:cxn ang="0">
                  <a:pos x="T0" y="T1"/>
                </a:cxn>
                <a:cxn ang="0">
                  <a:pos x="T2" y="T3"/>
                </a:cxn>
                <a:cxn ang="0">
                  <a:pos x="T4" y="T5"/>
                </a:cxn>
                <a:cxn ang="0">
                  <a:pos x="T6" y="T7"/>
                </a:cxn>
                <a:cxn ang="0">
                  <a:pos x="T8" y="T9"/>
                </a:cxn>
              </a:cxnLst>
              <a:rect l="0" t="0" r="r" b="b"/>
              <a:pathLst>
                <a:path w="47" h="48">
                  <a:moveTo>
                    <a:pt x="40" y="48"/>
                  </a:moveTo>
                  <a:lnTo>
                    <a:pt x="0" y="7"/>
                  </a:lnTo>
                  <a:lnTo>
                    <a:pt x="6" y="0"/>
                  </a:lnTo>
                  <a:lnTo>
                    <a:pt x="47" y="41"/>
                  </a:lnTo>
                  <a:lnTo>
                    <a:pt x="40" y="48"/>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398" name="Freeform 293"/>
            <p:cNvSpPr>
              <a:spLocks/>
            </p:cNvSpPr>
            <p:nvPr/>
          </p:nvSpPr>
          <p:spPr bwMode="auto">
            <a:xfrm>
              <a:off x="1089026" y="2617787"/>
              <a:ext cx="42863" cy="42863"/>
            </a:xfrm>
            <a:custGeom>
              <a:avLst/>
              <a:gdLst>
                <a:gd name="T0" fmla="*/ 27 w 27"/>
                <a:gd name="T1" fmla="*/ 27 h 27"/>
                <a:gd name="T2" fmla="*/ 0 w 27"/>
                <a:gd name="T3" fmla="*/ 27 h 27"/>
                <a:gd name="T4" fmla="*/ 0 w 27"/>
                <a:gd name="T5" fmla="*/ 18 h 27"/>
                <a:gd name="T6" fmla="*/ 18 w 27"/>
                <a:gd name="T7" fmla="*/ 18 h 27"/>
                <a:gd name="T8" fmla="*/ 18 w 27"/>
                <a:gd name="T9" fmla="*/ 0 h 27"/>
                <a:gd name="T10" fmla="*/ 27 w 27"/>
                <a:gd name="T11" fmla="*/ 0 h 27"/>
                <a:gd name="T12" fmla="*/ 27 w 27"/>
                <a:gd name="T13" fmla="*/ 27 h 27"/>
              </a:gdLst>
              <a:ahLst/>
              <a:cxnLst>
                <a:cxn ang="0">
                  <a:pos x="T0" y="T1"/>
                </a:cxn>
                <a:cxn ang="0">
                  <a:pos x="T2" y="T3"/>
                </a:cxn>
                <a:cxn ang="0">
                  <a:pos x="T4" y="T5"/>
                </a:cxn>
                <a:cxn ang="0">
                  <a:pos x="T6" y="T7"/>
                </a:cxn>
                <a:cxn ang="0">
                  <a:pos x="T8" y="T9"/>
                </a:cxn>
                <a:cxn ang="0">
                  <a:pos x="T10" y="T11"/>
                </a:cxn>
                <a:cxn ang="0">
                  <a:pos x="T12" y="T13"/>
                </a:cxn>
              </a:cxnLst>
              <a:rect l="0" t="0" r="r" b="b"/>
              <a:pathLst>
                <a:path w="27" h="27">
                  <a:moveTo>
                    <a:pt x="27" y="27"/>
                  </a:moveTo>
                  <a:lnTo>
                    <a:pt x="0" y="27"/>
                  </a:lnTo>
                  <a:lnTo>
                    <a:pt x="0" y="18"/>
                  </a:lnTo>
                  <a:lnTo>
                    <a:pt x="18" y="18"/>
                  </a:lnTo>
                  <a:lnTo>
                    <a:pt x="18" y="0"/>
                  </a:lnTo>
                  <a:lnTo>
                    <a:pt x="27" y="0"/>
                  </a:lnTo>
                  <a:lnTo>
                    <a:pt x="27" y="27"/>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399" name="Freeform 294"/>
            <p:cNvSpPr>
              <a:spLocks/>
            </p:cNvSpPr>
            <p:nvPr/>
          </p:nvSpPr>
          <p:spPr bwMode="auto">
            <a:xfrm>
              <a:off x="1089026" y="2479675"/>
              <a:ext cx="42863" cy="44450"/>
            </a:xfrm>
            <a:custGeom>
              <a:avLst/>
              <a:gdLst>
                <a:gd name="T0" fmla="*/ 27 w 27"/>
                <a:gd name="T1" fmla="*/ 28 h 28"/>
                <a:gd name="T2" fmla="*/ 18 w 27"/>
                <a:gd name="T3" fmla="*/ 28 h 28"/>
                <a:gd name="T4" fmla="*/ 18 w 27"/>
                <a:gd name="T5" fmla="*/ 9 h 28"/>
                <a:gd name="T6" fmla="*/ 0 w 27"/>
                <a:gd name="T7" fmla="*/ 9 h 28"/>
                <a:gd name="T8" fmla="*/ 0 w 27"/>
                <a:gd name="T9" fmla="*/ 0 h 28"/>
                <a:gd name="T10" fmla="*/ 27 w 27"/>
                <a:gd name="T11" fmla="*/ 0 h 28"/>
                <a:gd name="T12" fmla="*/ 27 w 27"/>
                <a:gd name="T13" fmla="*/ 28 h 28"/>
              </a:gdLst>
              <a:ahLst/>
              <a:cxnLst>
                <a:cxn ang="0">
                  <a:pos x="T0" y="T1"/>
                </a:cxn>
                <a:cxn ang="0">
                  <a:pos x="T2" y="T3"/>
                </a:cxn>
                <a:cxn ang="0">
                  <a:pos x="T4" y="T5"/>
                </a:cxn>
                <a:cxn ang="0">
                  <a:pos x="T6" y="T7"/>
                </a:cxn>
                <a:cxn ang="0">
                  <a:pos x="T8" y="T9"/>
                </a:cxn>
                <a:cxn ang="0">
                  <a:pos x="T10" y="T11"/>
                </a:cxn>
                <a:cxn ang="0">
                  <a:pos x="T12" y="T13"/>
                </a:cxn>
              </a:cxnLst>
              <a:rect l="0" t="0" r="r" b="b"/>
              <a:pathLst>
                <a:path w="27" h="28">
                  <a:moveTo>
                    <a:pt x="27" y="28"/>
                  </a:moveTo>
                  <a:lnTo>
                    <a:pt x="18" y="28"/>
                  </a:lnTo>
                  <a:lnTo>
                    <a:pt x="18" y="9"/>
                  </a:lnTo>
                  <a:lnTo>
                    <a:pt x="0" y="9"/>
                  </a:lnTo>
                  <a:lnTo>
                    <a:pt x="0" y="0"/>
                  </a:lnTo>
                  <a:lnTo>
                    <a:pt x="27" y="0"/>
                  </a:lnTo>
                  <a:lnTo>
                    <a:pt x="27" y="28"/>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400" name="Freeform 295"/>
            <p:cNvSpPr>
              <a:spLocks/>
            </p:cNvSpPr>
            <p:nvPr/>
          </p:nvSpPr>
          <p:spPr bwMode="auto">
            <a:xfrm>
              <a:off x="1090614" y="2705100"/>
              <a:ext cx="46038" cy="68263"/>
            </a:xfrm>
            <a:custGeom>
              <a:avLst/>
              <a:gdLst>
                <a:gd name="T0" fmla="*/ 7 w 29"/>
                <a:gd name="T1" fmla="*/ 43 h 43"/>
                <a:gd name="T2" fmla="*/ 0 w 29"/>
                <a:gd name="T3" fmla="*/ 37 h 43"/>
                <a:gd name="T4" fmla="*/ 16 w 29"/>
                <a:gd name="T5" fmla="*/ 22 h 43"/>
                <a:gd name="T6" fmla="*/ 0 w 29"/>
                <a:gd name="T7" fmla="*/ 7 h 43"/>
                <a:gd name="T8" fmla="*/ 7 w 29"/>
                <a:gd name="T9" fmla="*/ 0 h 43"/>
                <a:gd name="T10" fmla="*/ 29 w 29"/>
                <a:gd name="T11" fmla="*/ 22 h 43"/>
                <a:gd name="T12" fmla="*/ 7 w 29"/>
                <a:gd name="T13" fmla="*/ 43 h 43"/>
              </a:gdLst>
              <a:ahLst/>
              <a:cxnLst>
                <a:cxn ang="0">
                  <a:pos x="T0" y="T1"/>
                </a:cxn>
                <a:cxn ang="0">
                  <a:pos x="T2" y="T3"/>
                </a:cxn>
                <a:cxn ang="0">
                  <a:pos x="T4" y="T5"/>
                </a:cxn>
                <a:cxn ang="0">
                  <a:pos x="T6" y="T7"/>
                </a:cxn>
                <a:cxn ang="0">
                  <a:pos x="T8" y="T9"/>
                </a:cxn>
                <a:cxn ang="0">
                  <a:pos x="T10" y="T11"/>
                </a:cxn>
                <a:cxn ang="0">
                  <a:pos x="T12" y="T13"/>
                </a:cxn>
              </a:cxnLst>
              <a:rect l="0" t="0" r="r" b="b"/>
              <a:pathLst>
                <a:path w="29" h="43">
                  <a:moveTo>
                    <a:pt x="7" y="43"/>
                  </a:moveTo>
                  <a:lnTo>
                    <a:pt x="0" y="37"/>
                  </a:lnTo>
                  <a:lnTo>
                    <a:pt x="16" y="22"/>
                  </a:lnTo>
                  <a:lnTo>
                    <a:pt x="0" y="7"/>
                  </a:lnTo>
                  <a:lnTo>
                    <a:pt x="7" y="0"/>
                  </a:lnTo>
                  <a:lnTo>
                    <a:pt x="29" y="22"/>
                  </a:lnTo>
                  <a:lnTo>
                    <a:pt x="7" y="43"/>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401" name="Freeform 296"/>
            <p:cNvSpPr>
              <a:spLocks/>
            </p:cNvSpPr>
            <p:nvPr/>
          </p:nvSpPr>
          <p:spPr bwMode="auto">
            <a:xfrm>
              <a:off x="760414" y="2611437"/>
              <a:ext cx="365125" cy="153988"/>
            </a:xfrm>
            <a:custGeom>
              <a:avLst/>
              <a:gdLst>
                <a:gd name="T0" fmla="*/ 89 w 230"/>
                <a:gd name="T1" fmla="*/ 97 h 97"/>
                <a:gd name="T2" fmla="*/ 0 w 230"/>
                <a:gd name="T3" fmla="*/ 7 h 97"/>
                <a:gd name="T4" fmla="*/ 6 w 230"/>
                <a:gd name="T5" fmla="*/ 0 h 97"/>
                <a:gd name="T6" fmla="*/ 89 w 230"/>
                <a:gd name="T7" fmla="*/ 83 h 97"/>
                <a:gd name="T8" fmla="*/ 125 w 230"/>
                <a:gd name="T9" fmla="*/ 47 h 97"/>
                <a:gd name="T10" fmla="*/ 155 w 230"/>
                <a:gd name="T11" fmla="*/ 76 h 97"/>
                <a:gd name="T12" fmla="*/ 230 w 230"/>
                <a:gd name="T13" fmla="*/ 76 h 97"/>
                <a:gd name="T14" fmla="*/ 230 w 230"/>
                <a:gd name="T15" fmla="*/ 85 h 97"/>
                <a:gd name="T16" fmla="*/ 152 w 230"/>
                <a:gd name="T17" fmla="*/ 85 h 97"/>
                <a:gd name="T18" fmla="*/ 125 w 230"/>
                <a:gd name="T19" fmla="*/ 60 h 97"/>
                <a:gd name="T20" fmla="*/ 89 w 230"/>
                <a:gd name="T21" fmla="*/ 9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0" h="97">
                  <a:moveTo>
                    <a:pt x="89" y="97"/>
                  </a:moveTo>
                  <a:lnTo>
                    <a:pt x="0" y="7"/>
                  </a:lnTo>
                  <a:lnTo>
                    <a:pt x="6" y="0"/>
                  </a:lnTo>
                  <a:lnTo>
                    <a:pt x="89" y="83"/>
                  </a:lnTo>
                  <a:lnTo>
                    <a:pt x="125" y="47"/>
                  </a:lnTo>
                  <a:lnTo>
                    <a:pt x="155" y="76"/>
                  </a:lnTo>
                  <a:lnTo>
                    <a:pt x="230" y="76"/>
                  </a:lnTo>
                  <a:lnTo>
                    <a:pt x="230" y="85"/>
                  </a:lnTo>
                  <a:lnTo>
                    <a:pt x="152" y="85"/>
                  </a:lnTo>
                  <a:lnTo>
                    <a:pt x="125" y="60"/>
                  </a:lnTo>
                  <a:lnTo>
                    <a:pt x="89" y="97"/>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grpSp>
      <p:grpSp>
        <p:nvGrpSpPr>
          <p:cNvPr id="402" name="Group 401"/>
          <p:cNvGrpSpPr/>
          <p:nvPr/>
        </p:nvGrpSpPr>
        <p:grpSpPr>
          <a:xfrm>
            <a:off x="2881427" y="1036001"/>
            <a:ext cx="460376" cy="460375"/>
            <a:chOff x="8001001" y="1658937"/>
            <a:chExt cx="460376" cy="460375"/>
          </a:xfrm>
        </p:grpSpPr>
        <p:sp>
          <p:nvSpPr>
            <p:cNvPr id="403" name="Rectangle 548"/>
            <p:cNvSpPr>
              <a:spLocks noChangeArrowheads="1"/>
            </p:cNvSpPr>
            <p:nvPr/>
          </p:nvSpPr>
          <p:spPr bwMode="auto">
            <a:xfrm>
              <a:off x="8447089" y="1744662"/>
              <a:ext cx="14288" cy="2174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404" name="Freeform 549"/>
            <p:cNvSpPr>
              <a:spLocks/>
            </p:cNvSpPr>
            <p:nvPr/>
          </p:nvSpPr>
          <p:spPr bwMode="auto">
            <a:xfrm>
              <a:off x="8404226" y="1658937"/>
              <a:ext cx="57150" cy="57150"/>
            </a:xfrm>
            <a:custGeom>
              <a:avLst/>
              <a:gdLst>
                <a:gd name="T0" fmla="*/ 36 w 36"/>
                <a:gd name="T1" fmla="*/ 36 h 36"/>
                <a:gd name="T2" fmla="*/ 27 w 36"/>
                <a:gd name="T3" fmla="*/ 36 h 36"/>
                <a:gd name="T4" fmla="*/ 27 w 36"/>
                <a:gd name="T5" fmla="*/ 9 h 36"/>
                <a:gd name="T6" fmla="*/ 0 w 36"/>
                <a:gd name="T7" fmla="*/ 9 h 36"/>
                <a:gd name="T8" fmla="*/ 0 w 36"/>
                <a:gd name="T9" fmla="*/ 0 h 36"/>
                <a:gd name="T10" fmla="*/ 36 w 36"/>
                <a:gd name="T11" fmla="*/ 0 h 36"/>
                <a:gd name="T12" fmla="*/ 36 w 36"/>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36" h="36">
                  <a:moveTo>
                    <a:pt x="36" y="36"/>
                  </a:moveTo>
                  <a:lnTo>
                    <a:pt x="27" y="36"/>
                  </a:lnTo>
                  <a:lnTo>
                    <a:pt x="27" y="9"/>
                  </a:lnTo>
                  <a:lnTo>
                    <a:pt x="0" y="9"/>
                  </a:lnTo>
                  <a:lnTo>
                    <a:pt x="0" y="0"/>
                  </a:lnTo>
                  <a:lnTo>
                    <a:pt x="36" y="0"/>
                  </a:lnTo>
                  <a:lnTo>
                    <a:pt x="36" y="36"/>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405" name="Freeform 550"/>
            <p:cNvSpPr>
              <a:spLocks/>
            </p:cNvSpPr>
            <p:nvPr/>
          </p:nvSpPr>
          <p:spPr bwMode="auto">
            <a:xfrm>
              <a:off x="8001001" y="1658937"/>
              <a:ext cx="374650" cy="107950"/>
            </a:xfrm>
            <a:custGeom>
              <a:avLst/>
              <a:gdLst>
                <a:gd name="T0" fmla="*/ 9 w 236"/>
                <a:gd name="T1" fmla="*/ 68 h 68"/>
                <a:gd name="T2" fmla="*/ 0 w 236"/>
                <a:gd name="T3" fmla="*/ 68 h 68"/>
                <a:gd name="T4" fmla="*/ 0 w 236"/>
                <a:gd name="T5" fmla="*/ 0 h 68"/>
                <a:gd name="T6" fmla="*/ 236 w 236"/>
                <a:gd name="T7" fmla="*/ 0 h 68"/>
                <a:gd name="T8" fmla="*/ 236 w 236"/>
                <a:gd name="T9" fmla="*/ 9 h 68"/>
                <a:gd name="T10" fmla="*/ 9 w 236"/>
                <a:gd name="T11" fmla="*/ 9 h 68"/>
                <a:gd name="T12" fmla="*/ 9 w 236"/>
                <a:gd name="T13" fmla="*/ 68 h 68"/>
              </a:gdLst>
              <a:ahLst/>
              <a:cxnLst>
                <a:cxn ang="0">
                  <a:pos x="T0" y="T1"/>
                </a:cxn>
                <a:cxn ang="0">
                  <a:pos x="T2" y="T3"/>
                </a:cxn>
                <a:cxn ang="0">
                  <a:pos x="T4" y="T5"/>
                </a:cxn>
                <a:cxn ang="0">
                  <a:pos x="T6" y="T7"/>
                </a:cxn>
                <a:cxn ang="0">
                  <a:pos x="T8" y="T9"/>
                </a:cxn>
                <a:cxn ang="0">
                  <a:pos x="T10" y="T11"/>
                </a:cxn>
                <a:cxn ang="0">
                  <a:pos x="T12" y="T13"/>
                </a:cxn>
              </a:cxnLst>
              <a:rect l="0" t="0" r="r" b="b"/>
              <a:pathLst>
                <a:path w="236" h="68">
                  <a:moveTo>
                    <a:pt x="9" y="68"/>
                  </a:moveTo>
                  <a:lnTo>
                    <a:pt x="0" y="68"/>
                  </a:lnTo>
                  <a:lnTo>
                    <a:pt x="0" y="0"/>
                  </a:lnTo>
                  <a:lnTo>
                    <a:pt x="236" y="0"/>
                  </a:lnTo>
                  <a:lnTo>
                    <a:pt x="236" y="9"/>
                  </a:lnTo>
                  <a:lnTo>
                    <a:pt x="9" y="9"/>
                  </a:lnTo>
                  <a:lnTo>
                    <a:pt x="9" y="68"/>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406" name="Rectangle 551"/>
            <p:cNvSpPr>
              <a:spLocks noChangeArrowheads="1"/>
            </p:cNvSpPr>
            <p:nvPr/>
          </p:nvSpPr>
          <p:spPr bwMode="auto">
            <a:xfrm>
              <a:off x="8029576" y="1917700"/>
              <a:ext cx="403225"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407" name="Freeform 552"/>
            <p:cNvSpPr>
              <a:spLocks/>
            </p:cNvSpPr>
            <p:nvPr/>
          </p:nvSpPr>
          <p:spPr bwMode="auto">
            <a:xfrm>
              <a:off x="8001001" y="1660525"/>
              <a:ext cx="458788" cy="301625"/>
            </a:xfrm>
            <a:custGeom>
              <a:avLst/>
              <a:gdLst>
                <a:gd name="T0" fmla="*/ 9 w 289"/>
                <a:gd name="T1" fmla="*/ 190 h 190"/>
                <a:gd name="T2" fmla="*/ 0 w 289"/>
                <a:gd name="T3" fmla="*/ 190 h 190"/>
                <a:gd name="T4" fmla="*/ 0 w 289"/>
                <a:gd name="T5" fmla="*/ 92 h 190"/>
                <a:gd name="T6" fmla="*/ 41 w 289"/>
                <a:gd name="T7" fmla="*/ 51 h 190"/>
                <a:gd name="T8" fmla="*/ 91 w 289"/>
                <a:gd name="T9" fmla="*/ 101 h 190"/>
                <a:gd name="T10" fmla="*/ 154 w 289"/>
                <a:gd name="T11" fmla="*/ 37 h 190"/>
                <a:gd name="T12" fmla="*/ 199 w 289"/>
                <a:gd name="T13" fmla="*/ 83 h 190"/>
                <a:gd name="T14" fmla="*/ 282 w 289"/>
                <a:gd name="T15" fmla="*/ 0 h 190"/>
                <a:gd name="T16" fmla="*/ 289 w 289"/>
                <a:gd name="T17" fmla="*/ 7 h 190"/>
                <a:gd name="T18" fmla="*/ 199 w 289"/>
                <a:gd name="T19" fmla="*/ 97 h 190"/>
                <a:gd name="T20" fmla="*/ 154 w 289"/>
                <a:gd name="T21" fmla="*/ 51 h 190"/>
                <a:gd name="T22" fmla="*/ 91 w 289"/>
                <a:gd name="T23" fmla="*/ 115 h 190"/>
                <a:gd name="T24" fmla="*/ 41 w 289"/>
                <a:gd name="T25" fmla="*/ 65 h 190"/>
                <a:gd name="T26" fmla="*/ 9 w 289"/>
                <a:gd name="T27" fmla="*/ 97 h 190"/>
                <a:gd name="T28" fmla="*/ 9 w 289"/>
                <a:gd name="T29" fmla="*/ 190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9" h="190">
                  <a:moveTo>
                    <a:pt x="9" y="190"/>
                  </a:moveTo>
                  <a:lnTo>
                    <a:pt x="0" y="190"/>
                  </a:lnTo>
                  <a:lnTo>
                    <a:pt x="0" y="92"/>
                  </a:lnTo>
                  <a:lnTo>
                    <a:pt x="41" y="51"/>
                  </a:lnTo>
                  <a:lnTo>
                    <a:pt x="91" y="101"/>
                  </a:lnTo>
                  <a:lnTo>
                    <a:pt x="154" y="37"/>
                  </a:lnTo>
                  <a:lnTo>
                    <a:pt x="199" y="83"/>
                  </a:lnTo>
                  <a:lnTo>
                    <a:pt x="282" y="0"/>
                  </a:lnTo>
                  <a:lnTo>
                    <a:pt x="289" y="7"/>
                  </a:lnTo>
                  <a:lnTo>
                    <a:pt x="199" y="97"/>
                  </a:lnTo>
                  <a:lnTo>
                    <a:pt x="154" y="51"/>
                  </a:lnTo>
                  <a:lnTo>
                    <a:pt x="91" y="115"/>
                  </a:lnTo>
                  <a:lnTo>
                    <a:pt x="41" y="65"/>
                  </a:lnTo>
                  <a:lnTo>
                    <a:pt x="9" y="97"/>
                  </a:lnTo>
                  <a:lnTo>
                    <a:pt x="9" y="190"/>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408" name="Freeform 553"/>
            <p:cNvSpPr>
              <a:spLocks/>
            </p:cNvSpPr>
            <p:nvPr/>
          </p:nvSpPr>
          <p:spPr bwMode="auto">
            <a:xfrm>
              <a:off x="8097839" y="2041525"/>
              <a:ext cx="115888" cy="44450"/>
            </a:xfrm>
            <a:custGeom>
              <a:avLst/>
              <a:gdLst>
                <a:gd name="T0" fmla="*/ 34 w 73"/>
                <a:gd name="T1" fmla="*/ 28 h 28"/>
                <a:gd name="T2" fmla="*/ 0 w 73"/>
                <a:gd name="T3" fmla="*/ 7 h 28"/>
                <a:gd name="T4" fmla="*/ 5 w 73"/>
                <a:gd name="T5" fmla="*/ 1 h 28"/>
                <a:gd name="T6" fmla="*/ 34 w 73"/>
                <a:gd name="T7" fmla="*/ 17 h 28"/>
                <a:gd name="T8" fmla="*/ 68 w 73"/>
                <a:gd name="T9" fmla="*/ 0 h 28"/>
                <a:gd name="T10" fmla="*/ 73 w 73"/>
                <a:gd name="T11" fmla="*/ 9 h 28"/>
                <a:gd name="T12" fmla="*/ 34 w 73"/>
                <a:gd name="T13" fmla="*/ 28 h 28"/>
              </a:gdLst>
              <a:ahLst/>
              <a:cxnLst>
                <a:cxn ang="0">
                  <a:pos x="T0" y="T1"/>
                </a:cxn>
                <a:cxn ang="0">
                  <a:pos x="T2" y="T3"/>
                </a:cxn>
                <a:cxn ang="0">
                  <a:pos x="T4" y="T5"/>
                </a:cxn>
                <a:cxn ang="0">
                  <a:pos x="T6" y="T7"/>
                </a:cxn>
                <a:cxn ang="0">
                  <a:pos x="T8" y="T9"/>
                </a:cxn>
                <a:cxn ang="0">
                  <a:pos x="T10" y="T11"/>
                </a:cxn>
                <a:cxn ang="0">
                  <a:pos x="T12" y="T13"/>
                </a:cxn>
              </a:cxnLst>
              <a:rect l="0" t="0" r="r" b="b"/>
              <a:pathLst>
                <a:path w="73" h="28">
                  <a:moveTo>
                    <a:pt x="34" y="28"/>
                  </a:moveTo>
                  <a:lnTo>
                    <a:pt x="0" y="7"/>
                  </a:lnTo>
                  <a:lnTo>
                    <a:pt x="5" y="1"/>
                  </a:lnTo>
                  <a:lnTo>
                    <a:pt x="34" y="17"/>
                  </a:lnTo>
                  <a:lnTo>
                    <a:pt x="68" y="0"/>
                  </a:lnTo>
                  <a:lnTo>
                    <a:pt x="73" y="9"/>
                  </a:lnTo>
                  <a:lnTo>
                    <a:pt x="34" y="28"/>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409" name="Freeform 554"/>
            <p:cNvSpPr>
              <a:spLocks/>
            </p:cNvSpPr>
            <p:nvPr/>
          </p:nvSpPr>
          <p:spPr bwMode="auto">
            <a:xfrm>
              <a:off x="8001001" y="2043112"/>
              <a:ext cx="460375" cy="76200"/>
            </a:xfrm>
            <a:custGeom>
              <a:avLst/>
              <a:gdLst>
                <a:gd name="T0" fmla="*/ 244 w 256"/>
                <a:gd name="T1" fmla="*/ 43 h 43"/>
                <a:gd name="T2" fmla="*/ 12 w 256"/>
                <a:gd name="T3" fmla="*/ 43 h 43"/>
                <a:gd name="T4" fmla="*/ 0 w 256"/>
                <a:gd name="T5" fmla="*/ 27 h 43"/>
                <a:gd name="T6" fmla="*/ 0 w 256"/>
                <a:gd name="T7" fmla="*/ 17 h 43"/>
                <a:gd name="T8" fmla="*/ 30 w 256"/>
                <a:gd name="T9" fmla="*/ 0 h 43"/>
                <a:gd name="T10" fmla="*/ 34 w 256"/>
                <a:gd name="T11" fmla="*/ 6 h 43"/>
                <a:gd name="T12" fmla="*/ 8 w 256"/>
                <a:gd name="T13" fmla="*/ 21 h 43"/>
                <a:gd name="T14" fmla="*/ 8 w 256"/>
                <a:gd name="T15" fmla="*/ 27 h 43"/>
                <a:gd name="T16" fmla="*/ 12 w 256"/>
                <a:gd name="T17" fmla="*/ 35 h 43"/>
                <a:gd name="T18" fmla="*/ 244 w 256"/>
                <a:gd name="T19" fmla="*/ 35 h 43"/>
                <a:gd name="T20" fmla="*/ 248 w 256"/>
                <a:gd name="T21" fmla="*/ 27 h 43"/>
                <a:gd name="T22" fmla="*/ 248 w 256"/>
                <a:gd name="T23" fmla="*/ 21 h 43"/>
                <a:gd name="T24" fmla="*/ 222 w 256"/>
                <a:gd name="T25" fmla="*/ 6 h 43"/>
                <a:gd name="T26" fmla="*/ 226 w 256"/>
                <a:gd name="T27" fmla="*/ 0 h 43"/>
                <a:gd name="T28" fmla="*/ 256 w 256"/>
                <a:gd name="T29" fmla="*/ 17 h 43"/>
                <a:gd name="T30" fmla="*/ 256 w 256"/>
                <a:gd name="T31" fmla="*/ 27 h 43"/>
                <a:gd name="T32" fmla="*/ 244 w 256"/>
                <a:gd name="T33"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6" h="43">
                  <a:moveTo>
                    <a:pt x="244" y="43"/>
                  </a:moveTo>
                  <a:cubicBezTo>
                    <a:pt x="12" y="43"/>
                    <a:pt x="12" y="43"/>
                    <a:pt x="12" y="43"/>
                  </a:cubicBezTo>
                  <a:cubicBezTo>
                    <a:pt x="5" y="43"/>
                    <a:pt x="0" y="36"/>
                    <a:pt x="0" y="27"/>
                  </a:cubicBezTo>
                  <a:cubicBezTo>
                    <a:pt x="0" y="17"/>
                    <a:pt x="0" y="17"/>
                    <a:pt x="0" y="17"/>
                  </a:cubicBezTo>
                  <a:cubicBezTo>
                    <a:pt x="30" y="0"/>
                    <a:pt x="30" y="0"/>
                    <a:pt x="30" y="0"/>
                  </a:cubicBezTo>
                  <a:cubicBezTo>
                    <a:pt x="34" y="6"/>
                    <a:pt x="34" y="6"/>
                    <a:pt x="34" y="6"/>
                  </a:cubicBezTo>
                  <a:cubicBezTo>
                    <a:pt x="8" y="21"/>
                    <a:pt x="8" y="21"/>
                    <a:pt x="8" y="21"/>
                  </a:cubicBezTo>
                  <a:cubicBezTo>
                    <a:pt x="8" y="27"/>
                    <a:pt x="8" y="27"/>
                    <a:pt x="8" y="27"/>
                  </a:cubicBezTo>
                  <a:cubicBezTo>
                    <a:pt x="8" y="32"/>
                    <a:pt x="11" y="35"/>
                    <a:pt x="12" y="35"/>
                  </a:cubicBezTo>
                  <a:cubicBezTo>
                    <a:pt x="244" y="35"/>
                    <a:pt x="244" y="35"/>
                    <a:pt x="244" y="35"/>
                  </a:cubicBezTo>
                  <a:cubicBezTo>
                    <a:pt x="245" y="35"/>
                    <a:pt x="248" y="32"/>
                    <a:pt x="248" y="27"/>
                  </a:cubicBezTo>
                  <a:cubicBezTo>
                    <a:pt x="248" y="21"/>
                    <a:pt x="248" y="21"/>
                    <a:pt x="248" y="21"/>
                  </a:cubicBezTo>
                  <a:cubicBezTo>
                    <a:pt x="222" y="6"/>
                    <a:pt x="222" y="6"/>
                    <a:pt x="222" y="6"/>
                  </a:cubicBezTo>
                  <a:cubicBezTo>
                    <a:pt x="226" y="0"/>
                    <a:pt x="226" y="0"/>
                    <a:pt x="226" y="0"/>
                  </a:cubicBezTo>
                  <a:cubicBezTo>
                    <a:pt x="256" y="17"/>
                    <a:pt x="256" y="17"/>
                    <a:pt x="256" y="17"/>
                  </a:cubicBezTo>
                  <a:cubicBezTo>
                    <a:pt x="256" y="27"/>
                    <a:pt x="256" y="27"/>
                    <a:pt x="256" y="27"/>
                  </a:cubicBezTo>
                  <a:cubicBezTo>
                    <a:pt x="256" y="36"/>
                    <a:pt x="250" y="43"/>
                    <a:pt x="244" y="43"/>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410" name="Freeform 555"/>
            <p:cNvSpPr>
              <a:spLocks/>
            </p:cNvSpPr>
            <p:nvPr/>
          </p:nvSpPr>
          <p:spPr bwMode="auto">
            <a:xfrm>
              <a:off x="8248651" y="2041525"/>
              <a:ext cx="115888" cy="44450"/>
            </a:xfrm>
            <a:custGeom>
              <a:avLst/>
              <a:gdLst>
                <a:gd name="T0" fmla="*/ 39 w 73"/>
                <a:gd name="T1" fmla="*/ 28 h 28"/>
                <a:gd name="T2" fmla="*/ 0 w 73"/>
                <a:gd name="T3" fmla="*/ 9 h 28"/>
                <a:gd name="T4" fmla="*/ 5 w 73"/>
                <a:gd name="T5" fmla="*/ 0 h 28"/>
                <a:gd name="T6" fmla="*/ 39 w 73"/>
                <a:gd name="T7" fmla="*/ 17 h 28"/>
                <a:gd name="T8" fmla="*/ 68 w 73"/>
                <a:gd name="T9" fmla="*/ 1 h 28"/>
                <a:gd name="T10" fmla="*/ 73 w 73"/>
                <a:gd name="T11" fmla="*/ 7 h 28"/>
                <a:gd name="T12" fmla="*/ 39 w 73"/>
                <a:gd name="T13" fmla="*/ 28 h 28"/>
              </a:gdLst>
              <a:ahLst/>
              <a:cxnLst>
                <a:cxn ang="0">
                  <a:pos x="T0" y="T1"/>
                </a:cxn>
                <a:cxn ang="0">
                  <a:pos x="T2" y="T3"/>
                </a:cxn>
                <a:cxn ang="0">
                  <a:pos x="T4" y="T5"/>
                </a:cxn>
                <a:cxn ang="0">
                  <a:pos x="T6" y="T7"/>
                </a:cxn>
                <a:cxn ang="0">
                  <a:pos x="T8" y="T9"/>
                </a:cxn>
                <a:cxn ang="0">
                  <a:pos x="T10" y="T11"/>
                </a:cxn>
                <a:cxn ang="0">
                  <a:pos x="T12" y="T13"/>
                </a:cxn>
              </a:cxnLst>
              <a:rect l="0" t="0" r="r" b="b"/>
              <a:pathLst>
                <a:path w="73" h="28">
                  <a:moveTo>
                    <a:pt x="39" y="28"/>
                  </a:moveTo>
                  <a:lnTo>
                    <a:pt x="0" y="9"/>
                  </a:lnTo>
                  <a:lnTo>
                    <a:pt x="5" y="0"/>
                  </a:lnTo>
                  <a:lnTo>
                    <a:pt x="39" y="17"/>
                  </a:lnTo>
                  <a:lnTo>
                    <a:pt x="68" y="1"/>
                  </a:lnTo>
                  <a:lnTo>
                    <a:pt x="73" y="7"/>
                  </a:lnTo>
                  <a:lnTo>
                    <a:pt x="39" y="28"/>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411" name="Freeform 556"/>
            <p:cNvSpPr>
              <a:spLocks noEditPoints="1"/>
            </p:cNvSpPr>
            <p:nvPr/>
          </p:nvSpPr>
          <p:spPr bwMode="auto">
            <a:xfrm>
              <a:off x="8037514" y="1962150"/>
              <a:ext cx="85725" cy="100013"/>
            </a:xfrm>
            <a:custGeom>
              <a:avLst/>
              <a:gdLst>
                <a:gd name="T0" fmla="*/ 24 w 48"/>
                <a:gd name="T1" fmla="*/ 56 h 56"/>
                <a:gd name="T2" fmla="*/ 0 w 48"/>
                <a:gd name="T3" fmla="*/ 26 h 56"/>
                <a:gd name="T4" fmla="*/ 24 w 48"/>
                <a:gd name="T5" fmla="*/ 0 h 56"/>
                <a:gd name="T6" fmla="*/ 48 w 48"/>
                <a:gd name="T7" fmla="*/ 26 h 56"/>
                <a:gd name="T8" fmla="*/ 24 w 48"/>
                <a:gd name="T9" fmla="*/ 56 h 56"/>
                <a:gd name="T10" fmla="*/ 24 w 48"/>
                <a:gd name="T11" fmla="*/ 8 h 56"/>
                <a:gd name="T12" fmla="*/ 8 w 48"/>
                <a:gd name="T13" fmla="*/ 26 h 56"/>
                <a:gd name="T14" fmla="*/ 24 w 48"/>
                <a:gd name="T15" fmla="*/ 48 h 56"/>
                <a:gd name="T16" fmla="*/ 40 w 48"/>
                <a:gd name="T17" fmla="*/ 26 h 56"/>
                <a:gd name="T18" fmla="*/ 24 w 48"/>
                <a:gd name="T19" fmla="*/ 8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56">
                  <a:moveTo>
                    <a:pt x="24" y="56"/>
                  </a:moveTo>
                  <a:cubicBezTo>
                    <a:pt x="10" y="56"/>
                    <a:pt x="0" y="43"/>
                    <a:pt x="0" y="26"/>
                  </a:cubicBezTo>
                  <a:cubicBezTo>
                    <a:pt x="0" y="14"/>
                    <a:pt x="2" y="0"/>
                    <a:pt x="24" y="0"/>
                  </a:cubicBezTo>
                  <a:cubicBezTo>
                    <a:pt x="45" y="0"/>
                    <a:pt x="48" y="14"/>
                    <a:pt x="48" y="26"/>
                  </a:cubicBezTo>
                  <a:cubicBezTo>
                    <a:pt x="48" y="43"/>
                    <a:pt x="37" y="56"/>
                    <a:pt x="24" y="56"/>
                  </a:cubicBezTo>
                  <a:close/>
                  <a:moveTo>
                    <a:pt x="24" y="8"/>
                  </a:moveTo>
                  <a:cubicBezTo>
                    <a:pt x="12" y="8"/>
                    <a:pt x="8" y="12"/>
                    <a:pt x="8" y="26"/>
                  </a:cubicBezTo>
                  <a:cubicBezTo>
                    <a:pt x="8" y="37"/>
                    <a:pt x="13" y="48"/>
                    <a:pt x="24" y="48"/>
                  </a:cubicBezTo>
                  <a:cubicBezTo>
                    <a:pt x="34" y="48"/>
                    <a:pt x="40" y="37"/>
                    <a:pt x="40" y="26"/>
                  </a:cubicBezTo>
                  <a:cubicBezTo>
                    <a:pt x="40" y="12"/>
                    <a:pt x="36" y="8"/>
                    <a:pt x="24" y="8"/>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412" name="Freeform 557"/>
            <p:cNvSpPr>
              <a:spLocks noEditPoints="1"/>
            </p:cNvSpPr>
            <p:nvPr/>
          </p:nvSpPr>
          <p:spPr bwMode="auto">
            <a:xfrm>
              <a:off x="8188326" y="1962150"/>
              <a:ext cx="85725" cy="100013"/>
            </a:xfrm>
            <a:custGeom>
              <a:avLst/>
              <a:gdLst>
                <a:gd name="T0" fmla="*/ 24 w 48"/>
                <a:gd name="T1" fmla="*/ 56 h 56"/>
                <a:gd name="T2" fmla="*/ 0 w 48"/>
                <a:gd name="T3" fmla="*/ 26 h 56"/>
                <a:gd name="T4" fmla="*/ 24 w 48"/>
                <a:gd name="T5" fmla="*/ 0 h 56"/>
                <a:gd name="T6" fmla="*/ 48 w 48"/>
                <a:gd name="T7" fmla="*/ 26 h 56"/>
                <a:gd name="T8" fmla="*/ 24 w 48"/>
                <a:gd name="T9" fmla="*/ 56 h 56"/>
                <a:gd name="T10" fmla="*/ 24 w 48"/>
                <a:gd name="T11" fmla="*/ 8 h 56"/>
                <a:gd name="T12" fmla="*/ 8 w 48"/>
                <a:gd name="T13" fmla="*/ 26 h 56"/>
                <a:gd name="T14" fmla="*/ 24 w 48"/>
                <a:gd name="T15" fmla="*/ 48 h 56"/>
                <a:gd name="T16" fmla="*/ 40 w 48"/>
                <a:gd name="T17" fmla="*/ 26 h 56"/>
                <a:gd name="T18" fmla="*/ 24 w 48"/>
                <a:gd name="T19" fmla="*/ 8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56">
                  <a:moveTo>
                    <a:pt x="24" y="56"/>
                  </a:moveTo>
                  <a:cubicBezTo>
                    <a:pt x="10" y="56"/>
                    <a:pt x="0" y="43"/>
                    <a:pt x="0" y="26"/>
                  </a:cubicBezTo>
                  <a:cubicBezTo>
                    <a:pt x="0" y="14"/>
                    <a:pt x="2" y="0"/>
                    <a:pt x="24" y="0"/>
                  </a:cubicBezTo>
                  <a:cubicBezTo>
                    <a:pt x="45" y="0"/>
                    <a:pt x="48" y="14"/>
                    <a:pt x="48" y="26"/>
                  </a:cubicBezTo>
                  <a:cubicBezTo>
                    <a:pt x="48" y="43"/>
                    <a:pt x="37" y="56"/>
                    <a:pt x="24" y="56"/>
                  </a:cubicBezTo>
                  <a:close/>
                  <a:moveTo>
                    <a:pt x="24" y="8"/>
                  </a:moveTo>
                  <a:cubicBezTo>
                    <a:pt x="12" y="8"/>
                    <a:pt x="8" y="12"/>
                    <a:pt x="8" y="26"/>
                  </a:cubicBezTo>
                  <a:cubicBezTo>
                    <a:pt x="8" y="37"/>
                    <a:pt x="13" y="48"/>
                    <a:pt x="24" y="48"/>
                  </a:cubicBezTo>
                  <a:cubicBezTo>
                    <a:pt x="34" y="48"/>
                    <a:pt x="40" y="37"/>
                    <a:pt x="40" y="26"/>
                  </a:cubicBezTo>
                  <a:cubicBezTo>
                    <a:pt x="40" y="12"/>
                    <a:pt x="36" y="8"/>
                    <a:pt x="24" y="8"/>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413" name="Freeform 558"/>
            <p:cNvSpPr>
              <a:spLocks noEditPoints="1"/>
            </p:cNvSpPr>
            <p:nvPr/>
          </p:nvSpPr>
          <p:spPr bwMode="auto">
            <a:xfrm>
              <a:off x="8339139" y="1962150"/>
              <a:ext cx="85725" cy="100013"/>
            </a:xfrm>
            <a:custGeom>
              <a:avLst/>
              <a:gdLst>
                <a:gd name="T0" fmla="*/ 24 w 48"/>
                <a:gd name="T1" fmla="*/ 56 h 56"/>
                <a:gd name="T2" fmla="*/ 0 w 48"/>
                <a:gd name="T3" fmla="*/ 26 h 56"/>
                <a:gd name="T4" fmla="*/ 24 w 48"/>
                <a:gd name="T5" fmla="*/ 0 h 56"/>
                <a:gd name="T6" fmla="*/ 48 w 48"/>
                <a:gd name="T7" fmla="*/ 26 h 56"/>
                <a:gd name="T8" fmla="*/ 24 w 48"/>
                <a:gd name="T9" fmla="*/ 56 h 56"/>
                <a:gd name="T10" fmla="*/ 24 w 48"/>
                <a:gd name="T11" fmla="*/ 8 h 56"/>
                <a:gd name="T12" fmla="*/ 8 w 48"/>
                <a:gd name="T13" fmla="*/ 26 h 56"/>
                <a:gd name="T14" fmla="*/ 24 w 48"/>
                <a:gd name="T15" fmla="*/ 48 h 56"/>
                <a:gd name="T16" fmla="*/ 40 w 48"/>
                <a:gd name="T17" fmla="*/ 26 h 56"/>
                <a:gd name="T18" fmla="*/ 24 w 48"/>
                <a:gd name="T19" fmla="*/ 8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56">
                  <a:moveTo>
                    <a:pt x="24" y="56"/>
                  </a:moveTo>
                  <a:cubicBezTo>
                    <a:pt x="10" y="56"/>
                    <a:pt x="0" y="43"/>
                    <a:pt x="0" y="26"/>
                  </a:cubicBezTo>
                  <a:cubicBezTo>
                    <a:pt x="0" y="14"/>
                    <a:pt x="2" y="0"/>
                    <a:pt x="24" y="0"/>
                  </a:cubicBezTo>
                  <a:cubicBezTo>
                    <a:pt x="45" y="0"/>
                    <a:pt x="48" y="14"/>
                    <a:pt x="48" y="26"/>
                  </a:cubicBezTo>
                  <a:cubicBezTo>
                    <a:pt x="48" y="43"/>
                    <a:pt x="37" y="56"/>
                    <a:pt x="24" y="56"/>
                  </a:cubicBezTo>
                  <a:close/>
                  <a:moveTo>
                    <a:pt x="24" y="8"/>
                  </a:moveTo>
                  <a:cubicBezTo>
                    <a:pt x="12" y="8"/>
                    <a:pt x="8" y="12"/>
                    <a:pt x="8" y="26"/>
                  </a:cubicBezTo>
                  <a:cubicBezTo>
                    <a:pt x="8" y="37"/>
                    <a:pt x="13" y="48"/>
                    <a:pt x="24" y="48"/>
                  </a:cubicBezTo>
                  <a:cubicBezTo>
                    <a:pt x="34" y="48"/>
                    <a:pt x="40" y="37"/>
                    <a:pt x="40" y="26"/>
                  </a:cubicBezTo>
                  <a:cubicBezTo>
                    <a:pt x="40" y="12"/>
                    <a:pt x="36" y="8"/>
                    <a:pt x="24" y="8"/>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414" name="Rectangle 559"/>
            <p:cNvSpPr>
              <a:spLocks noChangeArrowheads="1"/>
            </p:cNvSpPr>
            <p:nvPr/>
          </p:nvSpPr>
          <p:spPr bwMode="auto">
            <a:xfrm>
              <a:off x="8145464" y="2076450"/>
              <a:ext cx="14288" cy="22225"/>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415" name="Rectangle 560"/>
            <p:cNvSpPr>
              <a:spLocks noChangeArrowheads="1"/>
            </p:cNvSpPr>
            <p:nvPr/>
          </p:nvSpPr>
          <p:spPr bwMode="auto">
            <a:xfrm>
              <a:off x="8302626" y="2076450"/>
              <a:ext cx="14288" cy="22225"/>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416" name="Rectangle 561"/>
            <p:cNvSpPr>
              <a:spLocks noChangeArrowheads="1"/>
            </p:cNvSpPr>
            <p:nvPr/>
          </p:nvSpPr>
          <p:spPr bwMode="auto">
            <a:xfrm>
              <a:off x="8058151" y="1889125"/>
              <a:ext cx="57150"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417" name="Rectangle 562"/>
            <p:cNvSpPr>
              <a:spLocks noChangeArrowheads="1"/>
            </p:cNvSpPr>
            <p:nvPr/>
          </p:nvSpPr>
          <p:spPr bwMode="auto">
            <a:xfrm>
              <a:off x="8058151" y="1860550"/>
              <a:ext cx="57150"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418" name="Rectangle 563"/>
            <p:cNvSpPr>
              <a:spLocks noChangeArrowheads="1"/>
            </p:cNvSpPr>
            <p:nvPr/>
          </p:nvSpPr>
          <p:spPr bwMode="auto">
            <a:xfrm>
              <a:off x="8129589" y="1889125"/>
              <a:ext cx="5873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419" name="Rectangle 564"/>
            <p:cNvSpPr>
              <a:spLocks noChangeArrowheads="1"/>
            </p:cNvSpPr>
            <p:nvPr/>
          </p:nvSpPr>
          <p:spPr bwMode="auto">
            <a:xfrm>
              <a:off x="8129589" y="1860550"/>
              <a:ext cx="5873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420" name="Rectangle 565"/>
            <p:cNvSpPr>
              <a:spLocks noChangeArrowheads="1"/>
            </p:cNvSpPr>
            <p:nvPr/>
          </p:nvSpPr>
          <p:spPr bwMode="auto">
            <a:xfrm>
              <a:off x="8202614" y="1889125"/>
              <a:ext cx="57150"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421" name="Rectangle 566"/>
            <p:cNvSpPr>
              <a:spLocks noChangeArrowheads="1"/>
            </p:cNvSpPr>
            <p:nvPr/>
          </p:nvSpPr>
          <p:spPr bwMode="auto">
            <a:xfrm>
              <a:off x="8202614" y="1860550"/>
              <a:ext cx="57150"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422" name="Rectangle 567"/>
            <p:cNvSpPr>
              <a:spLocks noChangeArrowheads="1"/>
            </p:cNvSpPr>
            <p:nvPr/>
          </p:nvSpPr>
          <p:spPr bwMode="auto">
            <a:xfrm>
              <a:off x="8202614" y="1831975"/>
              <a:ext cx="57150"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423" name="Rectangle 568"/>
            <p:cNvSpPr>
              <a:spLocks noChangeArrowheads="1"/>
            </p:cNvSpPr>
            <p:nvPr/>
          </p:nvSpPr>
          <p:spPr bwMode="auto">
            <a:xfrm>
              <a:off x="8202614" y="1803400"/>
              <a:ext cx="57150"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424" name="Rectangle 569"/>
            <p:cNvSpPr>
              <a:spLocks noChangeArrowheads="1"/>
            </p:cNvSpPr>
            <p:nvPr/>
          </p:nvSpPr>
          <p:spPr bwMode="auto">
            <a:xfrm>
              <a:off x="8274051" y="1889125"/>
              <a:ext cx="57150"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425" name="Rectangle 570"/>
            <p:cNvSpPr>
              <a:spLocks noChangeArrowheads="1"/>
            </p:cNvSpPr>
            <p:nvPr/>
          </p:nvSpPr>
          <p:spPr bwMode="auto">
            <a:xfrm>
              <a:off x="8274051" y="1860550"/>
              <a:ext cx="57150"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426" name="Rectangle 571"/>
            <p:cNvSpPr>
              <a:spLocks noChangeArrowheads="1"/>
            </p:cNvSpPr>
            <p:nvPr/>
          </p:nvSpPr>
          <p:spPr bwMode="auto">
            <a:xfrm>
              <a:off x="8274051" y="1831975"/>
              <a:ext cx="57150"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427" name="Rectangle 572"/>
            <p:cNvSpPr>
              <a:spLocks noChangeArrowheads="1"/>
            </p:cNvSpPr>
            <p:nvPr/>
          </p:nvSpPr>
          <p:spPr bwMode="auto">
            <a:xfrm>
              <a:off x="8347076" y="1889125"/>
              <a:ext cx="57150"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428" name="Rectangle 573"/>
            <p:cNvSpPr>
              <a:spLocks noChangeArrowheads="1"/>
            </p:cNvSpPr>
            <p:nvPr/>
          </p:nvSpPr>
          <p:spPr bwMode="auto">
            <a:xfrm>
              <a:off x="8347076" y="1860550"/>
              <a:ext cx="57150"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429" name="Rectangle 574"/>
            <p:cNvSpPr>
              <a:spLocks noChangeArrowheads="1"/>
            </p:cNvSpPr>
            <p:nvPr/>
          </p:nvSpPr>
          <p:spPr bwMode="auto">
            <a:xfrm>
              <a:off x="8347076" y="1831975"/>
              <a:ext cx="57150"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430" name="Rectangle 575"/>
            <p:cNvSpPr>
              <a:spLocks noChangeArrowheads="1"/>
            </p:cNvSpPr>
            <p:nvPr/>
          </p:nvSpPr>
          <p:spPr bwMode="auto">
            <a:xfrm>
              <a:off x="8347076" y="1803400"/>
              <a:ext cx="57150"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431" name="Rectangle 576"/>
            <p:cNvSpPr>
              <a:spLocks noChangeArrowheads="1"/>
            </p:cNvSpPr>
            <p:nvPr/>
          </p:nvSpPr>
          <p:spPr bwMode="auto">
            <a:xfrm>
              <a:off x="8058151" y="1831975"/>
              <a:ext cx="57150"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grpSp>
      <p:grpSp>
        <p:nvGrpSpPr>
          <p:cNvPr id="432" name="Group 431"/>
          <p:cNvGrpSpPr/>
          <p:nvPr/>
        </p:nvGrpSpPr>
        <p:grpSpPr>
          <a:xfrm>
            <a:off x="2898321" y="1587186"/>
            <a:ext cx="460375" cy="460375"/>
            <a:chOff x="5562601" y="1658937"/>
            <a:chExt cx="460375" cy="460375"/>
          </a:xfrm>
        </p:grpSpPr>
        <p:sp>
          <p:nvSpPr>
            <p:cNvPr id="433" name="Freeform 373"/>
            <p:cNvSpPr>
              <a:spLocks/>
            </p:cNvSpPr>
            <p:nvPr/>
          </p:nvSpPr>
          <p:spPr bwMode="auto">
            <a:xfrm>
              <a:off x="5719764" y="1716087"/>
              <a:ext cx="274638" cy="158750"/>
            </a:xfrm>
            <a:custGeom>
              <a:avLst/>
              <a:gdLst>
                <a:gd name="T0" fmla="*/ 173 w 173"/>
                <a:gd name="T1" fmla="*/ 100 h 100"/>
                <a:gd name="T2" fmla="*/ 0 w 173"/>
                <a:gd name="T3" fmla="*/ 100 h 100"/>
                <a:gd name="T4" fmla="*/ 0 w 173"/>
                <a:gd name="T5" fmla="*/ 91 h 100"/>
                <a:gd name="T6" fmla="*/ 164 w 173"/>
                <a:gd name="T7" fmla="*/ 91 h 100"/>
                <a:gd name="T8" fmla="*/ 164 w 173"/>
                <a:gd name="T9" fmla="*/ 9 h 100"/>
                <a:gd name="T10" fmla="*/ 0 w 173"/>
                <a:gd name="T11" fmla="*/ 9 h 100"/>
                <a:gd name="T12" fmla="*/ 0 w 173"/>
                <a:gd name="T13" fmla="*/ 0 h 100"/>
                <a:gd name="T14" fmla="*/ 173 w 173"/>
                <a:gd name="T15" fmla="*/ 0 h 100"/>
                <a:gd name="T16" fmla="*/ 173 w 173"/>
                <a:gd name="T1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 h="100">
                  <a:moveTo>
                    <a:pt x="173" y="100"/>
                  </a:moveTo>
                  <a:lnTo>
                    <a:pt x="0" y="100"/>
                  </a:lnTo>
                  <a:lnTo>
                    <a:pt x="0" y="91"/>
                  </a:lnTo>
                  <a:lnTo>
                    <a:pt x="164" y="91"/>
                  </a:lnTo>
                  <a:lnTo>
                    <a:pt x="164" y="9"/>
                  </a:lnTo>
                  <a:lnTo>
                    <a:pt x="0" y="9"/>
                  </a:lnTo>
                  <a:lnTo>
                    <a:pt x="0" y="0"/>
                  </a:lnTo>
                  <a:lnTo>
                    <a:pt x="173" y="0"/>
                  </a:lnTo>
                  <a:lnTo>
                    <a:pt x="173" y="100"/>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434" name="Freeform 374"/>
            <p:cNvSpPr>
              <a:spLocks noEditPoints="1"/>
            </p:cNvSpPr>
            <p:nvPr/>
          </p:nvSpPr>
          <p:spPr bwMode="auto">
            <a:xfrm>
              <a:off x="5605464" y="1658937"/>
              <a:ext cx="85725" cy="85725"/>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8 h 48"/>
                <a:gd name="T12" fmla="*/ 8 w 48"/>
                <a:gd name="T13" fmla="*/ 24 h 48"/>
                <a:gd name="T14" fmla="*/ 24 w 48"/>
                <a:gd name="T15" fmla="*/ 40 h 48"/>
                <a:gd name="T16" fmla="*/ 40 w 48"/>
                <a:gd name="T17" fmla="*/ 24 h 48"/>
                <a:gd name="T18" fmla="*/ 24 w 48"/>
                <a:gd name="T19" fmla="*/ 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7"/>
                    <a:pt x="0" y="24"/>
                  </a:cubicBezTo>
                  <a:cubicBezTo>
                    <a:pt x="0" y="11"/>
                    <a:pt x="11" y="0"/>
                    <a:pt x="24" y="0"/>
                  </a:cubicBezTo>
                  <a:cubicBezTo>
                    <a:pt x="37" y="0"/>
                    <a:pt x="48" y="11"/>
                    <a:pt x="48" y="24"/>
                  </a:cubicBezTo>
                  <a:cubicBezTo>
                    <a:pt x="48" y="37"/>
                    <a:pt x="37" y="48"/>
                    <a:pt x="24" y="48"/>
                  </a:cubicBezTo>
                  <a:close/>
                  <a:moveTo>
                    <a:pt x="24" y="8"/>
                  </a:moveTo>
                  <a:cubicBezTo>
                    <a:pt x="15" y="8"/>
                    <a:pt x="8" y="15"/>
                    <a:pt x="8" y="24"/>
                  </a:cubicBezTo>
                  <a:cubicBezTo>
                    <a:pt x="8" y="33"/>
                    <a:pt x="15" y="40"/>
                    <a:pt x="24" y="40"/>
                  </a:cubicBezTo>
                  <a:cubicBezTo>
                    <a:pt x="33" y="40"/>
                    <a:pt x="40" y="33"/>
                    <a:pt x="40" y="24"/>
                  </a:cubicBezTo>
                  <a:cubicBezTo>
                    <a:pt x="40" y="15"/>
                    <a:pt x="33" y="8"/>
                    <a:pt x="24" y="8"/>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435" name="Freeform 375"/>
            <p:cNvSpPr>
              <a:spLocks/>
            </p:cNvSpPr>
            <p:nvPr/>
          </p:nvSpPr>
          <p:spPr bwMode="auto">
            <a:xfrm>
              <a:off x="5562601" y="1687512"/>
              <a:ext cx="460375" cy="244475"/>
            </a:xfrm>
            <a:custGeom>
              <a:avLst/>
              <a:gdLst>
                <a:gd name="T0" fmla="*/ 256 w 256"/>
                <a:gd name="T1" fmla="*/ 136 h 136"/>
                <a:gd name="T2" fmla="*/ 72 w 256"/>
                <a:gd name="T3" fmla="*/ 136 h 136"/>
                <a:gd name="T4" fmla="*/ 72 w 256"/>
                <a:gd name="T5" fmla="*/ 64 h 136"/>
                <a:gd name="T6" fmla="*/ 136 w 256"/>
                <a:gd name="T7" fmla="*/ 64 h 136"/>
                <a:gd name="T8" fmla="*/ 136 w 256"/>
                <a:gd name="T9" fmla="*/ 48 h 136"/>
                <a:gd name="T10" fmla="*/ 32 w 256"/>
                <a:gd name="T11" fmla="*/ 48 h 136"/>
                <a:gd name="T12" fmla="*/ 8 w 256"/>
                <a:gd name="T13" fmla="*/ 72 h 136"/>
                <a:gd name="T14" fmla="*/ 8 w 256"/>
                <a:gd name="T15" fmla="*/ 128 h 136"/>
                <a:gd name="T16" fmla="*/ 24 w 256"/>
                <a:gd name="T17" fmla="*/ 128 h 136"/>
                <a:gd name="T18" fmla="*/ 24 w 256"/>
                <a:gd name="T19" fmla="*/ 96 h 136"/>
                <a:gd name="T20" fmla="*/ 32 w 256"/>
                <a:gd name="T21" fmla="*/ 96 h 136"/>
                <a:gd name="T22" fmla="*/ 32 w 256"/>
                <a:gd name="T23" fmla="*/ 136 h 136"/>
                <a:gd name="T24" fmla="*/ 0 w 256"/>
                <a:gd name="T25" fmla="*/ 136 h 136"/>
                <a:gd name="T26" fmla="*/ 0 w 256"/>
                <a:gd name="T27" fmla="*/ 72 h 136"/>
                <a:gd name="T28" fmla="*/ 32 w 256"/>
                <a:gd name="T29" fmla="*/ 40 h 136"/>
                <a:gd name="T30" fmla="*/ 144 w 256"/>
                <a:gd name="T31" fmla="*/ 40 h 136"/>
                <a:gd name="T32" fmla="*/ 144 w 256"/>
                <a:gd name="T33" fmla="*/ 72 h 136"/>
                <a:gd name="T34" fmla="*/ 80 w 256"/>
                <a:gd name="T35" fmla="*/ 72 h 136"/>
                <a:gd name="T36" fmla="*/ 80 w 256"/>
                <a:gd name="T37" fmla="*/ 128 h 136"/>
                <a:gd name="T38" fmla="*/ 248 w 256"/>
                <a:gd name="T39" fmla="*/ 128 h 136"/>
                <a:gd name="T40" fmla="*/ 248 w 256"/>
                <a:gd name="T41" fmla="*/ 8 h 136"/>
                <a:gd name="T42" fmla="*/ 80 w 256"/>
                <a:gd name="T43" fmla="*/ 8 h 136"/>
                <a:gd name="T44" fmla="*/ 80 w 256"/>
                <a:gd name="T45" fmla="*/ 0 h 136"/>
                <a:gd name="T46" fmla="*/ 256 w 256"/>
                <a:gd name="T47" fmla="*/ 0 h 136"/>
                <a:gd name="T48" fmla="*/ 256 w 256"/>
                <a:gd name="T49" fmla="*/ 136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56" h="136">
                  <a:moveTo>
                    <a:pt x="256" y="136"/>
                  </a:moveTo>
                  <a:cubicBezTo>
                    <a:pt x="72" y="136"/>
                    <a:pt x="72" y="136"/>
                    <a:pt x="72" y="136"/>
                  </a:cubicBezTo>
                  <a:cubicBezTo>
                    <a:pt x="72" y="64"/>
                    <a:pt x="72" y="64"/>
                    <a:pt x="72" y="64"/>
                  </a:cubicBezTo>
                  <a:cubicBezTo>
                    <a:pt x="136" y="64"/>
                    <a:pt x="136" y="64"/>
                    <a:pt x="136" y="64"/>
                  </a:cubicBezTo>
                  <a:cubicBezTo>
                    <a:pt x="136" y="48"/>
                    <a:pt x="136" y="48"/>
                    <a:pt x="136" y="48"/>
                  </a:cubicBezTo>
                  <a:cubicBezTo>
                    <a:pt x="32" y="48"/>
                    <a:pt x="32" y="48"/>
                    <a:pt x="32" y="48"/>
                  </a:cubicBezTo>
                  <a:cubicBezTo>
                    <a:pt x="19" y="48"/>
                    <a:pt x="8" y="59"/>
                    <a:pt x="8" y="72"/>
                  </a:cubicBezTo>
                  <a:cubicBezTo>
                    <a:pt x="8" y="128"/>
                    <a:pt x="8" y="128"/>
                    <a:pt x="8" y="128"/>
                  </a:cubicBezTo>
                  <a:cubicBezTo>
                    <a:pt x="24" y="128"/>
                    <a:pt x="24" y="128"/>
                    <a:pt x="24" y="128"/>
                  </a:cubicBezTo>
                  <a:cubicBezTo>
                    <a:pt x="24" y="96"/>
                    <a:pt x="24" y="96"/>
                    <a:pt x="24" y="96"/>
                  </a:cubicBezTo>
                  <a:cubicBezTo>
                    <a:pt x="32" y="96"/>
                    <a:pt x="32" y="96"/>
                    <a:pt x="32" y="96"/>
                  </a:cubicBezTo>
                  <a:cubicBezTo>
                    <a:pt x="32" y="136"/>
                    <a:pt x="32" y="136"/>
                    <a:pt x="32" y="136"/>
                  </a:cubicBezTo>
                  <a:cubicBezTo>
                    <a:pt x="0" y="136"/>
                    <a:pt x="0" y="136"/>
                    <a:pt x="0" y="136"/>
                  </a:cubicBezTo>
                  <a:cubicBezTo>
                    <a:pt x="0" y="72"/>
                    <a:pt x="0" y="72"/>
                    <a:pt x="0" y="72"/>
                  </a:cubicBezTo>
                  <a:cubicBezTo>
                    <a:pt x="0" y="54"/>
                    <a:pt x="15" y="40"/>
                    <a:pt x="32" y="40"/>
                  </a:cubicBezTo>
                  <a:cubicBezTo>
                    <a:pt x="144" y="40"/>
                    <a:pt x="144" y="40"/>
                    <a:pt x="144" y="40"/>
                  </a:cubicBezTo>
                  <a:cubicBezTo>
                    <a:pt x="144" y="72"/>
                    <a:pt x="144" y="72"/>
                    <a:pt x="144" y="72"/>
                  </a:cubicBezTo>
                  <a:cubicBezTo>
                    <a:pt x="80" y="72"/>
                    <a:pt x="80" y="72"/>
                    <a:pt x="80" y="72"/>
                  </a:cubicBezTo>
                  <a:cubicBezTo>
                    <a:pt x="80" y="128"/>
                    <a:pt x="80" y="128"/>
                    <a:pt x="80" y="128"/>
                  </a:cubicBezTo>
                  <a:cubicBezTo>
                    <a:pt x="248" y="128"/>
                    <a:pt x="248" y="128"/>
                    <a:pt x="248" y="128"/>
                  </a:cubicBezTo>
                  <a:cubicBezTo>
                    <a:pt x="248" y="8"/>
                    <a:pt x="248" y="8"/>
                    <a:pt x="248" y="8"/>
                  </a:cubicBezTo>
                  <a:cubicBezTo>
                    <a:pt x="80" y="8"/>
                    <a:pt x="80" y="8"/>
                    <a:pt x="80" y="8"/>
                  </a:cubicBezTo>
                  <a:cubicBezTo>
                    <a:pt x="80" y="0"/>
                    <a:pt x="80" y="0"/>
                    <a:pt x="80" y="0"/>
                  </a:cubicBezTo>
                  <a:cubicBezTo>
                    <a:pt x="256" y="0"/>
                    <a:pt x="256" y="0"/>
                    <a:pt x="256" y="0"/>
                  </a:cubicBezTo>
                  <a:lnTo>
                    <a:pt x="256" y="136"/>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436" name="Rectangle 376"/>
            <p:cNvSpPr>
              <a:spLocks noChangeArrowheads="1"/>
            </p:cNvSpPr>
            <p:nvPr/>
          </p:nvSpPr>
          <p:spPr bwMode="auto">
            <a:xfrm>
              <a:off x="5719764" y="1889125"/>
              <a:ext cx="27463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437" name="Freeform 377"/>
            <p:cNvSpPr>
              <a:spLocks/>
            </p:cNvSpPr>
            <p:nvPr/>
          </p:nvSpPr>
          <p:spPr bwMode="auto">
            <a:xfrm>
              <a:off x="5562601" y="2043112"/>
              <a:ext cx="460375" cy="76200"/>
            </a:xfrm>
            <a:custGeom>
              <a:avLst/>
              <a:gdLst>
                <a:gd name="T0" fmla="*/ 244 w 256"/>
                <a:gd name="T1" fmla="*/ 43 h 43"/>
                <a:gd name="T2" fmla="*/ 12 w 256"/>
                <a:gd name="T3" fmla="*/ 43 h 43"/>
                <a:gd name="T4" fmla="*/ 0 w 256"/>
                <a:gd name="T5" fmla="*/ 27 h 43"/>
                <a:gd name="T6" fmla="*/ 0 w 256"/>
                <a:gd name="T7" fmla="*/ 17 h 43"/>
                <a:gd name="T8" fmla="*/ 30 w 256"/>
                <a:gd name="T9" fmla="*/ 0 h 43"/>
                <a:gd name="T10" fmla="*/ 34 w 256"/>
                <a:gd name="T11" fmla="*/ 6 h 43"/>
                <a:gd name="T12" fmla="*/ 8 w 256"/>
                <a:gd name="T13" fmla="*/ 21 h 43"/>
                <a:gd name="T14" fmla="*/ 8 w 256"/>
                <a:gd name="T15" fmla="*/ 27 h 43"/>
                <a:gd name="T16" fmla="*/ 12 w 256"/>
                <a:gd name="T17" fmla="*/ 35 h 43"/>
                <a:gd name="T18" fmla="*/ 244 w 256"/>
                <a:gd name="T19" fmla="*/ 35 h 43"/>
                <a:gd name="T20" fmla="*/ 248 w 256"/>
                <a:gd name="T21" fmla="*/ 27 h 43"/>
                <a:gd name="T22" fmla="*/ 248 w 256"/>
                <a:gd name="T23" fmla="*/ 21 h 43"/>
                <a:gd name="T24" fmla="*/ 222 w 256"/>
                <a:gd name="T25" fmla="*/ 6 h 43"/>
                <a:gd name="T26" fmla="*/ 226 w 256"/>
                <a:gd name="T27" fmla="*/ 0 h 43"/>
                <a:gd name="T28" fmla="*/ 256 w 256"/>
                <a:gd name="T29" fmla="*/ 17 h 43"/>
                <a:gd name="T30" fmla="*/ 256 w 256"/>
                <a:gd name="T31" fmla="*/ 27 h 43"/>
                <a:gd name="T32" fmla="*/ 244 w 256"/>
                <a:gd name="T33"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6" h="43">
                  <a:moveTo>
                    <a:pt x="244" y="43"/>
                  </a:moveTo>
                  <a:cubicBezTo>
                    <a:pt x="12" y="43"/>
                    <a:pt x="12" y="43"/>
                    <a:pt x="12" y="43"/>
                  </a:cubicBezTo>
                  <a:cubicBezTo>
                    <a:pt x="6" y="43"/>
                    <a:pt x="0" y="36"/>
                    <a:pt x="0" y="27"/>
                  </a:cubicBezTo>
                  <a:cubicBezTo>
                    <a:pt x="0" y="17"/>
                    <a:pt x="0" y="17"/>
                    <a:pt x="0" y="17"/>
                  </a:cubicBezTo>
                  <a:cubicBezTo>
                    <a:pt x="30" y="0"/>
                    <a:pt x="30" y="0"/>
                    <a:pt x="30" y="0"/>
                  </a:cubicBezTo>
                  <a:cubicBezTo>
                    <a:pt x="34" y="6"/>
                    <a:pt x="34" y="6"/>
                    <a:pt x="34" y="6"/>
                  </a:cubicBezTo>
                  <a:cubicBezTo>
                    <a:pt x="8" y="21"/>
                    <a:pt x="8" y="21"/>
                    <a:pt x="8" y="21"/>
                  </a:cubicBezTo>
                  <a:cubicBezTo>
                    <a:pt x="8" y="27"/>
                    <a:pt x="8" y="27"/>
                    <a:pt x="8" y="27"/>
                  </a:cubicBezTo>
                  <a:cubicBezTo>
                    <a:pt x="8" y="32"/>
                    <a:pt x="11" y="35"/>
                    <a:pt x="12" y="35"/>
                  </a:cubicBezTo>
                  <a:cubicBezTo>
                    <a:pt x="244" y="35"/>
                    <a:pt x="244" y="35"/>
                    <a:pt x="244" y="35"/>
                  </a:cubicBezTo>
                  <a:cubicBezTo>
                    <a:pt x="245" y="35"/>
                    <a:pt x="248" y="32"/>
                    <a:pt x="248" y="27"/>
                  </a:cubicBezTo>
                  <a:cubicBezTo>
                    <a:pt x="248" y="21"/>
                    <a:pt x="248" y="21"/>
                    <a:pt x="248" y="21"/>
                  </a:cubicBezTo>
                  <a:cubicBezTo>
                    <a:pt x="222" y="6"/>
                    <a:pt x="222" y="6"/>
                    <a:pt x="222" y="6"/>
                  </a:cubicBezTo>
                  <a:cubicBezTo>
                    <a:pt x="226" y="0"/>
                    <a:pt x="226" y="0"/>
                    <a:pt x="226" y="0"/>
                  </a:cubicBezTo>
                  <a:cubicBezTo>
                    <a:pt x="256" y="17"/>
                    <a:pt x="256" y="17"/>
                    <a:pt x="256" y="17"/>
                  </a:cubicBezTo>
                  <a:cubicBezTo>
                    <a:pt x="256" y="27"/>
                    <a:pt x="256" y="27"/>
                    <a:pt x="256" y="27"/>
                  </a:cubicBezTo>
                  <a:cubicBezTo>
                    <a:pt x="256" y="36"/>
                    <a:pt x="251" y="43"/>
                    <a:pt x="244" y="43"/>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438" name="Freeform 378"/>
            <p:cNvSpPr>
              <a:spLocks/>
            </p:cNvSpPr>
            <p:nvPr/>
          </p:nvSpPr>
          <p:spPr bwMode="auto">
            <a:xfrm>
              <a:off x="5810251" y="2041525"/>
              <a:ext cx="115888" cy="44450"/>
            </a:xfrm>
            <a:custGeom>
              <a:avLst/>
              <a:gdLst>
                <a:gd name="T0" fmla="*/ 39 w 73"/>
                <a:gd name="T1" fmla="*/ 28 h 28"/>
                <a:gd name="T2" fmla="*/ 0 w 73"/>
                <a:gd name="T3" fmla="*/ 9 h 28"/>
                <a:gd name="T4" fmla="*/ 5 w 73"/>
                <a:gd name="T5" fmla="*/ 0 h 28"/>
                <a:gd name="T6" fmla="*/ 39 w 73"/>
                <a:gd name="T7" fmla="*/ 17 h 28"/>
                <a:gd name="T8" fmla="*/ 68 w 73"/>
                <a:gd name="T9" fmla="*/ 1 h 28"/>
                <a:gd name="T10" fmla="*/ 73 w 73"/>
                <a:gd name="T11" fmla="*/ 7 h 28"/>
                <a:gd name="T12" fmla="*/ 39 w 73"/>
                <a:gd name="T13" fmla="*/ 28 h 28"/>
              </a:gdLst>
              <a:ahLst/>
              <a:cxnLst>
                <a:cxn ang="0">
                  <a:pos x="T0" y="T1"/>
                </a:cxn>
                <a:cxn ang="0">
                  <a:pos x="T2" y="T3"/>
                </a:cxn>
                <a:cxn ang="0">
                  <a:pos x="T4" y="T5"/>
                </a:cxn>
                <a:cxn ang="0">
                  <a:pos x="T6" y="T7"/>
                </a:cxn>
                <a:cxn ang="0">
                  <a:pos x="T8" y="T9"/>
                </a:cxn>
                <a:cxn ang="0">
                  <a:pos x="T10" y="T11"/>
                </a:cxn>
                <a:cxn ang="0">
                  <a:pos x="T12" y="T13"/>
                </a:cxn>
              </a:cxnLst>
              <a:rect l="0" t="0" r="r" b="b"/>
              <a:pathLst>
                <a:path w="73" h="28">
                  <a:moveTo>
                    <a:pt x="39" y="28"/>
                  </a:moveTo>
                  <a:lnTo>
                    <a:pt x="0" y="9"/>
                  </a:lnTo>
                  <a:lnTo>
                    <a:pt x="5" y="0"/>
                  </a:lnTo>
                  <a:lnTo>
                    <a:pt x="39" y="17"/>
                  </a:lnTo>
                  <a:lnTo>
                    <a:pt x="68" y="1"/>
                  </a:lnTo>
                  <a:lnTo>
                    <a:pt x="73" y="7"/>
                  </a:lnTo>
                  <a:lnTo>
                    <a:pt x="39" y="28"/>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439" name="Freeform 379"/>
            <p:cNvSpPr>
              <a:spLocks/>
            </p:cNvSpPr>
            <p:nvPr/>
          </p:nvSpPr>
          <p:spPr bwMode="auto">
            <a:xfrm>
              <a:off x="5659439" y="2041525"/>
              <a:ext cx="114300" cy="44450"/>
            </a:xfrm>
            <a:custGeom>
              <a:avLst/>
              <a:gdLst>
                <a:gd name="T0" fmla="*/ 34 w 72"/>
                <a:gd name="T1" fmla="*/ 28 h 28"/>
                <a:gd name="T2" fmla="*/ 0 w 72"/>
                <a:gd name="T3" fmla="*/ 7 h 28"/>
                <a:gd name="T4" fmla="*/ 4 w 72"/>
                <a:gd name="T5" fmla="*/ 1 h 28"/>
                <a:gd name="T6" fmla="*/ 34 w 72"/>
                <a:gd name="T7" fmla="*/ 17 h 28"/>
                <a:gd name="T8" fmla="*/ 68 w 72"/>
                <a:gd name="T9" fmla="*/ 0 h 28"/>
                <a:gd name="T10" fmla="*/ 72 w 72"/>
                <a:gd name="T11" fmla="*/ 9 h 28"/>
                <a:gd name="T12" fmla="*/ 34 w 72"/>
                <a:gd name="T13" fmla="*/ 28 h 28"/>
              </a:gdLst>
              <a:ahLst/>
              <a:cxnLst>
                <a:cxn ang="0">
                  <a:pos x="T0" y="T1"/>
                </a:cxn>
                <a:cxn ang="0">
                  <a:pos x="T2" y="T3"/>
                </a:cxn>
                <a:cxn ang="0">
                  <a:pos x="T4" y="T5"/>
                </a:cxn>
                <a:cxn ang="0">
                  <a:pos x="T6" y="T7"/>
                </a:cxn>
                <a:cxn ang="0">
                  <a:pos x="T8" y="T9"/>
                </a:cxn>
                <a:cxn ang="0">
                  <a:pos x="T10" y="T11"/>
                </a:cxn>
                <a:cxn ang="0">
                  <a:pos x="T12" y="T13"/>
                </a:cxn>
              </a:cxnLst>
              <a:rect l="0" t="0" r="r" b="b"/>
              <a:pathLst>
                <a:path w="72" h="28">
                  <a:moveTo>
                    <a:pt x="34" y="28"/>
                  </a:moveTo>
                  <a:lnTo>
                    <a:pt x="0" y="7"/>
                  </a:lnTo>
                  <a:lnTo>
                    <a:pt x="4" y="1"/>
                  </a:lnTo>
                  <a:lnTo>
                    <a:pt x="34" y="17"/>
                  </a:lnTo>
                  <a:lnTo>
                    <a:pt x="68" y="0"/>
                  </a:lnTo>
                  <a:lnTo>
                    <a:pt x="72" y="9"/>
                  </a:lnTo>
                  <a:lnTo>
                    <a:pt x="34" y="28"/>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440" name="Freeform 380"/>
            <p:cNvSpPr>
              <a:spLocks noEditPoints="1"/>
            </p:cNvSpPr>
            <p:nvPr/>
          </p:nvSpPr>
          <p:spPr bwMode="auto">
            <a:xfrm>
              <a:off x="5597526" y="1962150"/>
              <a:ext cx="87313" cy="100013"/>
            </a:xfrm>
            <a:custGeom>
              <a:avLst/>
              <a:gdLst>
                <a:gd name="T0" fmla="*/ 24 w 48"/>
                <a:gd name="T1" fmla="*/ 56 h 56"/>
                <a:gd name="T2" fmla="*/ 0 w 48"/>
                <a:gd name="T3" fmla="*/ 26 h 56"/>
                <a:gd name="T4" fmla="*/ 24 w 48"/>
                <a:gd name="T5" fmla="*/ 0 h 56"/>
                <a:gd name="T6" fmla="*/ 48 w 48"/>
                <a:gd name="T7" fmla="*/ 26 h 56"/>
                <a:gd name="T8" fmla="*/ 24 w 48"/>
                <a:gd name="T9" fmla="*/ 56 h 56"/>
                <a:gd name="T10" fmla="*/ 24 w 48"/>
                <a:gd name="T11" fmla="*/ 8 h 56"/>
                <a:gd name="T12" fmla="*/ 8 w 48"/>
                <a:gd name="T13" fmla="*/ 26 h 56"/>
                <a:gd name="T14" fmla="*/ 24 w 48"/>
                <a:gd name="T15" fmla="*/ 48 h 56"/>
                <a:gd name="T16" fmla="*/ 40 w 48"/>
                <a:gd name="T17" fmla="*/ 26 h 56"/>
                <a:gd name="T18" fmla="*/ 24 w 48"/>
                <a:gd name="T19" fmla="*/ 8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56">
                  <a:moveTo>
                    <a:pt x="24" y="56"/>
                  </a:moveTo>
                  <a:cubicBezTo>
                    <a:pt x="11" y="56"/>
                    <a:pt x="0" y="43"/>
                    <a:pt x="0" y="26"/>
                  </a:cubicBezTo>
                  <a:cubicBezTo>
                    <a:pt x="0" y="14"/>
                    <a:pt x="3" y="0"/>
                    <a:pt x="24" y="0"/>
                  </a:cubicBezTo>
                  <a:cubicBezTo>
                    <a:pt x="46" y="0"/>
                    <a:pt x="48" y="14"/>
                    <a:pt x="48" y="26"/>
                  </a:cubicBezTo>
                  <a:cubicBezTo>
                    <a:pt x="48" y="43"/>
                    <a:pt x="38" y="56"/>
                    <a:pt x="24" y="56"/>
                  </a:cubicBezTo>
                  <a:close/>
                  <a:moveTo>
                    <a:pt x="24" y="8"/>
                  </a:moveTo>
                  <a:cubicBezTo>
                    <a:pt x="12" y="8"/>
                    <a:pt x="8" y="12"/>
                    <a:pt x="8" y="26"/>
                  </a:cubicBezTo>
                  <a:cubicBezTo>
                    <a:pt x="8" y="37"/>
                    <a:pt x="14" y="48"/>
                    <a:pt x="24" y="48"/>
                  </a:cubicBezTo>
                  <a:cubicBezTo>
                    <a:pt x="35" y="48"/>
                    <a:pt x="40" y="37"/>
                    <a:pt x="40" y="26"/>
                  </a:cubicBezTo>
                  <a:cubicBezTo>
                    <a:pt x="40" y="12"/>
                    <a:pt x="36" y="8"/>
                    <a:pt x="24" y="8"/>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441" name="Freeform 381"/>
            <p:cNvSpPr>
              <a:spLocks noEditPoints="1"/>
            </p:cNvSpPr>
            <p:nvPr/>
          </p:nvSpPr>
          <p:spPr bwMode="auto">
            <a:xfrm>
              <a:off x="5748339" y="1962150"/>
              <a:ext cx="87313" cy="100013"/>
            </a:xfrm>
            <a:custGeom>
              <a:avLst/>
              <a:gdLst>
                <a:gd name="T0" fmla="*/ 24 w 48"/>
                <a:gd name="T1" fmla="*/ 56 h 56"/>
                <a:gd name="T2" fmla="*/ 0 w 48"/>
                <a:gd name="T3" fmla="*/ 26 h 56"/>
                <a:gd name="T4" fmla="*/ 24 w 48"/>
                <a:gd name="T5" fmla="*/ 0 h 56"/>
                <a:gd name="T6" fmla="*/ 48 w 48"/>
                <a:gd name="T7" fmla="*/ 26 h 56"/>
                <a:gd name="T8" fmla="*/ 24 w 48"/>
                <a:gd name="T9" fmla="*/ 56 h 56"/>
                <a:gd name="T10" fmla="*/ 24 w 48"/>
                <a:gd name="T11" fmla="*/ 8 h 56"/>
                <a:gd name="T12" fmla="*/ 8 w 48"/>
                <a:gd name="T13" fmla="*/ 26 h 56"/>
                <a:gd name="T14" fmla="*/ 24 w 48"/>
                <a:gd name="T15" fmla="*/ 48 h 56"/>
                <a:gd name="T16" fmla="*/ 40 w 48"/>
                <a:gd name="T17" fmla="*/ 26 h 56"/>
                <a:gd name="T18" fmla="*/ 24 w 48"/>
                <a:gd name="T19" fmla="*/ 8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56">
                  <a:moveTo>
                    <a:pt x="24" y="56"/>
                  </a:moveTo>
                  <a:cubicBezTo>
                    <a:pt x="11" y="56"/>
                    <a:pt x="0" y="43"/>
                    <a:pt x="0" y="26"/>
                  </a:cubicBezTo>
                  <a:cubicBezTo>
                    <a:pt x="0" y="14"/>
                    <a:pt x="3" y="0"/>
                    <a:pt x="24" y="0"/>
                  </a:cubicBezTo>
                  <a:cubicBezTo>
                    <a:pt x="46" y="0"/>
                    <a:pt x="48" y="14"/>
                    <a:pt x="48" y="26"/>
                  </a:cubicBezTo>
                  <a:cubicBezTo>
                    <a:pt x="48" y="43"/>
                    <a:pt x="38" y="56"/>
                    <a:pt x="24" y="56"/>
                  </a:cubicBezTo>
                  <a:close/>
                  <a:moveTo>
                    <a:pt x="24" y="8"/>
                  </a:moveTo>
                  <a:cubicBezTo>
                    <a:pt x="12" y="8"/>
                    <a:pt x="8" y="12"/>
                    <a:pt x="8" y="26"/>
                  </a:cubicBezTo>
                  <a:cubicBezTo>
                    <a:pt x="8" y="37"/>
                    <a:pt x="14" y="48"/>
                    <a:pt x="24" y="48"/>
                  </a:cubicBezTo>
                  <a:cubicBezTo>
                    <a:pt x="35" y="48"/>
                    <a:pt x="40" y="37"/>
                    <a:pt x="40" y="26"/>
                  </a:cubicBezTo>
                  <a:cubicBezTo>
                    <a:pt x="40" y="12"/>
                    <a:pt x="36" y="8"/>
                    <a:pt x="24" y="8"/>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442" name="Freeform 382"/>
            <p:cNvSpPr>
              <a:spLocks noEditPoints="1"/>
            </p:cNvSpPr>
            <p:nvPr/>
          </p:nvSpPr>
          <p:spPr bwMode="auto">
            <a:xfrm>
              <a:off x="5900739" y="1962150"/>
              <a:ext cx="85725" cy="100013"/>
            </a:xfrm>
            <a:custGeom>
              <a:avLst/>
              <a:gdLst>
                <a:gd name="T0" fmla="*/ 24 w 48"/>
                <a:gd name="T1" fmla="*/ 56 h 56"/>
                <a:gd name="T2" fmla="*/ 0 w 48"/>
                <a:gd name="T3" fmla="*/ 26 h 56"/>
                <a:gd name="T4" fmla="*/ 24 w 48"/>
                <a:gd name="T5" fmla="*/ 0 h 56"/>
                <a:gd name="T6" fmla="*/ 48 w 48"/>
                <a:gd name="T7" fmla="*/ 26 h 56"/>
                <a:gd name="T8" fmla="*/ 24 w 48"/>
                <a:gd name="T9" fmla="*/ 56 h 56"/>
                <a:gd name="T10" fmla="*/ 24 w 48"/>
                <a:gd name="T11" fmla="*/ 8 h 56"/>
                <a:gd name="T12" fmla="*/ 8 w 48"/>
                <a:gd name="T13" fmla="*/ 26 h 56"/>
                <a:gd name="T14" fmla="*/ 24 w 48"/>
                <a:gd name="T15" fmla="*/ 48 h 56"/>
                <a:gd name="T16" fmla="*/ 40 w 48"/>
                <a:gd name="T17" fmla="*/ 26 h 56"/>
                <a:gd name="T18" fmla="*/ 24 w 48"/>
                <a:gd name="T19" fmla="*/ 8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56">
                  <a:moveTo>
                    <a:pt x="24" y="56"/>
                  </a:moveTo>
                  <a:cubicBezTo>
                    <a:pt x="11" y="56"/>
                    <a:pt x="0" y="43"/>
                    <a:pt x="0" y="26"/>
                  </a:cubicBezTo>
                  <a:cubicBezTo>
                    <a:pt x="0" y="14"/>
                    <a:pt x="3" y="0"/>
                    <a:pt x="24" y="0"/>
                  </a:cubicBezTo>
                  <a:cubicBezTo>
                    <a:pt x="46" y="0"/>
                    <a:pt x="48" y="14"/>
                    <a:pt x="48" y="26"/>
                  </a:cubicBezTo>
                  <a:cubicBezTo>
                    <a:pt x="48" y="43"/>
                    <a:pt x="38" y="56"/>
                    <a:pt x="24" y="56"/>
                  </a:cubicBezTo>
                  <a:close/>
                  <a:moveTo>
                    <a:pt x="24" y="8"/>
                  </a:moveTo>
                  <a:cubicBezTo>
                    <a:pt x="12" y="8"/>
                    <a:pt x="8" y="12"/>
                    <a:pt x="8" y="26"/>
                  </a:cubicBezTo>
                  <a:cubicBezTo>
                    <a:pt x="8" y="37"/>
                    <a:pt x="14" y="48"/>
                    <a:pt x="24" y="48"/>
                  </a:cubicBezTo>
                  <a:cubicBezTo>
                    <a:pt x="35" y="48"/>
                    <a:pt x="40" y="37"/>
                    <a:pt x="40" y="26"/>
                  </a:cubicBezTo>
                  <a:cubicBezTo>
                    <a:pt x="40" y="12"/>
                    <a:pt x="36" y="8"/>
                    <a:pt x="24" y="8"/>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443" name="Rectangle 383"/>
            <p:cNvSpPr>
              <a:spLocks noChangeArrowheads="1"/>
            </p:cNvSpPr>
            <p:nvPr/>
          </p:nvSpPr>
          <p:spPr bwMode="auto">
            <a:xfrm>
              <a:off x="5705476" y="2076450"/>
              <a:ext cx="14288" cy="22225"/>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444" name="Rectangle 384"/>
            <p:cNvSpPr>
              <a:spLocks noChangeArrowheads="1"/>
            </p:cNvSpPr>
            <p:nvPr/>
          </p:nvSpPr>
          <p:spPr bwMode="auto">
            <a:xfrm>
              <a:off x="5864226" y="2076450"/>
              <a:ext cx="14288" cy="22225"/>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445" name="Rectangle 385"/>
            <p:cNvSpPr>
              <a:spLocks noChangeArrowheads="1"/>
            </p:cNvSpPr>
            <p:nvPr/>
          </p:nvSpPr>
          <p:spPr bwMode="auto">
            <a:xfrm>
              <a:off x="5640389" y="1789112"/>
              <a:ext cx="15875"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446" name="Rectangle 386"/>
            <p:cNvSpPr>
              <a:spLocks noChangeArrowheads="1"/>
            </p:cNvSpPr>
            <p:nvPr/>
          </p:nvSpPr>
          <p:spPr bwMode="auto">
            <a:xfrm>
              <a:off x="5640389" y="1817687"/>
              <a:ext cx="15875"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grpSp>
      <p:grpSp>
        <p:nvGrpSpPr>
          <p:cNvPr id="447" name="Group 446"/>
          <p:cNvGrpSpPr/>
          <p:nvPr/>
        </p:nvGrpSpPr>
        <p:grpSpPr>
          <a:xfrm>
            <a:off x="2871334" y="2172187"/>
            <a:ext cx="458788" cy="458788"/>
            <a:chOff x="2316163" y="1612901"/>
            <a:chExt cx="458788" cy="458788"/>
          </a:xfrm>
        </p:grpSpPr>
        <p:sp>
          <p:nvSpPr>
            <p:cNvPr id="448" name="Freeform 620"/>
            <p:cNvSpPr>
              <a:spLocks noEditPoints="1"/>
            </p:cNvSpPr>
            <p:nvPr/>
          </p:nvSpPr>
          <p:spPr bwMode="auto">
            <a:xfrm>
              <a:off x="2316163" y="1684339"/>
              <a:ext cx="411163" cy="323850"/>
            </a:xfrm>
            <a:custGeom>
              <a:avLst/>
              <a:gdLst>
                <a:gd name="T0" fmla="*/ 4 w 229"/>
                <a:gd name="T1" fmla="*/ 180 h 180"/>
                <a:gd name="T2" fmla="*/ 3 w 229"/>
                <a:gd name="T3" fmla="*/ 180 h 180"/>
                <a:gd name="T4" fmla="*/ 0 w 229"/>
                <a:gd name="T5" fmla="*/ 176 h 180"/>
                <a:gd name="T6" fmla="*/ 0 w 229"/>
                <a:gd name="T7" fmla="*/ 152 h 180"/>
                <a:gd name="T8" fmla="*/ 1 w 229"/>
                <a:gd name="T9" fmla="*/ 149 h 180"/>
                <a:gd name="T10" fmla="*/ 113 w 229"/>
                <a:gd name="T11" fmla="*/ 37 h 180"/>
                <a:gd name="T12" fmla="*/ 116 w 229"/>
                <a:gd name="T13" fmla="*/ 36 h 180"/>
                <a:gd name="T14" fmla="*/ 138 w 229"/>
                <a:gd name="T15" fmla="*/ 36 h 180"/>
                <a:gd name="T16" fmla="*/ 173 w 229"/>
                <a:gd name="T17" fmla="*/ 1 h 180"/>
                <a:gd name="T18" fmla="*/ 179 w 229"/>
                <a:gd name="T19" fmla="*/ 1 h 180"/>
                <a:gd name="T20" fmla="*/ 227 w 229"/>
                <a:gd name="T21" fmla="*/ 49 h 180"/>
                <a:gd name="T22" fmla="*/ 227 w 229"/>
                <a:gd name="T23" fmla="*/ 55 h 180"/>
                <a:gd name="T24" fmla="*/ 187 w 229"/>
                <a:gd name="T25" fmla="*/ 95 h 180"/>
                <a:gd name="T26" fmla="*/ 184 w 229"/>
                <a:gd name="T27" fmla="*/ 96 h 180"/>
                <a:gd name="T28" fmla="*/ 150 w 229"/>
                <a:gd name="T29" fmla="*/ 96 h 180"/>
                <a:gd name="T30" fmla="*/ 107 w 229"/>
                <a:gd name="T31" fmla="*/ 139 h 180"/>
                <a:gd name="T32" fmla="*/ 104 w 229"/>
                <a:gd name="T33" fmla="*/ 140 h 180"/>
                <a:gd name="T34" fmla="*/ 46 w 229"/>
                <a:gd name="T35" fmla="*/ 140 h 180"/>
                <a:gd name="T36" fmla="*/ 7 w 229"/>
                <a:gd name="T37" fmla="*/ 179 h 180"/>
                <a:gd name="T38" fmla="*/ 4 w 229"/>
                <a:gd name="T39" fmla="*/ 180 h 180"/>
                <a:gd name="T40" fmla="*/ 8 w 229"/>
                <a:gd name="T41" fmla="*/ 154 h 180"/>
                <a:gd name="T42" fmla="*/ 8 w 229"/>
                <a:gd name="T43" fmla="*/ 166 h 180"/>
                <a:gd name="T44" fmla="*/ 41 w 229"/>
                <a:gd name="T45" fmla="*/ 133 h 180"/>
                <a:gd name="T46" fmla="*/ 44 w 229"/>
                <a:gd name="T47" fmla="*/ 132 h 180"/>
                <a:gd name="T48" fmla="*/ 102 w 229"/>
                <a:gd name="T49" fmla="*/ 132 h 180"/>
                <a:gd name="T50" fmla="*/ 145 w 229"/>
                <a:gd name="T51" fmla="*/ 89 h 180"/>
                <a:gd name="T52" fmla="*/ 148 w 229"/>
                <a:gd name="T53" fmla="*/ 88 h 180"/>
                <a:gd name="T54" fmla="*/ 182 w 229"/>
                <a:gd name="T55" fmla="*/ 88 h 180"/>
                <a:gd name="T56" fmla="*/ 218 w 229"/>
                <a:gd name="T57" fmla="*/ 52 h 180"/>
                <a:gd name="T58" fmla="*/ 176 w 229"/>
                <a:gd name="T59" fmla="*/ 10 h 180"/>
                <a:gd name="T60" fmla="*/ 143 w 229"/>
                <a:gd name="T61" fmla="*/ 43 h 180"/>
                <a:gd name="T62" fmla="*/ 140 w 229"/>
                <a:gd name="T63" fmla="*/ 44 h 180"/>
                <a:gd name="T64" fmla="*/ 118 w 229"/>
                <a:gd name="T65" fmla="*/ 44 h 180"/>
                <a:gd name="T66" fmla="*/ 8 w 229"/>
                <a:gd name="T67" fmla="*/ 154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29" h="180">
                  <a:moveTo>
                    <a:pt x="4" y="180"/>
                  </a:moveTo>
                  <a:cubicBezTo>
                    <a:pt x="4" y="180"/>
                    <a:pt x="3" y="180"/>
                    <a:pt x="3" y="180"/>
                  </a:cubicBezTo>
                  <a:cubicBezTo>
                    <a:pt x="1" y="179"/>
                    <a:pt x="0" y="178"/>
                    <a:pt x="0" y="176"/>
                  </a:cubicBezTo>
                  <a:cubicBezTo>
                    <a:pt x="0" y="152"/>
                    <a:pt x="0" y="152"/>
                    <a:pt x="0" y="152"/>
                  </a:cubicBezTo>
                  <a:cubicBezTo>
                    <a:pt x="0" y="151"/>
                    <a:pt x="1" y="150"/>
                    <a:pt x="1" y="149"/>
                  </a:cubicBezTo>
                  <a:cubicBezTo>
                    <a:pt x="113" y="37"/>
                    <a:pt x="113" y="37"/>
                    <a:pt x="113" y="37"/>
                  </a:cubicBezTo>
                  <a:cubicBezTo>
                    <a:pt x="114" y="36"/>
                    <a:pt x="115" y="36"/>
                    <a:pt x="116" y="36"/>
                  </a:cubicBezTo>
                  <a:cubicBezTo>
                    <a:pt x="138" y="36"/>
                    <a:pt x="138" y="36"/>
                    <a:pt x="138" y="36"/>
                  </a:cubicBezTo>
                  <a:cubicBezTo>
                    <a:pt x="173" y="1"/>
                    <a:pt x="173" y="1"/>
                    <a:pt x="173" y="1"/>
                  </a:cubicBezTo>
                  <a:cubicBezTo>
                    <a:pt x="175" y="0"/>
                    <a:pt x="177" y="0"/>
                    <a:pt x="179" y="1"/>
                  </a:cubicBezTo>
                  <a:cubicBezTo>
                    <a:pt x="227" y="49"/>
                    <a:pt x="227" y="49"/>
                    <a:pt x="227" y="49"/>
                  </a:cubicBezTo>
                  <a:cubicBezTo>
                    <a:pt x="229" y="51"/>
                    <a:pt x="229" y="53"/>
                    <a:pt x="227" y="55"/>
                  </a:cubicBezTo>
                  <a:cubicBezTo>
                    <a:pt x="187" y="95"/>
                    <a:pt x="187" y="95"/>
                    <a:pt x="187" y="95"/>
                  </a:cubicBezTo>
                  <a:cubicBezTo>
                    <a:pt x="186" y="96"/>
                    <a:pt x="185" y="96"/>
                    <a:pt x="184" y="96"/>
                  </a:cubicBezTo>
                  <a:cubicBezTo>
                    <a:pt x="150" y="96"/>
                    <a:pt x="150" y="96"/>
                    <a:pt x="150" y="96"/>
                  </a:cubicBezTo>
                  <a:cubicBezTo>
                    <a:pt x="107" y="139"/>
                    <a:pt x="107" y="139"/>
                    <a:pt x="107" y="139"/>
                  </a:cubicBezTo>
                  <a:cubicBezTo>
                    <a:pt x="106" y="140"/>
                    <a:pt x="105" y="140"/>
                    <a:pt x="104" y="140"/>
                  </a:cubicBezTo>
                  <a:cubicBezTo>
                    <a:pt x="46" y="140"/>
                    <a:pt x="46" y="140"/>
                    <a:pt x="46" y="140"/>
                  </a:cubicBezTo>
                  <a:cubicBezTo>
                    <a:pt x="7" y="179"/>
                    <a:pt x="7" y="179"/>
                    <a:pt x="7" y="179"/>
                  </a:cubicBezTo>
                  <a:cubicBezTo>
                    <a:pt x="6" y="180"/>
                    <a:pt x="5" y="180"/>
                    <a:pt x="4" y="180"/>
                  </a:cubicBezTo>
                  <a:close/>
                  <a:moveTo>
                    <a:pt x="8" y="154"/>
                  </a:moveTo>
                  <a:cubicBezTo>
                    <a:pt x="8" y="166"/>
                    <a:pt x="8" y="166"/>
                    <a:pt x="8" y="166"/>
                  </a:cubicBezTo>
                  <a:cubicBezTo>
                    <a:pt x="41" y="133"/>
                    <a:pt x="41" y="133"/>
                    <a:pt x="41" y="133"/>
                  </a:cubicBezTo>
                  <a:cubicBezTo>
                    <a:pt x="42" y="132"/>
                    <a:pt x="43" y="132"/>
                    <a:pt x="44" y="132"/>
                  </a:cubicBezTo>
                  <a:cubicBezTo>
                    <a:pt x="102" y="132"/>
                    <a:pt x="102" y="132"/>
                    <a:pt x="102" y="132"/>
                  </a:cubicBezTo>
                  <a:cubicBezTo>
                    <a:pt x="145" y="89"/>
                    <a:pt x="145" y="89"/>
                    <a:pt x="145" y="89"/>
                  </a:cubicBezTo>
                  <a:cubicBezTo>
                    <a:pt x="146" y="88"/>
                    <a:pt x="147" y="88"/>
                    <a:pt x="148" y="88"/>
                  </a:cubicBezTo>
                  <a:cubicBezTo>
                    <a:pt x="182" y="88"/>
                    <a:pt x="182" y="88"/>
                    <a:pt x="182" y="88"/>
                  </a:cubicBezTo>
                  <a:cubicBezTo>
                    <a:pt x="218" y="52"/>
                    <a:pt x="218" y="52"/>
                    <a:pt x="218" y="52"/>
                  </a:cubicBezTo>
                  <a:cubicBezTo>
                    <a:pt x="176" y="10"/>
                    <a:pt x="176" y="10"/>
                    <a:pt x="176" y="10"/>
                  </a:cubicBezTo>
                  <a:cubicBezTo>
                    <a:pt x="143" y="43"/>
                    <a:pt x="143" y="43"/>
                    <a:pt x="143" y="43"/>
                  </a:cubicBezTo>
                  <a:cubicBezTo>
                    <a:pt x="142" y="44"/>
                    <a:pt x="141" y="44"/>
                    <a:pt x="140" y="44"/>
                  </a:cubicBezTo>
                  <a:cubicBezTo>
                    <a:pt x="118" y="44"/>
                    <a:pt x="118" y="44"/>
                    <a:pt x="118" y="44"/>
                  </a:cubicBezTo>
                  <a:lnTo>
                    <a:pt x="8" y="154"/>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449" name="Freeform 621"/>
            <p:cNvSpPr>
              <a:spLocks/>
            </p:cNvSpPr>
            <p:nvPr/>
          </p:nvSpPr>
          <p:spPr bwMode="auto">
            <a:xfrm>
              <a:off x="2360613" y="1944689"/>
              <a:ext cx="125413" cy="77788"/>
            </a:xfrm>
            <a:custGeom>
              <a:avLst/>
              <a:gdLst>
                <a:gd name="T0" fmla="*/ 31 w 70"/>
                <a:gd name="T1" fmla="*/ 43 h 43"/>
                <a:gd name="T2" fmla="*/ 28 w 70"/>
                <a:gd name="T3" fmla="*/ 42 h 43"/>
                <a:gd name="T4" fmla="*/ 0 w 70"/>
                <a:gd name="T5" fmla="*/ 14 h 43"/>
                <a:gd name="T6" fmla="*/ 6 w 70"/>
                <a:gd name="T7" fmla="*/ 8 h 43"/>
                <a:gd name="T8" fmla="*/ 31 w 70"/>
                <a:gd name="T9" fmla="*/ 33 h 43"/>
                <a:gd name="T10" fmla="*/ 64 w 70"/>
                <a:gd name="T11" fmla="*/ 0 h 43"/>
                <a:gd name="T12" fmla="*/ 70 w 70"/>
                <a:gd name="T13" fmla="*/ 6 h 43"/>
                <a:gd name="T14" fmla="*/ 34 w 70"/>
                <a:gd name="T15" fmla="*/ 42 h 43"/>
                <a:gd name="T16" fmla="*/ 31 w 70"/>
                <a:gd name="T17"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0" h="43">
                  <a:moveTo>
                    <a:pt x="31" y="43"/>
                  </a:moveTo>
                  <a:cubicBezTo>
                    <a:pt x="30" y="43"/>
                    <a:pt x="29" y="43"/>
                    <a:pt x="28" y="42"/>
                  </a:cubicBezTo>
                  <a:cubicBezTo>
                    <a:pt x="0" y="14"/>
                    <a:pt x="0" y="14"/>
                    <a:pt x="0" y="14"/>
                  </a:cubicBezTo>
                  <a:cubicBezTo>
                    <a:pt x="6" y="8"/>
                    <a:pt x="6" y="8"/>
                    <a:pt x="6" y="8"/>
                  </a:cubicBezTo>
                  <a:cubicBezTo>
                    <a:pt x="31" y="33"/>
                    <a:pt x="31" y="33"/>
                    <a:pt x="31" y="33"/>
                  </a:cubicBezTo>
                  <a:cubicBezTo>
                    <a:pt x="64" y="0"/>
                    <a:pt x="64" y="0"/>
                    <a:pt x="64" y="0"/>
                  </a:cubicBezTo>
                  <a:cubicBezTo>
                    <a:pt x="70" y="6"/>
                    <a:pt x="70" y="6"/>
                    <a:pt x="70" y="6"/>
                  </a:cubicBezTo>
                  <a:cubicBezTo>
                    <a:pt x="34" y="42"/>
                    <a:pt x="34" y="42"/>
                    <a:pt x="34" y="42"/>
                  </a:cubicBezTo>
                  <a:cubicBezTo>
                    <a:pt x="33" y="43"/>
                    <a:pt x="32" y="43"/>
                    <a:pt x="31" y="43"/>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450" name="Freeform 622"/>
            <p:cNvSpPr>
              <a:spLocks/>
            </p:cNvSpPr>
            <p:nvPr/>
          </p:nvSpPr>
          <p:spPr bwMode="auto">
            <a:xfrm>
              <a:off x="2454276" y="1844676"/>
              <a:ext cx="176213" cy="134938"/>
            </a:xfrm>
            <a:custGeom>
              <a:avLst/>
              <a:gdLst>
                <a:gd name="T0" fmla="*/ 27 w 98"/>
                <a:gd name="T1" fmla="*/ 75 h 75"/>
                <a:gd name="T2" fmla="*/ 24 w 98"/>
                <a:gd name="T3" fmla="*/ 74 h 75"/>
                <a:gd name="T4" fmla="*/ 0 w 98"/>
                <a:gd name="T5" fmla="*/ 50 h 75"/>
                <a:gd name="T6" fmla="*/ 6 w 98"/>
                <a:gd name="T7" fmla="*/ 44 h 75"/>
                <a:gd name="T8" fmla="*/ 27 w 98"/>
                <a:gd name="T9" fmla="*/ 65 h 75"/>
                <a:gd name="T10" fmla="*/ 92 w 98"/>
                <a:gd name="T11" fmla="*/ 0 h 75"/>
                <a:gd name="T12" fmla="*/ 98 w 98"/>
                <a:gd name="T13" fmla="*/ 6 h 75"/>
                <a:gd name="T14" fmla="*/ 30 w 98"/>
                <a:gd name="T15" fmla="*/ 74 h 75"/>
                <a:gd name="T16" fmla="*/ 27 w 98"/>
                <a:gd name="T17" fmla="*/ 7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75">
                  <a:moveTo>
                    <a:pt x="27" y="75"/>
                  </a:moveTo>
                  <a:cubicBezTo>
                    <a:pt x="26" y="75"/>
                    <a:pt x="25" y="75"/>
                    <a:pt x="24" y="74"/>
                  </a:cubicBezTo>
                  <a:cubicBezTo>
                    <a:pt x="0" y="50"/>
                    <a:pt x="0" y="50"/>
                    <a:pt x="0" y="50"/>
                  </a:cubicBezTo>
                  <a:cubicBezTo>
                    <a:pt x="6" y="44"/>
                    <a:pt x="6" y="44"/>
                    <a:pt x="6" y="44"/>
                  </a:cubicBezTo>
                  <a:cubicBezTo>
                    <a:pt x="27" y="65"/>
                    <a:pt x="27" y="65"/>
                    <a:pt x="27" y="65"/>
                  </a:cubicBezTo>
                  <a:cubicBezTo>
                    <a:pt x="92" y="0"/>
                    <a:pt x="92" y="0"/>
                    <a:pt x="92" y="0"/>
                  </a:cubicBezTo>
                  <a:cubicBezTo>
                    <a:pt x="98" y="6"/>
                    <a:pt x="98" y="6"/>
                    <a:pt x="98" y="6"/>
                  </a:cubicBezTo>
                  <a:cubicBezTo>
                    <a:pt x="30" y="74"/>
                    <a:pt x="30" y="74"/>
                    <a:pt x="30" y="74"/>
                  </a:cubicBezTo>
                  <a:cubicBezTo>
                    <a:pt x="29" y="75"/>
                    <a:pt x="28" y="75"/>
                    <a:pt x="27" y="75"/>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451" name="Freeform 623"/>
            <p:cNvSpPr>
              <a:spLocks/>
            </p:cNvSpPr>
            <p:nvPr/>
          </p:nvSpPr>
          <p:spPr bwMode="auto">
            <a:xfrm>
              <a:off x="2519363" y="1684339"/>
              <a:ext cx="112713" cy="77788"/>
            </a:xfrm>
            <a:custGeom>
              <a:avLst/>
              <a:gdLst>
                <a:gd name="T0" fmla="*/ 6 w 63"/>
                <a:gd name="T1" fmla="*/ 43 h 43"/>
                <a:gd name="T2" fmla="*/ 0 w 63"/>
                <a:gd name="T3" fmla="*/ 37 h 43"/>
                <a:gd name="T4" fmla="*/ 36 w 63"/>
                <a:gd name="T5" fmla="*/ 1 h 43"/>
                <a:gd name="T6" fmla="*/ 39 w 63"/>
                <a:gd name="T7" fmla="*/ 0 h 43"/>
                <a:gd name="T8" fmla="*/ 63 w 63"/>
                <a:gd name="T9" fmla="*/ 0 h 43"/>
                <a:gd name="T10" fmla="*/ 63 w 63"/>
                <a:gd name="T11" fmla="*/ 8 h 43"/>
                <a:gd name="T12" fmla="*/ 41 w 63"/>
                <a:gd name="T13" fmla="*/ 8 h 43"/>
                <a:gd name="T14" fmla="*/ 6 w 63"/>
                <a:gd name="T15" fmla="*/ 43 h 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43">
                  <a:moveTo>
                    <a:pt x="6" y="43"/>
                  </a:moveTo>
                  <a:cubicBezTo>
                    <a:pt x="0" y="37"/>
                    <a:pt x="0" y="37"/>
                    <a:pt x="0" y="37"/>
                  </a:cubicBezTo>
                  <a:cubicBezTo>
                    <a:pt x="36" y="1"/>
                    <a:pt x="36" y="1"/>
                    <a:pt x="36" y="1"/>
                  </a:cubicBezTo>
                  <a:cubicBezTo>
                    <a:pt x="37" y="0"/>
                    <a:pt x="38" y="0"/>
                    <a:pt x="39" y="0"/>
                  </a:cubicBezTo>
                  <a:cubicBezTo>
                    <a:pt x="63" y="0"/>
                    <a:pt x="63" y="0"/>
                    <a:pt x="63" y="0"/>
                  </a:cubicBezTo>
                  <a:cubicBezTo>
                    <a:pt x="63" y="8"/>
                    <a:pt x="63" y="8"/>
                    <a:pt x="63" y="8"/>
                  </a:cubicBezTo>
                  <a:cubicBezTo>
                    <a:pt x="41" y="8"/>
                    <a:pt x="41" y="8"/>
                    <a:pt x="41" y="8"/>
                  </a:cubicBezTo>
                  <a:lnTo>
                    <a:pt x="6" y="43"/>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452" name="Freeform 624"/>
            <p:cNvSpPr>
              <a:spLocks/>
            </p:cNvSpPr>
            <p:nvPr/>
          </p:nvSpPr>
          <p:spPr bwMode="auto">
            <a:xfrm>
              <a:off x="2382838" y="1938339"/>
              <a:ext cx="60325" cy="60325"/>
            </a:xfrm>
            <a:custGeom>
              <a:avLst/>
              <a:gdLst>
                <a:gd name="T0" fmla="*/ 31 w 38"/>
                <a:gd name="T1" fmla="*/ 38 h 38"/>
                <a:gd name="T2" fmla="*/ 0 w 38"/>
                <a:gd name="T3" fmla="*/ 6 h 38"/>
                <a:gd name="T4" fmla="*/ 7 w 38"/>
                <a:gd name="T5" fmla="*/ 0 h 38"/>
                <a:gd name="T6" fmla="*/ 38 w 38"/>
                <a:gd name="T7" fmla="*/ 31 h 38"/>
                <a:gd name="T8" fmla="*/ 31 w 38"/>
                <a:gd name="T9" fmla="*/ 38 h 38"/>
              </a:gdLst>
              <a:ahLst/>
              <a:cxnLst>
                <a:cxn ang="0">
                  <a:pos x="T0" y="T1"/>
                </a:cxn>
                <a:cxn ang="0">
                  <a:pos x="T2" y="T3"/>
                </a:cxn>
                <a:cxn ang="0">
                  <a:pos x="T4" y="T5"/>
                </a:cxn>
                <a:cxn ang="0">
                  <a:pos x="T6" y="T7"/>
                </a:cxn>
                <a:cxn ang="0">
                  <a:pos x="T8" y="T9"/>
                </a:cxn>
              </a:cxnLst>
              <a:rect l="0" t="0" r="r" b="b"/>
              <a:pathLst>
                <a:path w="38" h="38">
                  <a:moveTo>
                    <a:pt x="31" y="38"/>
                  </a:moveTo>
                  <a:lnTo>
                    <a:pt x="0" y="6"/>
                  </a:lnTo>
                  <a:lnTo>
                    <a:pt x="7" y="0"/>
                  </a:lnTo>
                  <a:lnTo>
                    <a:pt x="38" y="31"/>
                  </a:lnTo>
                  <a:lnTo>
                    <a:pt x="31" y="38"/>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453" name="Freeform 625"/>
            <p:cNvSpPr>
              <a:spLocks/>
            </p:cNvSpPr>
            <p:nvPr/>
          </p:nvSpPr>
          <p:spPr bwMode="auto">
            <a:xfrm>
              <a:off x="2654301" y="1830389"/>
              <a:ext cx="36513" cy="53975"/>
            </a:xfrm>
            <a:custGeom>
              <a:avLst/>
              <a:gdLst>
                <a:gd name="T0" fmla="*/ 6 w 20"/>
                <a:gd name="T1" fmla="*/ 30 h 30"/>
                <a:gd name="T2" fmla="*/ 0 w 20"/>
                <a:gd name="T3" fmla="*/ 24 h 30"/>
                <a:gd name="T4" fmla="*/ 9 w 20"/>
                <a:gd name="T5" fmla="*/ 15 h 30"/>
                <a:gd name="T6" fmla="*/ 0 w 20"/>
                <a:gd name="T7" fmla="*/ 6 h 30"/>
                <a:gd name="T8" fmla="*/ 6 w 20"/>
                <a:gd name="T9" fmla="*/ 0 h 30"/>
                <a:gd name="T10" fmla="*/ 18 w 20"/>
                <a:gd name="T11" fmla="*/ 12 h 30"/>
                <a:gd name="T12" fmla="*/ 18 w 20"/>
                <a:gd name="T13" fmla="*/ 18 h 30"/>
                <a:gd name="T14" fmla="*/ 6 w 20"/>
                <a:gd name="T15" fmla="*/ 30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 h="30">
                  <a:moveTo>
                    <a:pt x="6" y="30"/>
                  </a:moveTo>
                  <a:cubicBezTo>
                    <a:pt x="0" y="24"/>
                    <a:pt x="0" y="24"/>
                    <a:pt x="0" y="24"/>
                  </a:cubicBezTo>
                  <a:cubicBezTo>
                    <a:pt x="9" y="15"/>
                    <a:pt x="9" y="15"/>
                    <a:pt x="9" y="15"/>
                  </a:cubicBezTo>
                  <a:cubicBezTo>
                    <a:pt x="0" y="6"/>
                    <a:pt x="0" y="6"/>
                    <a:pt x="0" y="6"/>
                  </a:cubicBezTo>
                  <a:cubicBezTo>
                    <a:pt x="6" y="0"/>
                    <a:pt x="6" y="0"/>
                    <a:pt x="6" y="0"/>
                  </a:cubicBezTo>
                  <a:cubicBezTo>
                    <a:pt x="18" y="12"/>
                    <a:pt x="18" y="12"/>
                    <a:pt x="18" y="12"/>
                  </a:cubicBezTo>
                  <a:cubicBezTo>
                    <a:pt x="20" y="14"/>
                    <a:pt x="20" y="16"/>
                    <a:pt x="18" y="18"/>
                  </a:cubicBezTo>
                  <a:lnTo>
                    <a:pt x="6" y="30"/>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454" name="Rectangle 626"/>
            <p:cNvSpPr>
              <a:spLocks noChangeArrowheads="1"/>
            </p:cNvSpPr>
            <p:nvPr/>
          </p:nvSpPr>
          <p:spPr bwMode="auto">
            <a:xfrm>
              <a:off x="2566988" y="1900239"/>
              <a:ext cx="50800"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455" name="Rectangle 627"/>
            <p:cNvSpPr>
              <a:spLocks noChangeArrowheads="1"/>
            </p:cNvSpPr>
            <p:nvPr/>
          </p:nvSpPr>
          <p:spPr bwMode="auto">
            <a:xfrm>
              <a:off x="2760663" y="1612901"/>
              <a:ext cx="14288" cy="4587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456" name="Freeform 628"/>
            <p:cNvSpPr>
              <a:spLocks/>
            </p:cNvSpPr>
            <p:nvPr/>
          </p:nvSpPr>
          <p:spPr bwMode="auto">
            <a:xfrm>
              <a:off x="2717801" y="1816101"/>
              <a:ext cx="55563" cy="182563"/>
            </a:xfrm>
            <a:custGeom>
              <a:avLst/>
              <a:gdLst>
                <a:gd name="T0" fmla="*/ 25 w 31"/>
                <a:gd name="T1" fmla="*/ 102 h 102"/>
                <a:gd name="T2" fmla="*/ 1 w 31"/>
                <a:gd name="T3" fmla="*/ 78 h 102"/>
                <a:gd name="T4" fmla="*/ 0 w 31"/>
                <a:gd name="T5" fmla="*/ 75 h 102"/>
                <a:gd name="T6" fmla="*/ 0 w 31"/>
                <a:gd name="T7" fmla="*/ 27 h 102"/>
                <a:gd name="T8" fmla="*/ 1 w 31"/>
                <a:gd name="T9" fmla="*/ 24 h 102"/>
                <a:gd name="T10" fmla="*/ 25 w 31"/>
                <a:gd name="T11" fmla="*/ 0 h 102"/>
                <a:gd name="T12" fmla="*/ 31 w 31"/>
                <a:gd name="T13" fmla="*/ 6 h 102"/>
                <a:gd name="T14" fmla="*/ 8 w 31"/>
                <a:gd name="T15" fmla="*/ 29 h 102"/>
                <a:gd name="T16" fmla="*/ 8 w 31"/>
                <a:gd name="T17" fmla="*/ 73 h 102"/>
                <a:gd name="T18" fmla="*/ 31 w 31"/>
                <a:gd name="T19" fmla="*/ 96 h 102"/>
                <a:gd name="T20" fmla="*/ 25 w 31"/>
                <a:gd name="T21" fmla="*/ 102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 h="102">
                  <a:moveTo>
                    <a:pt x="25" y="102"/>
                  </a:moveTo>
                  <a:cubicBezTo>
                    <a:pt x="1" y="78"/>
                    <a:pt x="1" y="78"/>
                    <a:pt x="1" y="78"/>
                  </a:cubicBezTo>
                  <a:cubicBezTo>
                    <a:pt x="1" y="77"/>
                    <a:pt x="0" y="76"/>
                    <a:pt x="0" y="75"/>
                  </a:cubicBezTo>
                  <a:cubicBezTo>
                    <a:pt x="0" y="27"/>
                    <a:pt x="0" y="27"/>
                    <a:pt x="0" y="27"/>
                  </a:cubicBezTo>
                  <a:cubicBezTo>
                    <a:pt x="0" y="26"/>
                    <a:pt x="1" y="25"/>
                    <a:pt x="1" y="24"/>
                  </a:cubicBezTo>
                  <a:cubicBezTo>
                    <a:pt x="25" y="0"/>
                    <a:pt x="25" y="0"/>
                    <a:pt x="25" y="0"/>
                  </a:cubicBezTo>
                  <a:cubicBezTo>
                    <a:pt x="31" y="6"/>
                    <a:pt x="31" y="6"/>
                    <a:pt x="31" y="6"/>
                  </a:cubicBezTo>
                  <a:cubicBezTo>
                    <a:pt x="8" y="29"/>
                    <a:pt x="8" y="29"/>
                    <a:pt x="8" y="29"/>
                  </a:cubicBezTo>
                  <a:cubicBezTo>
                    <a:pt x="8" y="73"/>
                    <a:pt x="8" y="73"/>
                    <a:pt x="8" y="73"/>
                  </a:cubicBezTo>
                  <a:cubicBezTo>
                    <a:pt x="31" y="96"/>
                    <a:pt x="31" y="96"/>
                    <a:pt x="31" y="96"/>
                  </a:cubicBezTo>
                  <a:lnTo>
                    <a:pt x="25" y="102"/>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457" name="Freeform 629"/>
            <p:cNvSpPr>
              <a:spLocks/>
            </p:cNvSpPr>
            <p:nvPr/>
          </p:nvSpPr>
          <p:spPr bwMode="auto">
            <a:xfrm>
              <a:off x="2690813" y="1612901"/>
              <a:ext cx="41275" cy="98425"/>
            </a:xfrm>
            <a:custGeom>
              <a:avLst/>
              <a:gdLst>
                <a:gd name="T0" fmla="*/ 6 w 23"/>
                <a:gd name="T1" fmla="*/ 55 h 55"/>
                <a:gd name="T2" fmla="*/ 0 w 23"/>
                <a:gd name="T3" fmla="*/ 49 h 55"/>
                <a:gd name="T4" fmla="*/ 15 w 23"/>
                <a:gd name="T5" fmla="*/ 34 h 55"/>
                <a:gd name="T6" fmla="*/ 15 w 23"/>
                <a:gd name="T7" fmla="*/ 0 h 55"/>
                <a:gd name="T8" fmla="*/ 23 w 23"/>
                <a:gd name="T9" fmla="*/ 0 h 55"/>
                <a:gd name="T10" fmla="*/ 23 w 23"/>
                <a:gd name="T11" fmla="*/ 36 h 55"/>
                <a:gd name="T12" fmla="*/ 22 w 23"/>
                <a:gd name="T13" fmla="*/ 39 h 55"/>
                <a:gd name="T14" fmla="*/ 6 w 23"/>
                <a:gd name="T15" fmla="*/ 55 h 5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55">
                  <a:moveTo>
                    <a:pt x="6" y="55"/>
                  </a:moveTo>
                  <a:cubicBezTo>
                    <a:pt x="0" y="49"/>
                    <a:pt x="0" y="49"/>
                    <a:pt x="0" y="49"/>
                  </a:cubicBezTo>
                  <a:cubicBezTo>
                    <a:pt x="15" y="34"/>
                    <a:pt x="15" y="34"/>
                    <a:pt x="15" y="34"/>
                  </a:cubicBezTo>
                  <a:cubicBezTo>
                    <a:pt x="15" y="0"/>
                    <a:pt x="15" y="0"/>
                    <a:pt x="15" y="0"/>
                  </a:cubicBezTo>
                  <a:cubicBezTo>
                    <a:pt x="23" y="0"/>
                    <a:pt x="23" y="0"/>
                    <a:pt x="23" y="0"/>
                  </a:cubicBezTo>
                  <a:cubicBezTo>
                    <a:pt x="23" y="36"/>
                    <a:pt x="23" y="36"/>
                    <a:pt x="23" y="36"/>
                  </a:cubicBezTo>
                  <a:cubicBezTo>
                    <a:pt x="23" y="37"/>
                    <a:pt x="23" y="38"/>
                    <a:pt x="22" y="39"/>
                  </a:cubicBezTo>
                  <a:lnTo>
                    <a:pt x="6" y="55"/>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458" name="Freeform 630"/>
            <p:cNvSpPr>
              <a:spLocks/>
            </p:cNvSpPr>
            <p:nvPr/>
          </p:nvSpPr>
          <p:spPr bwMode="auto">
            <a:xfrm>
              <a:off x="2468563" y="1751014"/>
              <a:ext cx="103188" cy="103188"/>
            </a:xfrm>
            <a:custGeom>
              <a:avLst/>
              <a:gdLst>
                <a:gd name="T0" fmla="*/ 7 w 65"/>
                <a:gd name="T1" fmla="*/ 65 h 65"/>
                <a:gd name="T2" fmla="*/ 0 w 65"/>
                <a:gd name="T3" fmla="*/ 59 h 65"/>
                <a:gd name="T4" fmla="*/ 59 w 65"/>
                <a:gd name="T5" fmla="*/ 0 h 65"/>
                <a:gd name="T6" fmla="*/ 65 w 65"/>
                <a:gd name="T7" fmla="*/ 7 h 65"/>
                <a:gd name="T8" fmla="*/ 7 w 65"/>
                <a:gd name="T9" fmla="*/ 65 h 65"/>
              </a:gdLst>
              <a:ahLst/>
              <a:cxnLst>
                <a:cxn ang="0">
                  <a:pos x="T0" y="T1"/>
                </a:cxn>
                <a:cxn ang="0">
                  <a:pos x="T2" y="T3"/>
                </a:cxn>
                <a:cxn ang="0">
                  <a:pos x="T4" y="T5"/>
                </a:cxn>
                <a:cxn ang="0">
                  <a:pos x="T6" y="T7"/>
                </a:cxn>
                <a:cxn ang="0">
                  <a:pos x="T8" y="T9"/>
                </a:cxn>
              </a:cxnLst>
              <a:rect l="0" t="0" r="r" b="b"/>
              <a:pathLst>
                <a:path w="65" h="65">
                  <a:moveTo>
                    <a:pt x="7" y="65"/>
                  </a:moveTo>
                  <a:lnTo>
                    <a:pt x="0" y="59"/>
                  </a:lnTo>
                  <a:lnTo>
                    <a:pt x="59" y="0"/>
                  </a:lnTo>
                  <a:lnTo>
                    <a:pt x="65" y="7"/>
                  </a:lnTo>
                  <a:lnTo>
                    <a:pt x="7" y="65"/>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459" name="Freeform 631"/>
            <p:cNvSpPr>
              <a:spLocks/>
            </p:cNvSpPr>
            <p:nvPr/>
          </p:nvSpPr>
          <p:spPr bwMode="auto">
            <a:xfrm>
              <a:off x="2640013" y="1677989"/>
              <a:ext cx="87313" cy="84138"/>
            </a:xfrm>
            <a:custGeom>
              <a:avLst/>
              <a:gdLst>
                <a:gd name="T0" fmla="*/ 34 w 48"/>
                <a:gd name="T1" fmla="*/ 47 h 47"/>
                <a:gd name="T2" fmla="*/ 28 w 48"/>
                <a:gd name="T3" fmla="*/ 41 h 47"/>
                <a:gd name="T4" fmla="*/ 37 w 48"/>
                <a:gd name="T5" fmla="*/ 32 h 47"/>
                <a:gd name="T6" fmla="*/ 15 w 48"/>
                <a:gd name="T7" fmla="*/ 10 h 47"/>
                <a:gd name="T8" fmla="*/ 6 w 48"/>
                <a:gd name="T9" fmla="*/ 19 h 47"/>
                <a:gd name="T10" fmla="*/ 0 w 48"/>
                <a:gd name="T11" fmla="*/ 13 h 47"/>
                <a:gd name="T12" fmla="*/ 12 w 48"/>
                <a:gd name="T13" fmla="*/ 1 h 47"/>
                <a:gd name="T14" fmla="*/ 18 w 48"/>
                <a:gd name="T15" fmla="*/ 1 h 47"/>
                <a:gd name="T16" fmla="*/ 46 w 48"/>
                <a:gd name="T17" fmla="*/ 29 h 47"/>
                <a:gd name="T18" fmla="*/ 46 w 48"/>
                <a:gd name="T19" fmla="*/ 35 h 47"/>
                <a:gd name="T20" fmla="*/ 34 w 48"/>
                <a:gd name="T21" fmla="*/ 4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8" h="47">
                  <a:moveTo>
                    <a:pt x="34" y="47"/>
                  </a:moveTo>
                  <a:cubicBezTo>
                    <a:pt x="28" y="41"/>
                    <a:pt x="28" y="41"/>
                    <a:pt x="28" y="41"/>
                  </a:cubicBezTo>
                  <a:cubicBezTo>
                    <a:pt x="37" y="32"/>
                    <a:pt x="37" y="32"/>
                    <a:pt x="37" y="32"/>
                  </a:cubicBezTo>
                  <a:cubicBezTo>
                    <a:pt x="15" y="10"/>
                    <a:pt x="15" y="10"/>
                    <a:pt x="15" y="10"/>
                  </a:cubicBezTo>
                  <a:cubicBezTo>
                    <a:pt x="6" y="19"/>
                    <a:pt x="6" y="19"/>
                    <a:pt x="6" y="19"/>
                  </a:cubicBezTo>
                  <a:cubicBezTo>
                    <a:pt x="0" y="13"/>
                    <a:pt x="0" y="13"/>
                    <a:pt x="0" y="13"/>
                  </a:cubicBezTo>
                  <a:cubicBezTo>
                    <a:pt x="12" y="1"/>
                    <a:pt x="12" y="1"/>
                    <a:pt x="12" y="1"/>
                  </a:cubicBezTo>
                  <a:cubicBezTo>
                    <a:pt x="14" y="0"/>
                    <a:pt x="16" y="0"/>
                    <a:pt x="18" y="1"/>
                  </a:cubicBezTo>
                  <a:cubicBezTo>
                    <a:pt x="46" y="29"/>
                    <a:pt x="46" y="29"/>
                    <a:pt x="46" y="29"/>
                  </a:cubicBezTo>
                  <a:cubicBezTo>
                    <a:pt x="48" y="31"/>
                    <a:pt x="48" y="33"/>
                    <a:pt x="46" y="35"/>
                  </a:cubicBezTo>
                  <a:lnTo>
                    <a:pt x="34" y="47"/>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460" name="Freeform 632"/>
            <p:cNvSpPr>
              <a:spLocks noEditPoints="1"/>
            </p:cNvSpPr>
            <p:nvPr/>
          </p:nvSpPr>
          <p:spPr bwMode="auto">
            <a:xfrm>
              <a:off x="2609851" y="1871664"/>
              <a:ext cx="71438" cy="71438"/>
            </a:xfrm>
            <a:custGeom>
              <a:avLst/>
              <a:gdLst>
                <a:gd name="T0" fmla="*/ 20 w 40"/>
                <a:gd name="T1" fmla="*/ 40 h 40"/>
                <a:gd name="T2" fmla="*/ 0 w 40"/>
                <a:gd name="T3" fmla="*/ 20 h 40"/>
                <a:gd name="T4" fmla="*/ 20 w 40"/>
                <a:gd name="T5" fmla="*/ 0 h 40"/>
                <a:gd name="T6" fmla="*/ 40 w 40"/>
                <a:gd name="T7" fmla="*/ 20 h 40"/>
                <a:gd name="T8" fmla="*/ 20 w 40"/>
                <a:gd name="T9" fmla="*/ 40 h 40"/>
                <a:gd name="T10" fmla="*/ 20 w 40"/>
                <a:gd name="T11" fmla="*/ 8 h 40"/>
                <a:gd name="T12" fmla="*/ 8 w 40"/>
                <a:gd name="T13" fmla="*/ 20 h 40"/>
                <a:gd name="T14" fmla="*/ 20 w 40"/>
                <a:gd name="T15" fmla="*/ 32 h 40"/>
                <a:gd name="T16" fmla="*/ 32 w 40"/>
                <a:gd name="T17" fmla="*/ 20 h 40"/>
                <a:gd name="T18" fmla="*/ 20 w 40"/>
                <a:gd name="T19" fmla="*/ 8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8"/>
                  </a:moveTo>
                  <a:cubicBezTo>
                    <a:pt x="13" y="8"/>
                    <a:pt x="8" y="13"/>
                    <a:pt x="8" y="20"/>
                  </a:cubicBezTo>
                  <a:cubicBezTo>
                    <a:pt x="8" y="27"/>
                    <a:pt x="13" y="32"/>
                    <a:pt x="20" y="32"/>
                  </a:cubicBezTo>
                  <a:cubicBezTo>
                    <a:pt x="27" y="32"/>
                    <a:pt x="32" y="27"/>
                    <a:pt x="32" y="20"/>
                  </a:cubicBezTo>
                  <a:cubicBezTo>
                    <a:pt x="32" y="13"/>
                    <a:pt x="27" y="8"/>
                    <a:pt x="20" y="8"/>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461" name="Rectangle 633"/>
            <p:cNvSpPr>
              <a:spLocks noChangeArrowheads="1"/>
            </p:cNvSpPr>
            <p:nvPr/>
          </p:nvSpPr>
          <p:spPr bwMode="auto">
            <a:xfrm>
              <a:off x="2674938" y="1885951"/>
              <a:ext cx="49213"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462" name="Rectangle 634"/>
            <p:cNvSpPr>
              <a:spLocks noChangeArrowheads="1"/>
            </p:cNvSpPr>
            <p:nvPr/>
          </p:nvSpPr>
          <p:spPr bwMode="auto">
            <a:xfrm>
              <a:off x="2674938" y="1914526"/>
              <a:ext cx="49213"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grpSp>
      <p:grpSp>
        <p:nvGrpSpPr>
          <p:cNvPr id="463" name="Group 462"/>
          <p:cNvGrpSpPr/>
          <p:nvPr/>
        </p:nvGrpSpPr>
        <p:grpSpPr>
          <a:xfrm>
            <a:off x="7442611" y="2624731"/>
            <a:ext cx="460375" cy="461962"/>
            <a:chOff x="682626" y="2398713"/>
            <a:chExt cx="460375" cy="461962"/>
          </a:xfrm>
        </p:grpSpPr>
        <p:sp>
          <p:nvSpPr>
            <p:cNvPr id="464" name="Rectangle 697"/>
            <p:cNvSpPr>
              <a:spLocks noChangeArrowheads="1"/>
            </p:cNvSpPr>
            <p:nvPr/>
          </p:nvSpPr>
          <p:spPr bwMode="auto">
            <a:xfrm>
              <a:off x="890588" y="2406650"/>
              <a:ext cx="14288" cy="93663"/>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465" name="Freeform 698"/>
            <p:cNvSpPr>
              <a:spLocks noEditPoints="1"/>
            </p:cNvSpPr>
            <p:nvPr/>
          </p:nvSpPr>
          <p:spPr bwMode="auto">
            <a:xfrm>
              <a:off x="790576" y="2465388"/>
              <a:ext cx="215900" cy="206375"/>
            </a:xfrm>
            <a:custGeom>
              <a:avLst/>
              <a:gdLst>
                <a:gd name="T0" fmla="*/ 75 w 120"/>
                <a:gd name="T1" fmla="*/ 112 h 114"/>
                <a:gd name="T2" fmla="*/ 60 w 120"/>
                <a:gd name="T3" fmla="*/ 106 h 114"/>
                <a:gd name="T4" fmla="*/ 37 w 120"/>
                <a:gd name="T5" fmla="*/ 111 h 114"/>
                <a:gd name="T6" fmla="*/ 0 w 120"/>
                <a:gd name="T7" fmla="*/ 43 h 114"/>
                <a:gd name="T8" fmla="*/ 18 w 120"/>
                <a:gd name="T9" fmla="*/ 8 h 114"/>
                <a:gd name="T10" fmla="*/ 53 w 120"/>
                <a:gd name="T11" fmla="*/ 12 h 114"/>
                <a:gd name="T12" fmla="*/ 60 w 120"/>
                <a:gd name="T13" fmla="*/ 15 h 114"/>
                <a:gd name="T14" fmla="*/ 67 w 120"/>
                <a:gd name="T15" fmla="*/ 12 h 114"/>
                <a:gd name="T16" fmla="*/ 102 w 120"/>
                <a:gd name="T17" fmla="*/ 8 h 114"/>
                <a:gd name="T18" fmla="*/ 120 w 120"/>
                <a:gd name="T19" fmla="*/ 43 h 114"/>
                <a:gd name="T20" fmla="*/ 83 w 120"/>
                <a:gd name="T21" fmla="*/ 111 h 114"/>
                <a:gd name="T22" fmla="*/ 75 w 120"/>
                <a:gd name="T23" fmla="*/ 112 h 114"/>
                <a:gd name="T24" fmla="*/ 60 w 120"/>
                <a:gd name="T25" fmla="*/ 92 h 114"/>
                <a:gd name="T26" fmla="*/ 63 w 120"/>
                <a:gd name="T27" fmla="*/ 97 h 114"/>
                <a:gd name="T28" fmla="*/ 80 w 120"/>
                <a:gd name="T29" fmla="*/ 103 h 114"/>
                <a:gd name="T30" fmla="*/ 112 w 120"/>
                <a:gd name="T31" fmla="*/ 43 h 114"/>
                <a:gd name="T32" fmla="*/ 98 w 120"/>
                <a:gd name="T33" fmla="*/ 15 h 114"/>
                <a:gd name="T34" fmla="*/ 71 w 120"/>
                <a:gd name="T35" fmla="*/ 19 h 114"/>
                <a:gd name="T36" fmla="*/ 60 w 120"/>
                <a:gd name="T37" fmla="*/ 23 h 114"/>
                <a:gd name="T38" fmla="*/ 49 w 120"/>
                <a:gd name="T39" fmla="*/ 19 h 114"/>
                <a:gd name="T40" fmla="*/ 22 w 120"/>
                <a:gd name="T41" fmla="*/ 15 h 114"/>
                <a:gd name="T42" fmla="*/ 8 w 120"/>
                <a:gd name="T43" fmla="*/ 43 h 114"/>
                <a:gd name="T44" fmla="*/ 40 w 120"/>
                <a:gd name="T45" fmla="*/ 103 h 114"/>
                <a:gd name="T46" fmla="*/ 57 w 120"/>
                <a:gd name="T47" fmla="*/ 97 h 114"/>
                <a:gd name="T48" fmla="*/ 60 w 120"/>
                <a:gd name="T49" fmla="*/ 92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0" h="114">
                  <a:moveTo>
                    <a:pt x="75" y="112"/>
                  </a:moveTo>
                  <a:cubicBezTo>
                    <a:pt x="69" y="112"/>
                    <a:pt x="64" y="110"/>
                    <a:pt x="60" y="106"/>
                  </a:cubicBezTo>
                  <a:cubicBezTo>
                    <a:pt x="54" y="112"/>
                    <a:pt x="46" y="114"/>
                    <a:pt x="37" y="111"/>
                  </a:cubicBezTo>
                  <a:cubicBezTo>
                    <a:pt x="19" y="105"/>
                    <a:pt x="0" y="80"/>
                    <a:pt x="0" y="43"/>
                  </a:cubicBezTo>
                  <a:cubicBezTo>
                    <a:pt x="0" y="25"/>
                    <a:pt x="9" y="12"/>
                    <a:pt x="18" y="8"/>
                  </a:cubicBezTo>
                  <a:cubicBezTo>
                    <a:pt x="34" y="0"/>
                    <a:pt x="46" y="7"/>
                    <a:pt x="53" y="12"/>
                  </a:cubicBezTo>
                  <a:cubicBezTo>
                    <a:pt x="56" y="14"/>
                    <a:pt x="59" y="15"/>
                    <a:pt x="60" y="15"/>
                  </a:cubicBezTo>
                  <a:cubicBezTo>
                    <a:pt x="61" y="15"/>
                    <a:pt x="64" y="14"/>
                    <a:pt x="67" y="12"/>
                  </a:cubicBezTo>
                  <a:cubicBezTo>
                    <a:pt x="74" y="7"/>
                    <a:pt x="86" y="0"/>
                    <a:pt x="102" y="8"/>
                  </a:cubicBezTo>
                  <a:cubicBezTo>
                    <a:pt x="111" y="12"/>
                    <a:pt x="120" y="25"/>
                    <a:pt x="120" y="43"/>
                  </a:cubicBezTo>
                  <a:cubicBezTo>
                    <a:pt x="120" y="80"/>
                    <a:pt x="101" y="105"/>
                    <a:pt x="83" y="111"/>
                  </a:cubicBezTo>
                  <a:cubicBezTo>
                    <a:pt x="80" y="112"/>
                    <a:pt x="78" y="112"/>
                    <a:pt x="75" y="112"/>
                  </a:cubicBezTo>
                  <a:close/>
                  <a:moveTo>
                    <a:pt x="60" y="92"/>
                  </a:moveTo>
                  <a:cubicBezTo>
                    <a:pt x="63" y="97"/>
                    <a:pt x="63" y="97"/>
                    <a:pt x="63" y="97"/>
                  </a:cubicBezTo>
                  <a:cubicBezTo>
                    <a:pt x="68" y="105"/>
                    <a:pt x="75" y="105"/>
                    <a:pt x="80" y="103"/>
                  </a:cubicBezTo>
                  <a:cubicBezTo>
                    <a:pt x="96" y="99"/>
                    <a:pt x="112" y="76"/>
                    <a:pt x="112" y="43"/>
                  </a:cubicBezTo>
                  <a:cubicBezTo>
                    <a:pt x="112" y="29"/>
                    <a:pt x="105" y="18"/>
                    <a:pt x="98" y="15"/>
                  </a:cubicBezTo>
                  <a:cubicBezTo>
                    <a:pt x="86" y="9"/>
                    <a:pt x="78" y="14"/>
                    <a:pt x="71" y="19"/>
                  </a:cubicBezTo>
                  <a:cubicBezTo>
                    <a:pt x="67" y="21"/>
                    <a:pt x="64" y="23"/>
                    <a:pt x="60" y="23"/>
                  </a:cubicBezTo>
                  <a:cubicBezTo>
                    <a:pt x="56" y="23"/>
                    <a:pt x="53" y="21"/>
                    <a:pt x="49" y="19"/>
                  </a:cubicBezTo>
                  <a:cubicBezTo>
                    <a:pt x="42" y="14"/>
                    <a:pt x="34" y="9"/>
                    <a:pt x="22" y="15"/>
                  </a:cubicBezTo>
                  <a:cubicBezTo>
                    <a:pt x="15" y="18"/>
                    <a:pt x="8" y="29"/>
                    <a:pt x="8" y="43"/>
                  </a:cubicBezTo>
                  <a:cubicBezTo>
                    <a:pt x="8" y="76"/>
                    <a:pt x="24" y="99"/>
                    <a:pt x="40" y="103"/>
                  </a:cubicBezTo>
                  <a:cubicBezTo>
                    <a:pt x="45" y="105"/>
                    <a:pt x="52" y="105"/>
                    <a:pt x="57" y="97"/>
                  </a:cubicBezTo>
                  <a:lnTo>
                    <a:pt x="60" y="92"/>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466" name="Freeform 699"/>
            <p:cNvSpPr>
              <a:spLocks noEditPoints="1"/>
            </p:cNvSpPr>
            <p:nvPr/>
          </p:nvSpPr>
          <p:spPr bwMode="auto">
            <a:xfrm>
              <a:off x="890588" y="2398713"/>
              <a:ext cx="73025" cy="73025"/>
            </a:xfrm>
            <a:custGeom>
              <a:avLst/>
              <a:gdLst>
                <a:gd name="T0" fmla="*/ 0 w 40"/>
                <a:gd name="T1" fmla="*/ 40 h 40"/>
                <a:gd name="T2" fmla="*/ 0 w 40"/>
                <a:gd name="T3" fmla="*/ 36 h 40"/>
                <a:gd name="T4" fmla="*/ 9 w 40"/>
                <a:gd name="T5" fmla="*/ 10 h 40"/>
                <a:gd name="T6" fmla="*/ 36 w 40"/>
                <a:gd name="T7" fmla="*/ 0 h 40"/>
                <a:gd name="T8" fmla="*/ 40 w 40"/>
                <a:gd name="T9" fmla="*/ 0 h 40"/>
                <a:gd name="T10" fmla="*/ 40 w 40"/>
                <a:gd name="T11" fmla="*/ 4 h 40"/>
                <a:gd name="T12" fmla="*/ 31 w 40"/>
                <a:gd name="T13" fmla="*/ 31 h 40"/>
                <a:gd name="T14" fmla="*/ 31 w 40"/>
                <a:gd name="T15" fmla="*/ 31 h 40"/>
                <a:gd name="T16" fmla="*/ 4 w 40"/>
                <a:gd name="T17" fmla="*/ 40 h 40"/>
                <a:gd name="T18" fmla="*/ 0 w 40"/>
                <a:gd name="T19" fmla="*/ 40 h 40"/>
                <a:gd name="T20" fmla="*/ 32 w 40"/>
                <a:gd name="T21" fmla="*/ 9 h 40"/>
                <a:gd name="T22" fmla="*/ 15 w 40"/>
                <a:gd name="T23" fmla="*/ 15 h 40"/>
                <a:gd name="T24" fmla="*/ 8 w 40"/>
                <a:gd name="T25" fmla="*/ 32 h 40"/>
                <a:gd name="T26" fmla="*/ 25 w 40"/>
                <a:gd name="T27" fmla="*/ 26 h 40"/>
                <a:gd name="T28" fmla="*/ 25 w 40"/>
                <a:gd name="T29" fmla="*/ 26 h 40"/>
                <a:gd name="T30" fmla="*/ 32 w 40"/>
                <a:gd name="T31" fmla="*/ 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0" h="40">
                  <a:moveTo>
                    <a:pt x="0" y="40"/>
                  </a:moveTo>
                  <a:cubicBezTo>
                    <a:pt x="0" y="36"/>
                    <a:pt x="0" y="36"/>
                    <a:pt x="0" y="36"/>
                  </a:cubicBezTo>
                  <a:cubicBezTo>
                    <a:pt x="0" y="36"/>
                    <a:pt x="0" y="18"/>
                    <a:pt x="9" y="10"/>
                  </a:cubicBezTo>
                  <a:cubicBezTo>
                    <a:pt x="18" y="1"/>
                    <a:pt x="35" y="0"/>
                    <a:pt x="36" y="0"/>
                  </a:cubicBezTo>
                  <a:cubicBezTo>
                    <a:pt x="40" y="0"/>
                    <a:pt x="40" y="0"/>
                    <a:pt x="40" y="0"/>
                  </a:cubicBezTo>
                  <a:cubicBezTo>
                    <a:pt x="40" y="4"/>
                    <a:pt x="40" y="4"/>
                    <a:pt x="40" y="4"/>
                  </a:cubicBezTo>
                  <a:cubicBezTo>
                    <a:pt x="40" y="5"/>
                    <a:pt x="40" y="22"/>
                    <a:pt x="31" y="31"/>
                  </a:cubicBezTo>
                  <a:cubicBezTo>
                    <a:pt x="31" y="31"/>
                    <a:pt x="31" y="31"/>
                    <a:pt x="31" y="31"/>
                  </a:cubicBezTo>
                  <a:cubicBezTo>
                    <a:pt x="22" y="40"/>
                    <a:pt x="5" y="40"/>
                    <a:pt x="4" y="40"/>
                  </a:cubicBezTo>
                  <a:lnTo>
                    <a:pt x="0" y="40"/>
                  </a:lnTo>
                  <a:close/>
                  <a:moveTo>
                    <a:pt x="32" y="9"/>
                  </a:moveTo>
                  <a:cubicBezTo>
                    <a:pt x="26" y="9"/>
                    <a:pt x="19" y="11"/>
                    <a:pt x="15" y="15"/>
                  </a:cubicBezTo>
                  <a:cubicBezTo>
                    <a:pt x="11" y="19"/>
                    <a:pt x="9" y="27"/>
                    <a:pt x="8" y="32"/>
                  </a:cubicBezTo>
                  <a:cubicBezTo>
                    <a:pt x="14" y="31"/>
                    <a:pt x="21" y="30"/>
                    <a:pt x="25" y="26"/>
                  </a:cubicBezTo>
                  <a:cubicBezTo>
                    <a:pt x="25" y="26"/>
                    <a:pt x="25" y="26"/>
                    <a:pt x="25" y="26"/>
                  </a:cubicBezTo>
                  <a:cubicBezTo>
                    <a:pt x="29" y="22"/>
                    <a:pt x="31" y="14"/>
                    <a:pt x="32" y="9"/>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467" name="Rectangle 700"/>
            <p:cNvSpPr>
              <a:spLocks noChangeArrowheads="1"/>
            </p:cNvSpPr>
            <p:nvPr/>
          </p:nvSpPr>
          <p:spPr bwMode="auto">
            <a:xfrm>
              <a:off x="904876" y="2543175"/>
              <a:ext cx="14288" cy="44450"/>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468" name="Rectangle 701"/>
            <p:cNvSpPr>
              <a:spLocks noChangeArrowheads="1"/>
            </p:cNvSpPr>
            <p:nvPr/>
          </p:nvSpPr>
          <p:spPr bwMode="auto">
            <a:xfrm>
              <a:off x="876301" y="2543175"/>
              <a:ext cx="14288" cy="44450"/>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469" name="Freeform 702"/>
            <p:cNvSpPr>
              <a:spLocks noEditPoints="1"/>
            </p:cNvSpPr>
            <p:nvPr/>
          </p:nvSpPr>
          <p:spPr bwMode="auto">
            <a:xfrm>
              <a:off x="725488" y="2659063"/>
              <a:ext cx="346075" cy="85725"/>
            </a:xfrm>
            <a:custGeom>
              <a:avLst/>
              <a:gdLst>
                <a:gd name="T0" fmla="*/ 192 w 192"/>
                <a:gd name="T1" fmla="*/ 48 h 48"/>
                <a:gd name="T2" fmla="*/ 24 w 192"/>
                <a:gd name="T3" fmla="*/ 48 h 48"/>
                <a:gd name="T4" fmla="*/ 0 w 192"/>
                <a:gd name="T5" fmla="*/ 24 h 48"/>
                <a:gd name="T6" fmla="*/ 24 w 192"/>
                <a:gd name="T7" fmla="*/ 0 h 48"/>
                <a:gd name="T8" fmla="*/ 192 w 192"/>
                <a:gd name="T9" fmla="*/ 0 h 48"/>
                <a:gd name="T10" fmla="*/ 192 w 192"/>
                <a:gd name="T11" fmla="*/ 8 h 48"/>
                <a:gd name="T12" fmla="*/ 176 w 192"/>
                <a:gd name="T13" fmla="*/ 24 h 48"/>
                <a:gd name="T14" fmla="*/ 192 w 192"/>
                <a:gd name="T15" fmla="*/ 40 h 48"/>
                <a:gd name="T16" fmla="*/ 192 w 192"/>
                <a:gd name="T17" fmla="*/ 48 h 48"/>
                <a:gd name="T18" fmla="*/ 24 w 192"/>
                <a:gd name="T19" fmla="*/ 8 h 48"/>
                <a:gd name="T20" fmla="*/ 8 w 192"/>
                <a:gd name="T21" fmla="*/ 24 h 48"/>
                <a:gd name="T22" fmla="*/ 24 w 192"/>
                <a:gd name="T23" fmla="*/ 40 h 48"/>
                <a:gd name="T24" fmla="*/ 174 w 192"/>
                <a:gd name="T25" fmla="*/ 40 h 48"/>
                <a:gd name="T26" fmla="*/ 168 w 192"/>
                <a:gd name="T27" fmla="*/ 24 h 48"/>
                <a:gd name="T28" fmla="*/ 174 w 192"/>
                <a:gd name="T29" fmla="*/ 8 h 48"/>
                <a:gd name="T30" fmla="*/ 24 w 192"/>
                <a:gd name="T31" fmla="*/ 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2" h="48">
                  <a:moveTo>
                    <a:pt x="192" y="48"/>
                  </a:moveTo>
                  <a:cubicBezTo>
                    <a:pt x="24" y="48"/>
                    <a:pt x="24" y="48"/>
                    <a:pt x="24" y="48"/>
                  </a:cubicBezTo>
                  <a:cubicBezTo>
                    <a:pt x="11" y="48"/>
                    <a:pt x="0" y="38"/>
                    <a:pt x="0" y="24"/>
                  </a:cubicBezTo>
                  <a:cubicBezTo>
                    <a:pt x="0" y="11"/>
                    <a:pt x="11" y="0"/>
                    <a:pt x="24" y="0"/>
                  </a:cubicBezTo>
                  <a:cubicBezTo>
                    <a:pt x="192" y="0"/>
                    <a:pt x="192" y="0"/>
                    <a:pt x="192" y="0"/>
                  </a:cubicBezTo>
                  <a:cubicBezTo>
                    <a:pt x="192" y="8"/>
                    <a:pt x="192" y="8"/>
                    <a:pt x="192" y="8"/>
                  </a:cubicBezTo>
                  <a:cubicBezTo>
                    <a:pt x="183" y="8"/>
                    <a:pt x="176" y="16"/>
                    <a:pt x="176" y="24"/>
                  </a:cubicBezTo>
                  <a:cubicBezTo>
                    <a:pt x="176" y="33"/>
                    <a:pt x="183" y="40"/>
                    <a:pt x="192" y="40"/>
                  </a:cubicBezTo>
                  <a:lnTo>
                    <a:pt x="192" y="48"/>
                  </a:lnTo>
                  <a:close/>
                  <a:moveTo>
                    <a:pt x="24" y="8"/>
                  </a:moveTo>
                  <a:cubicBezTo>
                    <a:pt x="15" y="8"/>
                    <a:pt x="8" y="16"/>
                    <a:pt x="8" y="24"/>
                  </a:cubicBezTo>
                  <a:cubicBezTo>
                    <a:pt x="8" y="33"/>
                    <a:pt x="15" y="40"/>
                    <a:pt x="24" y="40"/>
                  </a:cubicBezTo>
                  <a:cubicBezTo>
                    <a:pt x="174" y="40"/>
                    <a:pt x="174" y="40"/>
                    <a:pt x="174" y="40"/>
                  </a:cubicBezTo>
                  <a:cubicBezTo>
                    <a:pt x="170" y="36"/>
                    <a:pt x="168" y="30"/>
                    <a:pt x="168" y="24"/>
                  </a:cubicBezTo>
                  <a:cubicBezTo>
                    <a:pt x="168" y="18"/>
                    <a:pt x="170" y="13"/>
                    <a:pt x="174" y="8"/>
                  </a:cubicBezTo>
                  <a:lnTo>
                    <a:pt x="24" y="8"/>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470" name="Freeform 703"/>
            <p:cNvSpPr>
              <a:spLocks noEditPoints="1"/>
            </p:cNvSpPr>
            <p:nvPr/>
          </p:nvSpPr>
          <p:spPr bwMode="auto">
            <a:xfrm>
              <a:off x="711201" y="2730500"/>
              <a:ext cx="388938" cy="58738"/>
            </a:xfrm>
            <a:custGeom>
              <a:avLst/>
              <a:gdLst>
                <a:gd name="T0" fmla="*/ 245 w 245"/>
                <a:gd name="T1" fmla="*/ 37 h 37"/>
                <a:gd name="T2" fmla="*/ 0 w 245"/>
                <a:gd name="T3" fmla="*/ 37 h 37"/>
                <a:gd name="T4" fmla="*/ 0 w 245"/>
                <a:gd name="T5" fmla="*/ 0 h 37"/>
                <a:gd name="T6" fmla="*/ 245 w 245"/>
                <a:gd name="T7" fmla="*/ 0 h 37"/>
                <a:gd name="T8" fmla="*/ 245 w 245"/>
                <a:gd name="T9" fmla="*/ 37 h 37"/>
                <a:gd name="T10" fmla="*/ 9 w 245"/>
                <a:gd name="T11" fmla="*/ 28 h 37"/>
                <a:gd name="T12" fmla="*/ 236 w 245"/>
                <a:gd name="T13" fmla="*/ 28 h 37"/>
                <a:gd name="T14" fmla="*/ 236 w 245"/>
                <a:gd name="T15" fmla="*/ 9 h 37"/>
                <a:gd name="T16" fmla="*/ 9 w 245"/>
                <a:gd name="T17" fmla="*/ 9 h 37"/>
                <a:gd name="T18" fmla="*/ 9 w 245"/>
                <a:gd name="T19" fmla="*/ 28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5" h="37">
                  <a:moveTo>
                    <a:pt x="245" y="37"/>
                  </a:moveTo>
                  <a:lnTo>
                    <a:pt x="0" y="37"/>
                  </a:lnTo>
                  <a:lnTo>
                    <a:pt x="0" y="0"/>
                  </a:lnTo>
                  <a:lnTo>
                    <a:pt x="245" y="0"/>
                  </a:lnTo>
                  <a:lnTo>
                    <a:pt x="245" y="37"/>
                  </a:lnTo>
                  <a:close/>
                  <a:moveTo>
                    <a:pt x="9" y="28"/>
                  </a:moveTo>
                  <a:lnTo>
                    <a:pt x="236" y="28"/>
                  </a:lnTo>
                  <a:lnTo>
                    <a:pt x="236" y="9"/>
                  </a:lnTo>
                  <a:lnTo>
                    <a:pt x="9" y="9"/>
                  </a:lnTo>
                  <a:lnTo>
                    <a:pt x="9" y="28"/>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471" name="Freeform 704"/>
            <p:cNvSpPr>
              <a:spLocks noEditPoints="1"/>
            </p:cNvSpPr>
            <p:nvPr/>
          </p:nvSpPr>
          <p:spPr bwMode="auto">
            <a:xfrm>
              <a:off x="682626" y="2774950"/>
              <a:ext cx="460375" cy="85725"/>
            </a:xfrm>
            <a:custGeom>
              <a:avLst/>
              <a:gdLst>
                <a:gd name="T0" fmla="*/ 290 w 290"/>
                <a:gd name="T1" fmla="*/ 54 h 54"/>
                <a:gd name="T2" fmla="*/ 0 w 290"/>
                <a:gd name="T3" fmla="*/ 54 h 54"/>
                <a:gd name="T4" fmla="*/ 0 w 290"/>
                <a:gd name="T5" fmla="*/ 0 h 54"/>
                <a:gd name="T6" fmla="*/ 290 w 290"/>
                <a:gd name="T7" fmla="*/ 0 h 54"/>
                <a:gd name="T8" fmla="*/ 290 w 290"/>
                <a:gd name="T9" fmla="*/ 54 h 54"/>
                <a:gd name="T10" fmla="*/ 9 w 290"/>
                <a:gd name="T11" fmla="*/ 45 h 54"/>
                <a:gd name="T12" fmla="*/ 281 w 290"/>
                <a:gd name="T13" fmla="*/ 45 h 54"/>
                <a:gd name="T14" fmla="*/ 281 w 290"/>
                <a:gd name="T15" fmla="*/ 9 h 54"/>
                <a:gd name="T16" fmla="*/ 9 w 290"/>
                <a:gd name="T17" fmla="*/ 9 h 54"/>
                <a:gd name="T18" fmla="*/ 9 w 290"/>
                <a:gd name="T19" fmla="*/ 45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0" h="54">
                  <a:moveTo>
                    <a:pt x="290" y="54"/>
                  </a:moveTo>
                  <a:lnTo>
                    <a:pt x="0" y="54"/>
                  </a:lnTo>
                  <a:lnTo>
                    <a:pt x="0" y="0"/>
                  </a:lnTo>
                  <a:lnTo>
                    <a:pt x="290" y="0"/>
                  </a:lnTo>
                  <a:lnTo>
                    <a:pt x="290" y="54"/>
                  </a:lnTo>
                  <a:close/>
                  <a:moveTo>
                    <a:pt x="9" y="45"/>
                  </a:moveTo>
                  <a:lnTo>
                    <a:pt x="281" y="45"/>
                  </a:lnTo>
                  <a:lnTo>
                    <a:pt x="281" y="9"/>
                  </a:lnTo>
                  <a:lnTo>
                    <a:pt x="9" y="9"/>
                  </a:lnTo>
                  <a:lnTo>
                    <a:pt x="9" y="45"/>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472" name="Rectangle 705"/>
            <p:cNvSpPr>
              <a:spLocks noChangeArrowheads="1"/>
            </p:cNvSpPr>
            <p:nvPr/>
          </p:nvSpPr>
          <p:spPr bwMode="auto">
            <a:xfrm>
              <a:off x="768351" y="2738438"/>
              <a:ext cx="14288" cy="42863"/>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473" name="Rectangle 706"/>
            <p:cNvSpPr>
              <a:spLocks noChangeArrowheads="1"/>
            </p:cNvSpPr>
            <p:nvPr/>
          </p:nvSpPr>
          <p:spPr bwMode="auto">
            <a:xfrm>
              <a:off x="782638" y="2781300"/>
              <a:ext cx="14288" cy="73025"/>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474" name="Rectangle 707"/>
            <p:cNvSpPr>
              <a:spLocks noChangeArrowheads="1"/>
            </p:cNvSpPr>
            <p:nvPr/>
          </p:nvSpPr>
          <p:spPr bwMode="auto">
            <a:xfrm>
              <a:off x="796926" y="2738438"/>
              <a:ext cx="14288" cy="42863"/>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475" name="Rectangle 708"/>
            <p:cNvSpPr>
              <a:spLocks noChangeArrowheads="1"/>
            </p:cNvSpPr>
            <p:nvPr/>
          </p:nvSpPr>
          <p:spPr bwMode="auto">
            <a:xfrm>
              <a:off x="827088" y="2738438"/>
              <a:ext cx="14288" cy="42863"/>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476" name="Rectangle 709"/>
            <p:cNvSpPr>
              <a:spLocks noChangeArrowheads="1"/>
            </p:cNvSpPr>
            <p:nvPr/>
          </p:nvSpPr>
          <p:spPr bwMode="auto">
            <a:xfrm>
              <a:off x="1085851" y="2809875"/>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477" name="Rectangle 710"/>
            <p:cNvSpPr>
              <a:spLocks noChangeArrowheads="1"/>
            </p:cNvSpPr>
            <p:nvPr/>
          </p:nvSpPr>
          <p:spPr bwMode="auto">
            <a:xfrm>
              <a:off x="1057276" y="2809875"/>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478" name="Rectangle 711"/>
            <p:cNvSpPr>
              <a:spLocks noChangeArrowheads="1"/>
            </p:cNvSpPr>
            <p:nvPr/>
          </p:nvSpPr>
          <p:spPr bwMode="auto">
            <a:xfrm>
              <a:off x="1028701" y="2809875"/>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479" name="Freeform 712"/>
            <p:cNvSpPr>
              <a:spLocks noEditPoints="1"/>
            </p:cNvSpPr>
            <p:nvPr/>
          </p:nvSpPr>
          <p:spPr bwMode="auto">
            <a:xfrm>
              <a:off x="725488" y="2803525"/>
              <a:ext cx="28575" cy="28575"/>
            </a:xfrm>
            <a:custGeom>
              <a:avLst/>
              <a:gdLst>
                <a:gd name="T0" fmla="*/ 8 w 16"/>
                <a:gd name="T1" fmla="*/ 16 h 16"/>
                <a:gd name="T2" fmla="*/ 0 w 16"/>
                <a:gd name="T3" fmla="*/ 8 h 16"/>
                <a:gd name="T4" fmla="*/ 8 w 16"/>
                <a:gd name="T5" fmla="*/ 0 h 16"/>
                <a:gd name="T6" fmla="*/ 16 w 16"/>
                <a:gd name="T7" fmla="*/ 8 h 16"/>
                <a:gd name="T8" fmla="*/ 8 w 16"/>
                <a:gd name="T9" fmla="*/ 16 h 16"/>
                <a:gd name="T10" fmla="*/ 8 w 16"/>
                <a:gd name="T11" fmla="*/ 8 h 16"/>
                <a:gd name="T12" fmla="*/ 8 w 16"/>
                <a:gd name="T13" fmla="*/ 8 h 16"/>
              </a:gdLst>
              <a:ahLst/>
              <a:cxnLst>
                <a:cxn ang="0">
                  <a:pos x="T0" y="T1"/>
                </a:cxn>
                <a:cxn ang="0">
                  <a:pos x="T2" y="T3"/>
                </a:cxn>
                <a:cxn ang="0">
                  <a:pos x="T4" y="T5"/>
                </a:cxn>
                <a:cxn ang="0">
                  <a:pos x="T6" y="T7"/>
                </a:cxn>
                <a:cxn ang="0">
                  <a:pos x="T8" y="T9"/>
                </a:cxn>
                <a:cxn ang="0">
                  <a:pos x="T10" y="T11"/>
                </a:cxn>
                <a:cxn ang="0">
                  <a:pos x="T12" y="T13"/>
                </a:cxn>
              </a:cxnLst>
              <a:rect l="0" t="0" r="r" b="b"/>
              <a:pathLst>
                <a:path w="16" h="16">
                  <a:moveTo>
                    <a:pt x="8" y="16"/>
                  </a:moveTo>
                  <a:cubicBezTo>
                    <a:pt x="4" y="16"/>
                    <a:pt x="0" y="13"/>
                    <a:pt x="0" y="8"/>
                  </a:cubicBezTo>
                  <a:cubicBezTo>
                    <a:pt x="0" y="4"/>
                    <a:pt x="4" y="0"/>
                    <a:pt x="8" y="0"/>
                  </a:cubicBezTo>
                  <a:cubicBezTo>
                    <a:pt x="12" y="0"/>
                    <a:pt x="16" y="4"/>
                    <a:pt x="16" y="8"/>
                  </a:cubicBezTo>
                  <a:cubicBezTo>
                    <a:pt x="16" y="13"/>
                    <a:pt x="12" y="16"/>
                    <a:pt x="8" y="16"/>
                  </a:cubicBezTo>
                  <a:close/>
                  <a:moveTo>
                    <a:pt x="8" y="8"/>
                  </a:moveTo>
                  <a:cubicBezTo>
                    <a:pt x="8" y="8"/>
                    <a:pt x="8" y="8"/>
                    <a:pt x="8" y="8"/>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grpSp>
      <p:grpSp>
        <p:nvGrpSpPr>
          <p:cNvPr id="480" name="Group 479"/>
          <p:cNvGrpSpPr/>
          <p:nvPr/>
        </p:nvGrpSpPr>
        <p:grpSpPr>
          <a:xfrm>
            <a:off x="2881427" y="2679499"/>
            <a:ext cx="461963" cy="461962"/>
            <a:chOff x="6365876" y="3133726"/>
            <a:chExt cx="461963" cy="461962"/>
          </a:xfrm>
        </p:grpSpPr>
        <p:sp>
          <p:nvSpPr>
            <p:cNvPr id="481" name="Rectangle 588"/>
            <p:cNvSpPr>
              <a:spLocks noChangeArrowheads="1"/>
            </p:cNvSpPr>
            <p:nvPr/>
          </p:nvSpPr>
          <p:spPr bwMode="auto">
            <a:xfrm>
              <a:off x="6416676" y="3357563"/>
              <a:ext cx="107950" cy="14287"/>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482" name="Freeform 589"/>
            <p:cNvSpPr>
              <a:spLocks/>
            </p:cNvSpPr>
            <p:nvPr/>
          </p:nvSpPr>
          <p:spPr bwMode="auto">
            <a:xfrm>
              <a:off x="6434138" y="3265488"/>
              <a:ext cx="101600" cy="68262"/>
            </a:xfrm>
            <a:custGeom>
              <a:avLst/>
              <a:gdLst>
                <a:gd name="T0" fmla="*/ 59 w 64"/>
                <a:gd name="T1" fmla="*/ 43 h 43"/>
                <a:gd name="T2" fmla="*/ 0 w 64"/>
                <a:gd name="T3" fmla="*/ 7 h 43"/>
                <a:gd name="T4" fmla="*/ 5 w 64"/>
                <a:gd name="T5" fmla="*/ 0 h 43"/>
                <a:gd name="T6" fmla="*/ 64 w 64"/>
                <a:gd name="T7" fmla="*/ 36 h 43"/>
                <a:gd name="T8" fmla="*/ 59 w 64"/>
                <a:gd name="T9" fmla="*/ 43 h 43"/>
              </a:gdLst>
              <a:ahLst/>
              <a:cxnLst>
                <a:cxn ang="0">
                  <a:pos x="T0" y="T1"/>
                </a:cxn>
                <a:cxn ang="0">
                  <a:pos x="T2" y="T3"/>
                </a:cxn>
                <a:cxn ang="0">
                  <a:pos x="T4" y="T5"/>
                </a:cxn>
                <a:cxn ang="0">
                  <a:pos x="T6" y="T7"/>
                </a:cxn>
                <a:cxn ang="0">
                  <a:pos x="T8" y="T9"/>
                </a:cxn>
              </a:cxnLst>
              <a:rect l="0" t="0" r="r" b="b"/>
              <a:pathLst>
                <a:path w="64" h="43">
                  <a:moveTo>
                    <a:pt x="59" y="43"/>
                  </a:moveTo>
                  <a:lnTo>
                    <a:pt x="0" y="7"/>
                  </a:lnTo>
                  <a:lnTo>
                    <a:pt x="5" y="0"/>
                  </a:lnTo>
                  <a:lnTo>
                    <a:pt x="64" y="36"/>
                  </a:lnTo>
                  <a:lnTo>
                    <a:pt x="59" y="43"/>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483" name="Freeform 590"/>
            <p:cNvSpPr>
              <a:spLocks noEditPoints="1"/>
            </p:cNvSpPr>
            <p:nvPr/>
          </p:nvSpPr>
          <p:spPr bwMode="auto">
            <a:xfrm>
              <a:off x="6394451" y="3235326"/>
              <a:ext cx="58738" cy="57150"/>
            </a:xfrm>
            <a:custGeom>
              <a:avLst/>
              <a:gdLst>
                <a:gd name="T0" fmla="*/ 16 w 32"/>
                <a:gd name="T1" fmla="*/ 32 h 32"/>
                <a:gd name="T2" fmla="*/ 0 w 32"/>
                <a:gd name="T3" fmla="*/ 16 h 32"/>
                <a:gd name="T4" fmla="*/ 16 w 32"/>
                <a:gd name="T5" fmla="*/ 0 h 32"/>
                <a:gd name="T6" fmla="*/ 32 w 32"/>
                <a:gd name="T7" fmla="*/ 16 h 32"/>
                <a:gd name="T8" fmla="*/ 16 w 32"/>
                <a:gd name="T9" fmla="*/ 32 h 32"/>
                <a:gd name="T10" fmla="*/ 16 w 32"/>
                <a:gd name="T11" fmla="*/ 8 h 32"/>
                <a:gd name="T12" fmla="*/ 8 w 32"/>
                <a:gd name="T13" fmla="*/ 16 h 32"/>
                <a:gd name="T14" fmla="*/ 16 w 32"/>
                <a:gd name="T15" fmla="*/ 24 h 32"/>
                <a:gd name="T16" fmla="*/ 24 w 32"/>
                <a:gd name="T17" fmla="*/ 16 h 32"/>
                <a:gd name="T18" fmla="*/ 16 w 32"/>
                <a:gd name="T19" fmla="*/ 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2">
                  <a:moveTo>
                    <a:pt x="16" y="32"/>
                  </a:moveTo>
                  <a:cubicBezTo>
                    <a:pt x="7" y="32"/>
                    <a:pt x="0" y="25"/>
                    <a:pt x="0" y="16"/>
                  </a:cubicBezTo>
                  <a:cubicBezTo>
                    <a:pt x="0" y="7"/>
                    <a:pt x="7" y="0"/>
                    <a:pt x="16" y="0"/>
                  </a:cubicBezTo>
                  <a:cubicBezTo>
                    <a:pt x="25" y="0"/>
                    <a:pt x="32" y="7"/>
                    <a:pt x="32" y="16"/>
                  </a:cubicBezTo>
                  <a:cubicBezTo>
                    <a:pt x="32" y="25"/>
                    <a:pt x="25" y="32"/>
                    <a:pt x="16" y="32"/>
                  </a:cubicBezTo>
                  <a:close/>
                  <a:moveTo>
                    <a:pt x="16" y="8"/>
                  </a:moveTo>
                  <a:cubicBezTo>
                    <a:pt x="12" y="8"/>
                    <a:pt x="8" y="12"/>
                    <a:pt x="8" y="16"/>
                  </a:cubicBezTo>
                  <a:cubicBezTo>
                    <a:pt x="8" y="20"/>
                    <a:pt x="12" y="24"/>
                    <a:pt x="16" y="24"/>
                  </a:cubicBezTo>
                  <a:cubicBezTo>
                    <a:pt x="21" y="24"/>
                    <a:pt x="24" y="20"/>
                    <a:pt x="24" y="16"/>
                  </a:cubicBezTo>
                  <a:cubicBezTo>
                    <a:pt x="24" y="12"/>
                    <a:pt x="21" y="8"/>
                    <a:pt x="16" y="8"/>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484" name="Freeform 591"/>
            <p:cNvSpPr>
              <a:spLocks noEditPoints="1"/>
            </p:cNvSpPr>
            <p:nvPr/>
          </p:nvSpPr>
          <p:spPr bwMode="auto">
            <a:xfrm>
              <a:off x="6467476" y="3162301"/>
              <a:ext cx="57150" cy="58737"/>
            </a:xfrm>
            <a:custGeom>
              <a:avLst/>
              <a:gdLst>
                <a:gd name="T0" fmla="*/ 16 w 32"/>
                <a:gd name="T1" fmla="*/ 32 h 32"/>
                <a:gd name="T2" fmla="*/ 0 w 32"/>
                <a:gd name="T3" fmla="*/ 16 h 32"/>
                <a:gd name="T4" fmla="*/ 16 w 32"/>
                <a:gd name="T5" fmla="*/ 0 h 32"/>
                <a:gd name="T6" fmla="*/ 32 w 32"/>
                <a:gd name="T7" fmla="*/ 16 h 32"/>
                <a:gd name="T8" fmla="*/ 16 w 32"/>
                <a:gd name="T9" fmla="*/ 32 h 32"/>
                <a:gd name="T10" fmla="*/ 16 w 32"/>
                <a:gd name="T11" fmla="*/ 8 h 32"/>
                <a:gd name="T12" fmla="*/ 8 w 32"/>
                <a:gd name="T13" fmla="*/ 16 h 32"/>
                <a:gd name="T14" fmla="*/ 16 w 32"/>
                <a:gd name="T15" fmla="*/ 24 h 32"/>
                <a:gd name="T16" fmla="*/ 24 w 32"/>
                <a:gd name="T17" fmla="*/ 16 h 32"/>
                <a:gd name="T18" fmla="*/ 16 w 32"/>
                <a:gd name="T19" fmla="*/ 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2">
                  <a:moveTo>
                    <a:pt x="16" y="32"/>
                  </a:moveTo>
                  <a:cubicBezTo>
                    <a:pt x="7" y="32"/>
                    <a:pt x="0" y="25"/>
                    <a:pt x="0" y="16"/>
                  </a:cubicBezTo>
                  <a:cubicBezTo>
                    <a:pt x="0" y="7"/>
                    <a:pt x="7" y="0"/>
                    <a:pt x="16" y="0"/>
                  </a:cubicBezTo>
                  <a:cubicBezTo>
                    <a:pt x="25" y="0"/>
                    <a:pt x="32" y="7"/>
                    <a:pt x="32" y="16"/>
                  </a:cubicBezTo>
                  <a:cubicBezTo>
                    <a:pt x="32" y="25"/>
                    <a:pt x="25" y="32"/>
                    <a:pt x="16" y="32"/>
                  </a:cubicBezTo>
                  <a:close/>
                  <a:moveTo>
                    <a:pt x="16" y="8"/>
                  </a:moveTo>
                  <a:cubicBezTo>
                    <a:pt x="12" y="8"/>
                    <a:pt x="8" y="12"/>
                    <a:pt x="8" y="16"/>
                  </a:cubicBezTo>
                  <a:cubicBezTo>
                    <a:pt x="8" y="20"/>
                    <a:pt x="12" y="24"/>
                    <a:pt x="16" y="24"/>
                  </a:cubicBezTo>
                  <a:cubicBezTo>
                    <a:pt x="21" y="24"/>
                    <a:pt x="24" y="20"/>
                    <a:pt x="24" y="16"/>
                  </a:cubicBezTo>
                  <a:cubicBezTo>
                    <a:pt x="24" y="12"/>
                    <a:pt x="21" y="8"/>
                    <a:pt x="16" y="8"/>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485" name="Freeform 592"/>
            <p:cNvSpPr>
              <a:spLocks noEditPoints="1"/>
            </p:cNvSpPr>
            <p:nvPr/>
          </p:nvSpPr>
          <p:spPr bwMode="auto">
            <a:xfrm>
              <a:off x="6669088" y="3162301"/>
              <a:ext cx="57150" cy="58737"/>
            </a:xfrm>
            <a:custGeom>
              <a:avLst/>
              <a:gdLst>
                <a:gd name="T0" fmla="*/ 16 w 32"/>
                <a:gd name="T1" fmla="*/ 32 h 32"/>
                <a:gd name="T2" fmla="*/ 0 w 32"/>
                <a:gd name="T3" fmla="*/ 16 h 32"/>
                <a:gd name="T4" fmla="*/ 16 w 32"/>
                <a:gd name="T5" fmla="*/ 0 h 32"/>
                <a:gd name="T6" fmla="*/ 32 w 32"/>
                <a:gd name="T7" fmla="*/ 16 h 32"/>
                <a:gd name="T8" fmla="*/ 16 w 32"/>
                <a:gd name="T9" fmla="*/ 32 h 32"/>
                <a:gd name="T10" fmla="*/ 16 w 32"/>
                <a:gd name="T11" fmla="*/ 8 h 32"/>
                <a:gd name="T12" fmla="*/ 8 w 32"/>
                <a:gd name="T13" fmla="*/ 16 h 32"/>
                <a:gd name="T14" fmla="*/ 16 w 32"/>
                <a:gd name="T15" fmla="*/ 24 h 32"/>
                <a:gd name="T16" fmla="*/ 24 w 32"/>
                <a:gd name="T17" fmla="*/ 16 h 32"/>
                <a:gd name="T18" fmla="*/ 16 w 32"/>
                <a:gd name="T19" fmla="*/ 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2">
                  <a:moveTo>
                    <a:pt x="16" y="32"/>
                  </a:moveTo>
                  <a:cubicBezTo>
                    <a:pt x="7" y="32"/>
                    <a:pt x="0" y="25"/>
                    <a:pt x="0" y="16"/>
                  </a:cubicBezTo>
                  <a:cubicBezTo>
                    <a:pt x="0" y="7"/>
                    <a:pt x="7" y="0"/>
                    <a:pt x="16" y="0"/>
                  </a:cubicBezTo>
                  <a:cubicBezTo>
                    <a:pt x="25" y="0"/>
                    <a:pt x="32" y="7"/>
                    <a:pt x="32" y="16"/>
                  </a:cubicBezTo>
                  <a:cubicBezTo>
                    <a:pt x="32" y="25"/>
                    <a:pt x="25" y="32"/>
                    <a:pt x="16" y="32"/>
                  </a:cubicBezTo>
                  <a:close/>
                  <a:moveTo>
                    <a:pt x="16" y="8"/>
                  </a:moveTo>
                  <a:cubicBezTo>
                    <a:pt x="12" y="8"/>
                    <a:pt x="8" y="12"/>
                    <a:pt x="8" y="16"/>
                  </a:cubicBezTo>
                  <a:cubicBezTo>
                    <a:pt x="8" y="20"/>
                    <a:pt x="12" y="24"/>
                    <a:pt x="16" y="24"/>
                  </a:cubicBezTo>
                  <a:cubicBezTo>
                    <a:pt x="21" y="24"/>
                    <a:pt x="24" y="20"/>
                    <a:pt x="24" y="16"/>
                  </a:cubicBezTo>
                  <a:cubicBezTo>
                    <a:pt x="24" y="12"/>
                    <a:pt x="21" y="8"/>
                    <a:pt x="16" y="8"/>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486" name="Freeform 593"/>
            <p:cNvSpPr>
              <a:spLocks noEditPoints="1"/>
            </p:cNvSpPr>
            <p:nvPr/>
          </p:nvSpPr>
          <p:spPr bwMode="auto">
            <a:xfrm>
              <a:off x="6365876" y="3335338"/>
              <a:ext cx="58738" cy="58737"/>
            </a:xfrm>
            <a:custGeom>
              <a:avLst/>
              <a:gdLst>
                <a:gd name="T0" fmla="*/ 16 w 32"/>
                <a:gd name="T1" fmla="*/ 32 h 32"/>
                <a:gd name="T2" fmla="*/ 0 w 32"/>
                <a:gd name="T3" fmla="*/ 16 h 32"/>
                <a:gd name="T4" fmla="*/ 16 w 32"/>
                <a:gd name="T5" fmla="*/ 0 h 32"/>
                <a:gd name="T6" fmla="*/ 32 w 32"/>
                <a:gd name="T7" fmla="*/ 16 h 32"/>
                <a:gd name="T8" fmla="*/ 16 w 32"/>
                <a:gd name="T9" fmla="*/ 32 h 32"/>
                <a:gd name="T10" fmla="*/ 16 w 32"/>
                <a:gd name="T11" fmla="*/ 8 h 32"/>
                <a:gd name="T12" fmla="*/ 8 w 32"/>
                <a:gd name="T13" fmla="*/ 16 h 32"/>
                <a:gd name="T14" fmla="*/ 16 w 32"/>
                <a:gd name="T15" fmla="*/ 24 h 32"/>
                <a:gd name="T16" fmla="*/ 24 w 32"/>
                <a:gd name="T17" fmla="*/ 16 h 32"/>
                <a:gd name="T18" fmla="*/ 16 w 32"/>
                <a:gd name="T19" fmla="*/ 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2">
                  <a:moveTo>
                    <a:pt x="16" y="32"/>
                  </a:moveTo>
                  <a:cubicBezTo>
                    <a:pt x="7" y="32"/>
                    <a:pt x="0" y="25"/>
                    <a:pt x="0" y="16"/>
                  </a:cubicBezTo>
                  <a:cubicBezTo>
                    <a:pt x="0" y="7"/>
                    <a:pt x="7" y="0"/>
                    <a:pt x="16" y="0"/>
                  </a:cubicBezTo>
                  <a:cubicBezTo>
                    <a:pt x="25" y="0"/>
                    <a:pt x="32" y="7"/>
                    <a:pt x="32" y="16"/>
                  </a:cubicBezTo>
                  <a:cubicBezTo>
                    <a:pt x="32" y="25"/>
                    <a:pt x="25" y="32"/>
                    <a:pt x="16" y="32"/>
                  </a:cubicBezTo>
                  <a:close/>
                  <a:moveTo>
                    <a:pt x="16" y="8"/>
                  </a:moveTo>
                  <a:cubicBezTo>
                    <a:pt x="12" y="8"/>
                    <a:pt x="8" y="12"/>
                    <a:pt x="8" y="16"/>
                  </a:cubicBezTo>
                  <a:cubicBezTo>
                    <a:pt x="8" y="20"/>
                    <a:pt x="12" y="24"/>
                    <a:pt x="16" y="24"/>
                  </a:cubicBezTo>
                  <a:cubicBezTo>
                    <a:pt x="21" y="24"/>
                    <a:pt x="24" y="20"/>
                    <a:pt x="24" y="16"/>
                  </a:cubicBezTo>
                  <a:cubicBezTo>
                    <a:pt x="24" y="12"/>
                    <a:pt x="21" y="8"/>
                    <a:pt x="16" y="8"/>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487" name="Freeform 594"/>
            <p:cNvSpPr>
              <a:spLocks/>
            </p:cNvSpPr>
            <p:nvPr/>
          </p:nvSpPr>
          <p:spPr bwMode="auto">
            <a:xfrm>
              <a:off x="6434138" y="3395663"/>
              <a:ext cx="101600" cy="68262"/>
            </a:xfrm>
            <a:custGeom>
              <a:avLst/>
              <a:gdLst>
                <a:gd name="T0" fmla="*/ 5 w 64"/>
                <a:gd name="T1" fmla="*/ 43 h 43"/>
                <a:gd name="T2" fmla="*/ 0 w 64"/>
                <a:gd name="T3" fmla="*/ 36 h 43"/>
                <a:gd name="T4" fmla="*/ 59 w 64"/>
                <a:gd name="T5" fmla="*/ 0 h 43"/>
                <a:gd name="T6" fmla="*/ 64 w 64"/>
                <a:gd name="T7" fmla="*/ 6 h 43"/>
                <a:gd name="T8" fmla="*/ 5 w 64"/>
                <a:gd name="T9" fmla="*/ 43 h 43"/>
              </a:gdLst>
              <a:ahLst/>
              <a:cxnLst>
                <a:cxn ang="0">
                  <a:pos x="T0" y="T1"/>
                </a:cxn>
                <a:cxn ang="0">
                  <a:pos x="T2" y="T3"/>
                </a:cxn>
                <a:cxn ang="0">
                  <a:pos x="T4" y="T5"/>
                </a:cxn>
                <a:cxn ang="0">
                  <a:pos x="T6" y="T7"/>
                </a:cxn>
                <a:cxn ang="0">
                  <a:pos x="T8" y="T9"/>
                </a:cxn>
              </a:cxnLst>
              <a:rect l="0" t="0" r="r" b="b"/>
              <a:pathLst>
                <a:path w="64" h="43">
                  <a:moveTo>
                    <a:pt x="5" y="43"/>
                  </a:moveTo>
                  <a:lnTo>
                    <a:pt x="0" y="36"/>
                  </a:lnTo>
                  <a:lnTo>
                    <a:pt x="59" y="0"/>
                  </a:lnTo>
                  <a:lnTo>
                    <a:pt x="64" y="6"/>
                  </a:lnTo>
                  <a:lnTo>
                    <a:pt x="5" y="43"/>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488" name="Freeform 595"/>
            <p:cNvSpPr>
              <a:spLocks noEditPoints="1"/>
            </p:cNvSpPr>
            <p:nvPr/>
          </p:nvSpPr>
          <p:spPr bwMode="auto">
            <a:xfrm>
              <a:off x="6394451" y="3436938"/>
              <a:ext cx="58738" cy="57150"/>
            </a:xfrm>
            <a:custGeom>
              <a:avLst/>
              <a:gdLst>
                <a:gd name="T0" fmla="*/ 16 w 32"/>
                <a:gd name="T1" fmla="*/ 32 h 32"/>
                <a:gd name="T2" fmla="*/ 0 w 32"/>
                <a:gd name="T3" fmla="*/ 16 h 32"/>
                <a:gd name="T4" fmla="*/ 16 w 32"/>
                <a:gd name="T5" fmla="*/ 0 h 32"/>
                <a:gd name="T6" fmla="*/ 32 w 32"/>
                <a:gd name="T7" fmla="*/ 16 h 32"/>
                <a:gd name="T8" fmla="*/ 16 w 32"/>
                <a:gd name="T9" fmla="*/ 32 h 32"/>
                <a:gd name="T10" fmla="*/ 16 w 32"/>
                <a:gd name="T11" fmla="*/ 8 h 32"/>
                <a:gd name="T12" fmla="*/ 8 w 32"/>
                <a:gd name="T13" fmla="*/ 16 h 32"/>
                <a:gd name="T14" fmla="*/ 16 w 32"/>
                <a:gd name="T15" fmla="*/ 24 h 32"/>
                <a:gd name="T16" fmla="*/ 24 w 32"/>
                <a:gd name="T17" fmla="*/ 16 h 32"/>
                <a:gd name="T18" fmla="*/ 16 w 32"/>
                <a:gd name="T19" fmla="*/ 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2">
                  <a:moveTo>
                    <a:pt x="16" y="32"/>
                  </a:moveTo>
                  <a:cubicBezTo>
                    <a:pt x="7" y="32"/>
                    <a:pt x="0" y="25"/>
                    <a:pt x="0" y="16"/>
                  </a:cubicBezTo>
                  <a:cubicBezTo>
                    <a:pt x="0" y="7"/>
                    <a:pt x="7" y="0"/>
                    <a:pt x="16" y="0"/>
                  </a:cubicBezTo>
                  <a:cubicBezTo>
                    <a:pt x="25" y="0"/>
                    <a:pt x="32" y="7"/>
                    <a:pt x="32" y="16"/>
                  </a:cubicBezTo>
                  <a:cubicBezTo>
                    <a:pt x="32" y="25"/>
                    <a:pt x="25" y="32"/>
                    <a:pt x="16" y="32"/>
                  </a:cubicBezTo>
                  <a:close/>
                  <a:moveTo>
                    <a:pt x="16" y="8"/>
                  </a:moveTo>
                  <a:cubicBezTo>
                    <a:pt x="12" y="8"/>
                    <a:pt x="8" y="12"/>
                    <a:pt x="8" y="16"/>
                  </a:cubicBezTo>
                  <a:cubicBezTo>
                    <a:pt x="8" y="20"/>
                    <a:pt x="12" y="24"/>
                    <a:pt x="16" y="24"/>
                  </a:cubicBezTo>
                  <a:cubicBezTo>
                    <a:pt x="21" y="24"/>
                    <a:pt x="24" y="20"/>
                    <a:pt x="24" y="16"/>
                  </a:cubicBezTo>
                  <a:cubicBezTo>
                    <a:pt x="24" y="12"/>
                    <a:pt x="21" y="8"/>
                    <a:pt x="16" y="8"/>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489" name="Rectangle 596"/>
            <p:cNvSpPr>
              <a:spLocks noChangeArrowheads="1"/>
            </p:cNvSpPr>
            <p:nvPr/>
          </p:nvSpPr>
          <p:spPr bwMode="auto">
            <a:xfrm>
              <a:off x="6589713" y="3184526"/>
              <a:ext cx="14288" cy="107950"/>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490" name="Freeform 597"/>
            <p:cNvSpPr>
              <a:spLocks/>
            </p:cNvSpPr>
            <p:nvPr/>
          </p:nvSpPr>
          <p:spPr bwMode="auto">
            <a:xfrm>
              <a:off x="6627813" y="3203576"/>
              <a:ext cx="68263" cy="100012"/>
            </a:xfrm>
            <a:custGeom>
              <a:avLst/>
              <a:gdLst>
                <a:gd name="T0" fmla="*/ 8 w 43"/>
                <a:gd name="T1" fmla="*/ 63 h 63"/>
                <a:gd name="T2" fmla="*/ 0 w 43"/>
                <a:gd name="T3" fmla="*/ 58 h 63"/>
                <a:gd name="T4" fmla="*/ 35 w 43"/>
                <a:gd name="T5" fmla="*/ 0 h 63"/>
                <a:gd name="T6" fmla="*/ 43 w 43"/>
                <a:gd name="T7" fmla="*/ 5 h 63"/>
                <a:gd name="T8" fmla="*/ 8 w 43"/>
                <a:gd name="T9" fmla="*/ 63 h 63"/>
              </a:gdLst>
              <a:ahLst/>
              <a:cxnLst>
                <a:cxn ang="0">
                  <a:pos x="T0" y="T1"/>
                </a:cxn>
                <a:cxn ang="0">
                  <a:pos x="T2" y="T3"/>
                </a:cxn>
                <a:cxn ang="0">
                  <a:pos x="T4" y="T5"/>
                </a:cxn>
                <a:cxn ang="0">
                  <a:pos x="T6" y="T7"/>
                </a:cxn>
                <a:cxn ang="0">
                  <a:pos x="T8" y="T9"/>
                </a:cxn>
              </a:cxnLst>
              <a:rect l="0" t="0" r="r" b="b"/>
              <a:pathLst>
                <a:path w="43" h="63">
                  <a:moveTo>
                    <a:pt x="8" y="63"/>
                  </a:moveTo>
                  <a:lnTo>
                    <a:pt x="0" y="58"/>
                  </a:lnTo>
                  <a:lnTo>
                    <a:pt x="35" y="0"/>
                  </a:lnTo>
                  <a:lnTo>
                    <a:pt x="43" y="5"/>
                  </a:lnTo>
                  <a:lnTo>
                    <a:pt x="8" y="63"/>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491" name="Freeform 598"/>
            <p:cNvSpPr>
              <a:spLocks/>
            </p:cNvSpPr>
            <p:nvPr/>
          </p:nvSpPr>
          <p:spPr bwMode="auto">
            <a:xfrm>
              <a:off x="6496051" y="3203576"/>
              <a:ext cx="71438" cy="100012"/>
            </a:xfrm>
            <a:custGeom>
              <a:avLst/>
              <a:gdLst>
                <a:gd name="T0" fmla="*/ 37 w 45"/>
                <a:gd name="T1" fmla="*/ 63 h 63"/>
                <a:gd name="T2" fmla="*/ 0 w 45"/>
                <a:gd name="T3" fmla="*/ 5 h 63"/>
                <a:gd name="T4" fmla="*/ 8 w 45"/>
                <a:gd name="T5" fmla="*/ 0 h 63"/>
                <a:gd name="T6" fmla="*/ 45 w 45"/>
                <a:gd name="T7" fmla="*/ 58 h 63"/>
                <a:gd name="T8" fmla="*/ 37 w 45"/>
                <a:gd name="T9" fmla="*/ 63 h 63"/>
              </a:gdLst>
              <a:ahLst/>
              <a:cxnLst>
                <a:cxn ang="0">
                  <a:pos x="T0" y="T1"/>
                </a:cxn>
                <a:cxn ang="0">
                  <a:pos x="T2" y="T3"/>
                </a:cxn>
                <a:cxn ang="0">
                  <a:pos x="T4" y="T5"/>
                </a:cxn>
                <a:cxn ang="0">
                  <a:pos x="T6" y="T7"/>
                </a:cxn>
                <a:cxn ang="0">
                  <a:pos x="T8" y="T9"/>
                </a:cxn>
              </a:cxnLst>
              <a:rect l="0" t="0" r="r" b="b"/>
              <a:pathLst>
                <a:path w="45" h="63">
                  <a:moveTo>
                    <a:pt x="37" y="63"/>
                  </a:moveTo>
                  <a:lnTo>
                    <a:pt x="0" y="5"/>
                  </a:lnTo>
                  <a:lnTo>
                    <a:pt x="8" y="0"/>
                  </a:lnTo>
                  <a:lnTo>
                    <a:pt x="45" y="58"/>
                  </a:lnTo>
                  <a:lnTo>
                    <a:pt x="37" y="63"/>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492" name="Freeform 599"/>
            <p:cNvSpPr>
              <a:spLocks/>
            </p:cNvSpPr>
            <p:nvPr/>
          </p:nvSpPr>
          <p:spPr bwMode="auto">
            <a:xfrm>
              <a:off x="6657976" y="3395663"/>
              <a:ext cx="101600" cy="68262"/>
            </a:xfrm>
            <a:custGeom>
              <a:avLst/>
              <a:gdLst>
                <a:gd name="T0" fmla="*/ 59 w 64"/>
                <a:gd name="T1" fmla="*/ 43 h 43"/>
                <a:gd name="T2" fmla="*/ 0 w 64"/>
                <a:gd name="T3" fmla="*/ 6 h 43"/>
                <a:gd name="T4" fmla="*/ 5 w 64"/>
                <a:gd name="T5" fmla="*/ 0 h 43"/>
                <a:gd name="T6" fmla="*/ 64 w 64"/>
                <a:gd name="T7" fmla="*/ 36 h 43"/>
                <a:gd name="T8" fmla="*/ 59 w 64"/>
                <a:gd name="T9" fmla="*/ 43 h 43"/>
              </a:gdLst>
              <a:ahLst/>
              <a:cxnLst>
                <a:cxn ang="0">
                  <a:pos x="T0" y="T1"/>
                </a:cxn>
                <a:cxn ang="0">
                  <a:pos x="T2" y="T3"/>
                </a:cxn>
                <a:cxn ang="0">
                  <a:pos x="T4" y="T5"/>
                </a:cxn>
                <a:cxn ang="0">
                  <a:pos x="T6" y="T7"/>
                </a:cxn>
                <a:cxn ang="0">
                  <a:pos x="T8" y="T9"/>
                </a:cxn>
              </a:cxnLst>
              <a:rect l="0" t="0" r="r" b="b"/>
              <a:pathLst>
                <a:path w="64" h="43">
                  <a:moveTo>
                    <a:pt x="59" y="43"/>
                  </a:moveTo>
                  <a:lnTo>
                    <a:pt x="0" y="6"/>
                  </a:lnTo>
                  <a:lnTo>
                    <a:pt x="5" y="0"/>
                  </a:lnTo>
                  <a:lnTo>
                    <a:pt x="64" y="36"/>
                  </a:lnTo>
                  <a:lnTo>
                    <a:pt x="59" y="43"/>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493" name="Freeform 600"/>
            <p:cNvSpPr>
              <a:spLocks noEditPoints="1"/>
            </p:cNvSpPr>
            <p:nvPr/>
          </p:nvSpPr>
          <p:spPr bwMode="auto">
            <a:xfrm>
              <a:off x="6740526" y="3436938"/>
              <a:ext cx="57150" cy="57150"/>
            </a:xfrm>
            <a:custGeom>
              <a:avLst/>
              <a:gdLst>
                <a:gd name="T0" fmla="*/ 16 w 32"/>
                <a:gd name="T1" fmla="*/ 32 h 32"/>
                <a:gd name="T2" fmla="*/ 0 w 32"/>
                <a:gd name="T3" fmla="*/ 16 h 32"/>
                <a:gd name="T4" fmla="*/ 16 w 32"/>
                <a:gd name="T5" fmla="*/ 0 h 32"/>
                <a:gd name="T6" fmla="*/ 32 w 32"/>
                <a:gd name="T7" fmla="*/ 16 h 32"/>
                <a:gd name="T8" fmla="*/ 16 w 32"/>
                <a:gd name="T9" fmla="*/ 32 h 32"/>
                <a:gd name="T10" fmla="*/ 16 w 32"/>
                <a:gd name="T11" fmla="*/ 8 h 32"/>
                <a:gd name="T12" fmla="*/ 8 w 32"/>
                <a:gd name="T13" fmla="*/ 16 h 32"/>
                <a:gd name="T14" fmla="*/ 16 w 32"/>
                <a:gd name="T15" fmla="*/ 24 h 32"/>
                <a:gd name="T16" fmla="*/ 24 w 32"/>
                <a:gd name="T17" fmla="*/ 16 h 32"/>
                <a:gd name="T18" fmla="*/ 16 w 32"/>
                <a:gd name="T19" fmla="*/ 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2">
                  <a:moveTo>
                    <a:pt x="16" y="32"/>
                  </a:moveTo>
                  <a:cubicBezTo>
                    <a:pt x="7" y="32"/>
                    <a:pt x="0" y="25"/>
                    <a:pt x="0" y="16"/>
                  </a:cubicBezTo>
                  <a:cubicBezTo>
                    <a:pt x="0" y="7"/>
                    <a:pt x="7" y="0"/>
                    <a:pt x="16" y="0"/>
                  </a:cubicBezTo>
                  <a:cubicBezTo>
                    <a:pt x="25" y="0"/>
                    <a:pt x="32" y="7"/>
                    <a:pt x="32" y="16"/>
                  </a:cubicBezTo>
                  <a:cubicBezTo>
                    <a:pt x="32" y="25"/>
                    <a:pt x="25" y="32"/>
                    <a:pt x="16" y="32"/>
                  </a:cubicBezTo>
                  <a:close/>
                  <a:moveTo>
                    <a:pt x="16" y="8"/>
                  </a:moveTo>
                  <a:cubicBezTo>
                    <a:pt x="12" y="8"/>
                    <a:pt x="8" y="12"/>
                    <a:pt x="8" y="16"/>
                  </a:cubicBezTo>
                  <a:cubicBezTo>
                    <a:pt x="8" y="20"/>
                    <a:pt x="12" y="24"/>
                    <a:pt x="16" y="24"/>
                  </a:cubicBezTo>
                  <a:cubicBezTo>
                    <a:pt x="21" y="24"/>
                    <a:pt x="24" y="20"/>
                    <a:pt x="24" y="16"/>
                  </a:cubicBezTo>
                  <a:cubicBezTo>
                    <a:pt x="24" y="12"/>
                    <a:pt x="21" y="8"/>
                    <a:pt x="16" y="8"/>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494" name="Rectangle 601"/>
            <p:cNvSpPr>
              <a:spLocks noChangeArrowheads="1"/>
            </p:cNvSpPr>
            <p:nvPr/>
          </p:nvSpPr>
          <p:spPr bwMode="auto">
            <a:xfrm>
              <a:off x="6669088" y="3357563"/>
              <a:ext cx="107950" cy="14287"/>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495" name="Freeform 602"/>
            <p:cNvSpPr>
              <a:spLocks/>
            </p:cNvSpPr>
            <p:nvPr/>
          </p:nvSpPr>
          <p:spPr bwMode="auto">
            <a:xfrm>
              <a:off x="6657976" y="3265488"/>
              <a:ext cx="101600" cy="68262"/>
            </a:xfrm>
            <a:custGeom>
              <a:avLst/>
              <a:gdLst>
                <a:gd name="T0" fmla="*/ 5 w 64"/>
                <a:gd name="T1" fmla="*/ 43 h 43"/>
                <a:gd name="T2" fmla="*/ 0 w 64"/>
                <a:gd name="T3" fmla="*/ 36 h 43"/>
                <a:gd name="T4" fmla="*/ 59 w 64"/>
                <a:gd name="T5" fmla="*/ 0 h 43"/>
                <a:gd name="T6" fmla="*/ 64 w 64"/>
                <a:gd name="T7" fmla="*/ 7 h 43"/>
                <a:gd name="T8" fmla="*/ 5 w 64"/>
                <a:gd name="T9" fmla="*/ 43 h 43"/>
              </a:gdLst>
              <a:ahLst/>
              <a:cxnLst>
                <a:cxn ang="0">
                  <a:pos x="T0" y="T1"/>
                </a:cxn>
                <a:cxn ang="0">
                  <a:pos x="T2" y="T3"/>
                </a:cxn>
                <a:cxn ang="0">
                  <a:pos x="T4" y="T5"/>
                </a:cxn>
                <a:cxn ang="0">
                  <a:pos x="T6" y="T7"/>
                </a:cxn>
                <a:cxn ang="0">
                  <a:pos x="T8" y="T9"/>
                </a:cxn>
              </a:cxnLst>
              <a:rect l="0" t="0" r="r" b="b"/>
              <a:pathLst>
                <a:path w="64" h="43">
                  <a:moveTo>
                    <a:pt x="5" y="43"/>
                  </a:moveTo>
                  <a:lnTo>
                    <a:pt x="0" y="36"/>
                  </a:lnTo>
                  <a:lnTo>
                    <a:pt x="59" y="0"/>
                  </a:lnTo>
                  <a:lnTo>
                    <a:pt x="64" y="7"/>
                  </a:lnTo>
                  <a:lnTo>
                    <a:pt x="5" y="43"/>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496" name="Freeform 603"/>
            <p:cNvSpPr>
              <a:spLocks noEditPoints="1"/>
            </p:cNvSpPr>
            <p:nvPr/>
          </p:nvSpPr>
          <p:spPr bwMode="auto">
            <a:xfrm>
              <a:off x="6740526" y="3235326"/>
              <a:ext cx="57150" cy="57150"/>
            </a:xfrm>
            <a:custGeom>
              <a:avLst/>
              <a:gdLst>
                <a:gd name="T0" fmla="*/ 16 w 32"/>
                <a:gd name="T1" fmla="*/ 32 h 32"/>
                <a:gd name="T2" fmla="*/ 0 w 32"/>
                <a:gd name="T3" fmla="*/ 16 h 32"/>
                <a:gd name="T4" fmla="*/ 16 w 32"/>
                <a:gd name="T5" fmla="*/ 0 h 32"/>
                <a:gd name="T6" fmla="*/ 32 w 32"/>
                <a:gd name="T7" fmla="*/ 16 h 32"/>
                <a:gd name="T8" fmla="*/ 16 w 32"/>
                <a:gd name="T9" fmla="*/ 32 h 32"/>
                <a:gd name="T10" fmla="*/ 16 w 32"/>
                <a:gd name="T11" fmla="*/ 8 h 32"/>
                <a:gd name="T12" fmla="*/ 8 w 32"/>
                <a:gd name="T13" fmla="*/ 16 h 32"/>
                <a:gd name="T14" fmla="*/ 16 w 32"/>
                <a:gd name="T15" fmla="*/ 24 h 32"/>
                <a:gd name="T16" fmla="*/ 24 w 32"/>
                <a:gd name="T17" fmla="*/ 16 h 32"/>
                <a:gd name="T18" fmla="*/ 16 w 32"/>
                <a:gd name="T19" fmla="*/ 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2">
                  <a:moveTo>
                    <a:pt x="16" y="32"/>
                  </a:moveTo>
                  <a:cubicBezTo>
                    <a:pt x="7" y="32"/>
                    <a:pt x="0" y="25"/>
                    <a:pt x="0" y="16"/>
                  </a:cubicBezTo>
                  <a:cubicBezTo>
                    <a:pt x="0" y="7"/>
                    <a:pt x="7" y="0"/>
                    <a:pt x="16" y="0"/>
                  </a:cubicBezTo>
                  <a:cubicBezTo>
                    <a:pt x="25" y="0"/>
                    <a:pt x="32" y="7"/>
                    <a:pt x="32" y="16"/>
                  </a:cubicBezTo>
                  <a:cubicBezTo>
                    <a:pt x="32" y="25"/>
                    <a:pt x="25" y="32"/>
                    <a:pt x="16" y="32"/>
                  </a:cubicBezTo>
                  <a:close/>
                  <a:moveTo>
                    <a:pt x="16" y="8"/>
                  </a:moveTo>
                  <a:cubicBezTo>
                    <a:pt x="12" y="8"/>
                    <a:pt x="8" y="12"/>
                    <a:pt x="8" y="16"/>
                  </a:cubicBezTo>
                  <a:cubicBezTo>
                    <a:pt x="8" y="20"/>
                    <a:pt x="12" y="24"/>
                    <a:pt x="16" y="24"/>
                  </a:cubicBezTo>
                  <a:cubicBezTo>
                    <a:pt x="21" y="24"/>
                    <a:pt x="24" y="20"/>
                    <a:pt x="24" y="16"/>
                  </a:cubicBezTo>
                  <a:cubicBezTo>
                    <a:pt x="24" y="12"/>
                    <a:pt x="21" y="8"/>
                    <a:pt x="16" y="8"/>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497" name="Freeform 604"/>
            <p:cNvSpPr>
              <a:spLocks noEditPoints="1"/>
            </p:cNvSpPr>
            <p:nvPr/>
          </p:nvSpPr>
          <p:spPr bwMode="auto">
            <a:xfrm>
              <a:off x="6567488" y="3133726"/>
              <a:ext cx="58738" cy="57150"/>
            </a:xfrm>
            <a:custGeom>
              <a:avLst/>
              <a:gdLst>
                <a:gd name="T0" fmla="*/ 16 w 32"/>
                <a:gd name="T1" fmla="*/ 32 h 32"/>
                <a:gd name="T2" fmla="*/ 0 w 32"/>
                <a:gd name="T3" fmla="*/ 16 h 32"/>
                <a:gd name="T4" fmla="*/ 16 w 32"/>
                <a:gd name="T5" fmla="*/ 0 h 32"/>
                <a:gd name="T6" fmla="*/ 32 w 32"/>
                <a:gd name="T7" fmla="*/ 16 h 32"/>
                <a:gd name="T8" fmla="*/ 16 w 32"/>
                <a:gd name="T9" fmla="*/ 32 h 32"/>
                <a:gd name="T10" fmla="*/ 16 w 32"/>
                <a:gd name="T11" fmla="*/ 8 h 32"/>
                <a:gd name="T12" fmla="*/ 8 w 32"/>
                <a:gd name="T13" fmla="*/ 16 h 32"/>
                <a:gd name="T14" fmla="*/ 16 w 32"/>
                <a:gd name="T15" fmla="*/ 24 h 32"/>
                <a:gd name="T16" fmla="*/ 24 w 32"/>
                <a:gd name="T17" fmla="*/ 16 h 32"/>
                <a:gd name="T18" fmla="*/ 16 w 32"/>
                <a:gd name="T19" fmla="*/ 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2">
                  <a:moveTo>
                    <a:pt x="16" y="32"/>
                  </a:moveTo>
                  <a:cubicBezTo>
                    <a:pt x="7" y="32"/>
                    <a:pt x="0" y="25"/>
                    <a:pt x="0" y="16"/>
                  </a:cubicBezTo>
                  <a:cubicBezTo>
                    <a:pt x="0" y="7"/>
                    <a:pt x="7" y="0"/>
                    <a:pt x="16" y="0"/>
                  </a:cubicBezTo>
                  <a:cubicBezTo>
                    <a:pt x="25" y="0"/>
                    <a:pt x="32" y="7"/>
                    <a:pt x="32" y="16"/>
                  </a:cubicBezTo>
                  <a:cubicBezTo>
                    <a:pt x="32" y="25"/>
                    <a:pt x="25" y="32"/>
                    <a:pt x="16" y="32"/>
                  </a:cubicBezTo>
                  <a:close/>
                  <a:moveTo>
                    <a:pt x="16" y="8"/>
                  </a:moveTo>
                  <a:cubicBezTo>
                    <a:pt x="12" y="8"/>
                    <a:pt x="8" y="12"/>
                    <a:pt x="8" y="16"/>
                  </a:cubicBezTo>
                  <a:cubicBezTo>
                    <a:pt x="8" y="20"/>
                    <a:pt x="12" y="24"/>
                    <a:pt x="16" y="24"/>
                  </a:cubicBezTo>
                  <a:cubicBezTo>
                    <a:pt x="21" y="24"/>
                    <a:pt x="24" y="20"/>
                    <a:pt x="24" y="16"/>
                  </a:cubicBezTo>
                  <a:cubicBezTo>
                    <a:pt x="24" y="12"/>
                    <a:pt x="21" y="8"/>
                    <a:pt x="16" y="8"/>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498" name="Freeform 605"/>
            <p:cNvSpPr>
              <a:spLocks noEditPoints="1"/>
            </p:cNvSpPr>
            <p:nvPr/>
          </p:nvSpPr>
          <p:spPr bwMode="auto">
            <a:xfrm>
              <a:off x="6769101" y="3335338"/>
              <a:ext cx="58738" cy="58737"/>
            </a:xfrm>
            <a:custGeom>
              <a:avLst/>
              <a:gdLst>
                <a:gd name="T0" fmla="*/ 16 w 32"/>
                <a:gd name="T1" fmla="*/ 32 h 32"/>
                <a:gd name="T2" fmla="*/ 0 w 32"/>
                <a:gd name="T3" fmla="*/ 16 h 32"/>
                <a:gd name="T4" fmla="*/ 16 w 32"/>
                <a:gd name="T5" fmla="*/ 0 h 32"/>
                <a:gd name="T6" fmla="*/ 32 w 32"/>
                <a:gd name="T7" fmla="*/ 16 h 32"/>
                <a:gd name="T8" fmla="*/ 16 w 32"/>
                <a:gd name="T9" fmla="*/ 32 h 32"/>
                <a:gd name="T10" fmla="*/ 16 w 32"/>
                <a:gd name="T11" fmla="*/ 8 h 32"/>
                <a:gd name="T12" fmla="*/ 8 w 32"/>
                <a:gd name="T13" fmla="*/ 16 h 32"/>
                <a:gd name="T14" fmla="*/ 16 w 32"/>
                <a:gd name="T15" fmla="*/ 24 h 32"/>
                <a:gd name="T16" fmla="*/ 24 w 32"/>
                <a:gd name="T17" fmla="*/ 16 h 32"/>
                <a:gd name="T18" fmla="*/ 16 w 32"/>
                <a:gd name="T19" fmla="*/ 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2">
                  <a:moveTo>
                    <a:pt x="16" y="32"/>
                  </a:moveTo>
                  <a:cubicBezTo>
                    <a:pt x="7" y="32"/>
                    <a:pt x="0" y="25"/>
                    <a:pt x="0" y="16"/>
                  </a:cubicBezTo>
                  <a:cubicBezTo>
                    <a:pt x="0" y="7"/>
                    <a:pt x="7" y="0"/>
                    <a:pt x="16" y="0"/>
                  </a:cubicBezTo>
                  <a:cubicBezTo>
                    <a:pt x="25" y="0"/>
                    <a:pt x="32" y="7"/>
                    <a:pt x="32" y="16"/>
                  </a:cubicBezTo>
                  <a:cubicBezTo>
                    <a:pt x="32" y="25"/>
                    <a:pt x="25" y="32"/>
                    <a:pt x="16" y="32"/>
                  </a:cubicBezTo>
                  <a:close/>
                  <a:moveTo>
                    <a:pt x="16" y="8"/>
                  </a:moveTo>
                  <a:cubicBezTo>
                    <a:pt x="12" y="8"/>
                    <a:pt x="8" y="12"/>
                    <a:pt x="8" y="16"/>
                  </a:cubicBezTo>
                  <a:cubicBezTo>
                    <a:pt x="8" y="20"/>
                    <a:pt x="12" y="24"/>
                    <a:pt x="16" y="24"/>
                  </a:cubicBezTo>
                  <a:cubicBezTo>
                    <a:pt x="21" y="24"/>
                    <a:pt x="24" y="20"/>
                    <a:pt x="24" y="16"/>
                  </a:cubicBezTo>
                  <a:cubicBezTo>
                    <a:pt x="24" y="12"/>
                    <a:pt x="21" y="8"/>
                    <a:pt x="16" y="8"/>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499" name="Rectangle 606"/>
            <p:cNvSpPr>
              <a:spLocks noChangeArrowheads="1"/>
            </p:cNvSpPr>
            <p:nvPr/>
          </p:nvSpPr>
          <p:spPr bwMode="auto">
            <a:xfrm>
              <a:off x="6589713" y="3471863"/>
              <a:ext cx="14288" cy="15875"/>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500" name="Rectangle 608"/>
            <p:cNvSpPr>
              <a:spLocks noChangeArrowheads="1"/>
            </p:cNvSpPr>
            <p:nvPr/>
          </p:nvSpPr>
          <p:spPr bwMode="auto">
            <a:xfrm>
              <a:off x="6589713" y="3502025"/>
              <a:ext cx="14288" cy="14287"/>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501" name="Rectangle 609"/>
            <p:cNvSpPr>
              <a:spLocks noChangeArrowheads="1"/>
            </p:cNvSpPr>
            <p:nvPr/>
          </p:nvSpPr>
          <p:spPr bwMode="auto">
            <a:xfrm>
              <a:off x="6538913" y="3487738"/>
              <a:ext cx="14288" cy="107950"/>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502" name="Rectangle 610"/>
            <p:cNvSpPr>
              <a:spLocks noChangeArrowheads="1"/>
            </p:cNvSpPr>
            <p:nvPr/>
          </p:nvSpPr>
          <p:spPr bwMode="auto">
            <a:xfrm>
              <a:off x="6640513" y="3487738"/>
              <a:ext cx="14288" cy="107950"/>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503" name="Freeform 611"/>
            <p:cNvSpPr>
              <a:spLocks noEditPoints="1"/>
            </p:cNvSpPr>
            <p:nvPr/>
          </p:nvSpPr>
          <p:spPr bwMode="auto">
            <a:xfrm>
              <a:off x="6553201" y="3321050"/>
              <a:ext cx="87313" cy="87312"/>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8 h 48"/>
                <a:gd name="T12" fmla="*/ 8 w 48"/>
                <a:gd name="T13" fmla="*/ 24 h 48"/>
                <a:gd name="T14" fmla="*/ 24 w 48"/>
                <a:gd name="T15" fmla="*/ 40 h 48"/>
                <a:gd name="T16" fmla="*/ 40 w 48"/>
                <a:gd name="T17" fmla="*/ 24 h 48"/>
                <a:gd name="T18" fmla="*/ 24 w 48"/>
                <a:gd name="T19" fmla="*/ 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7"/>
                    <a:pt x="0" y="24"/>
                  </a:cubicBezTo>
                  <a:cubicBezTo>
                    <a:pt x="0" y="11"/>
                    <a:pt x="11" y="0"/>
                    <a:pt x="24" y="0"/>
                  </a:cubicBezTo>
                  <a:cubicBezTo>
                    <a:pt x="37" y="0"/>
                    <a:pt x="48" y="11"/>
                    <a:pt x="48" y="24"/>
                  </a:cubicBezTo>
                  <a:cubicBezTo>
                    <a:pt x="48" y="37"/>
                    <a:pt x="37" y="48"/>
                    <a:pt x="24" y="48"/>
                  </a:cubicBezTo>
                  <a:close/>
                  <a:moveTo>
                    <a:pt x="24" y="8"/>
                  </a:moveTo>
                  <a:cubicBezTo>
                    <a:pt x="15" y="8"/>
                    <a:pt x="8" y="15"/>
                    <a:pt x="8" y="24"/>
                  </a:cubicBezTo>
                  <a:cubicBezTo>
                    <a:pt x="8" y="33"/>
                    <a:pt x="15" y="40"/>
                    <a:pt x="24" y="40"/>
                  </a:cubicBezTo>
                  <a:cubicBezTo>
                    <a:pt x="33" y="40"/>
                    <a:pt x="40" y="33"/>
                    <a:pt x="40" y="24"/>
                  </a:cubicBezTo>
                  <a:cubicBezTo>
                    <a:pt x="40" y="15"/>
                    <a:pt x="33" y="8"/>
                    <a:pt x="24" y="8"/>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504" name="Freeform 612"/>
            <p:cNvSpPr>
              <a:spLocks/>
            </p:cNvSpPr>
            <p:nvPr/>
          </p:nvSpPr>
          <p:spPr bwMode="auto">
            <a:xfrm>
              <a:off x="6510338" y="3429000"/>
              <a:ext cx="173038" cy="166687"/>
            </a:xfrm>
            <a:custGeom>
              <a:avLst/>
              <a:gdLst>
                <a:gd name="T0" fmla="*/ 96 w 96"/>
                <a:gd name="T1" fmla="*/ 92 h 92"/>
                <a:gd name="T2" fmla="*/ 88 w 96"/>
                <a:gd name="T3" fmla="*/ 92 h 92"/>
                <a:gd name="T4" fmla="*/ 88 w 96"/>
                <a:gd name="T5" fmla="*/ 24 h 92"/>
                <a:gd name="T6" fmla="*/ 72 w 96"/>
                <a:gd name="T7" fmla="*/ 8 h 92"/>
                <a:gd name="T8" fmla="*/ 24 w 96"/>
                <a:gd name="T9" fmla="*/ 8 h 92"/>
                <a:gd name="T10" fmla="*/ 8 w 96"/>
                <a:gd name="T11" fmla="*/ 24 h 92"/>
                <a:gd name="T12" fmla="*/ 8 w 96"/>
                <a:gd name="T13" fmla="*/ 92 h 92"/>
                <a:gd name="T14" fmla="*/ 0 w 96"/>
                <a:gd name="T15" fmla="*/ 92 h 92"/>
                <a:gd name="T16" fmla="*/ 0 w 96"/>
                <a:gd name="T17" fmla="*/ 24 h 92"/>
                <a:gd name="T18" fmla="*/ 24 w 96"/>
                <a:gd name="T19" fmla="*/ 0 h 92"/>
                <a:gd name="T20" fmla="*/ 72 w 96"/>
                <a:gd name="T21" fmla="*/ 0 h 92"/>
                <a:gd name="T22" fmla="*/ 96 w 96"/>
                <a:gd name="T23" fmla="*/ 24 h 92"/>
                <a:gd name="T24" fmla="*/ 96 w 96"/>
                <a:gd name="T25" fmla="*/ 9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6" h="92">
                  <a:moveTo>
                    <a:pt x="96" y="92"/>
                  </a:moveTo>
                  <a:cubicBezTo>
                    <a:pt x="88" y="92"/>
                    <a:pt x="88" y="92"/>
                    <a:pt x="88" y="92"/>
                  </a:cubicBezTo>
                  <a:cubicBezTo>
                    <a:pt x="88" y="24"/>
                    <a:pt x="88" y="24"/>
                    <a:pt x="88" y="24"/>
                  </a:cubicBezTo>
                  <a:cubicBezTo>
                    <a:pt x="88" y="15"/>
                    <a:pt x="81" y="8"/>
                    <a:pt x="72" y="8"/>
                  </a:cubicBezTo>
                  <a:cubicBezTo>
                    <a:pt x="24" y="8"/>
                    <a:pt x="24" y="8"/>
                    <a:pt x="24" y="8"/>
                  </a:cubicBezTo>
                  <a:cubicBezTo>
                    <a:pt x="15" y="8"/>
                    <a:pt x="8" y="15"/>
                    <a:pt x="8" y="24"/>
                  </a:cubicBezTo>
                  <a:cubicBezTo>
                    <a:pt x="8" y="92"/>
                    <a:pt x="8" y="92"/>
                    <a:pt x="8" y="92"/>
                  </a:cubicBezTo>
                  <a:cubicBezTo>
                    <a:pt x="0" y="92"/>
                    <a:pt x="0" y="92"/>
                    <a:pt x="0" y="92"/>
                  </a:cubicBezTo>
                  <a:cubicBezTo>
                    <a:pt x="0" y="24"/>
                    <a:pt x="0" y="24"/>
                    <a:pt x="0" y="24"/>
                  </a:cubicBezTo>
                  <a:cubicBezTo>
                    <a:pt x="0" y="11"/>
                    <a:pt x="11" y="0"/>
                    <a:pt x="24" y="0"/>
                  </a:cubicBezTo>
                  <a:cubicBezTo>
                    <a:pt x="72" y="0"/>
                    <a:pt x="72" y="0"/>
                    <a:pt x="72" y="0"/>
                  </a:cubicBezTo>
                  <a:cubicBezTo>
                    <a:pt x="85" y="0"/>
                    <a:pt x="96" y="11"/>
                    <a:pt x="96" y="24"/>
                  </a:cubicBezTo>
                  <a:lnTo>
                    <a:pt x="96" y="92"/>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grpSp>
      <p:grpSp>
        <p:nvGrpSpPr>
          <p:cNvPr id="505" name="Group 504"/>
          <p:cNvGrpSpPr/>
          <p:nvPr/>
        </p:nvGrpSpPr>
        <p:grpSpPr>
          <a:xfrm>
            <a:off x="7448961" y="1951859"/>
            <a:ext cx="460375" cy="461962"/>
            <a:chOff x="7181851" y="3905251"/>
            <a:chExt cx="460375" cy="461962"/>
          </a:xfrm>
        </p:grpSpPr>
        <p:sp>
          <p:nvSpPr>
            <p:cNvPr id="506" name="Rectangle 572"/>
            <p:cNvSpPr>
              <a:spLocks noChangeArrowheads="1"/>
            </p:cNvSpPr>
            <p:nvPr/>
          </p:nvSpPr>
          <p:spPr bwMode="auto">
            <a:xfrm>
              <a:off x="7261226" y="4194176"/>
              <a:ext cx="14288" cy="165100"/>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507" name="Rectangle 573"/>
            <p:cNvSpPr>
              <a:spLocks noChangeArrowheads="1"/>
            </p:cNvSpPr>
            <p:nvPr/>
          </p:nvSpPr>
          <p:spPr bwMode="auto">
            <a:xfrm>
              <a:off x="7210426" y="4237038"/>
              <a:ext cx="14288" cy="122237"/>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508" name="Freeform 574"/>
            <p:cNvSpPr>
              <a:spLocks noEditPoints="1"/>
            </p:cNvSpPr>
            <p:nvPr/>
          </p:nvSpPr>
          <p:spPr bwMode="auto">
            <a:xfrm>
              <a:off x="7210426" y="3905251"/>
              <a:ext cx="71438" cy="71437"/>
            </a:xfrm>
            <a:custGeom>
              <a:avLst/>
              <a:gdLst>
                <a:gd name="T0" fmla="*/ 20 w 40"/>
                <a:gd name="T1" fmla="*/ 40 h 40"/>
                <a:gd name="T2" fmla="*/ 0 w 40"/>
                <a:gd name="T3" fmla="*/ 20 h 40"/>
                <a:gd name="T4" fmla="*/ 20 w 40"/>
                <a:gd name="T5" fmla="*/ 0 h 40"/>
                <a:gd name="T6" fmla="*/ 40 w 40"/>
                <a:gd name="T7" fmla="*/ 20 h 40"/>
                <a:gd name="T8" fmla="*/ 20 w 40"/>
                <a:gd name="T9" fmla="*/ 40 h 40"/>
                <a:gd name="T10" fmla="*/ 20 w 40"/>
                <a:gd name="T11" fmla="*/ 8 h 40"/>
                <a:gd name="T12" fmla="*/ 8 w 40"/>
                <a:gd name="T13" fmla="*/ 20 h 40"/>
                <a:gd name="T14" fmla="*/ 20 w 40"/>
                <a:gd name="T15" fmla="*/ 32 h 40"/>
                <a:gd name="T16" fmla="*/ 32 w 40"/>
                <a:gd name="T17" fmla="*/ 20 h 40"/>
                <a:gd name="T18" fmla="*/ 20 w 40"/>
                <a:gd name="T19" fmla="*/ 8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8"/>
                  </a:moveTo>
                  <a:cubicBezTo>
                    <a:pt x="13" y="8"/>
                    <a:pt x="8" y="13"/>
                    <a:pt x="8" y="20"/>
                  </a:cubicBezTo>
                  <a:cubicBezTo>
                    <a:pt x="8" y="27"/>
                    <a:pt x="13" y="32"/>
                    <a:pt x="20" y="32"/>
                  </a:cubicBezTo>
                  <a:cubicBezTo>
                    <a:pt x="27" y="32"/>
                    <a:pt x="32" y="27"/>
                    <a:pt x="32" y="20"/>
                  </a:cubicBezTo>
                  <a:cubicBezTo>
                    <a:pt x="32" y="13"/>
                    <a:pt x="27" y="8"/>
                    <a:pt x="20" y="8"/>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509" name="Freeform 575"/>
            <p:cNvSpPr>
              <a:spLocks/>
            </p:cNvSpPr>
            <p:nvPr/>
          </p:nvSpPr>
          <p:spPr bwMode="auto">
            <a:xfrm>
              <a:off x="7196138" y="3990976"/>
              <a:ext cx="179388" cy="252412"/>
            </a:xfrm>
            <a:custGeom>
              <a:avLst/>
              <a:gdLst>
                <a:gd name="T0" fmla="*/ 18 w 100"/>
                <a:gd name="T1" fmla="*/ 140 h 140"/>
                <a:gd name="T2" fmla="*/ 0 w 100"/>
                <a:gd name="T3" fmla="*/ 140 h 140"/>
                <a:gd name="T4" fmla="*/ 0 w 100"/>
                <a:gd name="T5" fmla="*/ 16 h 140"/>
                <a:gd name="T6" fmla="*/ 16 w 100"/>
                <a:gd name="T7" fmla="*/ 0 h 140"/>
                <a:gd name="T8" fmla="*/ 32 w 100"/>
                <a:gd name="T9" fmla="*/ 0 h 140"/>
                <a:gd name="T10" fmla="*/ 56 w 100"/>
                <a:gd name="T11" fmla="*/ 24 h 140"/>
                <a:gd name="T12" fmla="*/ 56 w 100"/>
                <a:gd name="T13" fmla="*/ 48 h 140"/>
                <a:gd name="T14" fmla="*/ 100 w 100"/>
                <a:gd name="T15" fmla="*/ 48 h 140"/>
                <a:gd name="T16" fmla="*/ 100 w 100"/>
                <a:gd name="T17" fmla="*/ 72 h 140"/>
                <a:gd name="T18" fmla="*/ 33 w 100"/>
                <a:gd name="T19" fmla="*/ 72 h 140"/>
                <a:gd name="T20" fmla="*/ 16 w 100"/>
                <a:gd name="T21" fmla="*/ 29 h 140"/>
                <a:gd name="T22" fmla="*/ 24 w 100"/>
                <a:gd name="T23" fmla="*/ 27 h 140"/>
                <a:gd name="T24" fmla="*/ 39 w 100"/>
                <a:gd name="T25" fmla="*/ 64 h 140"/>
                <a:gd name="T26" fmla="*/ 92 w 100"/>
                <a:gd name="T27" fmla="*/ 64 h 140"/>
                <a:gd name="T28" fmla="*/ 92 w 100"/>
                <a:gd name="T29" fmla="*/ 56 h 140"/>
                <a:gd name="T30" fmla="*/ 48 w 100"/>
                <a:gd name="T31" fmla="*/ 56 h 140"/>
                <a:gd name="T32" fmla="*/ 48 w 100"/>
                <a:gd name="T33" fmla="*/ 24 h 140"/>
                <a:gd name="T34" fmla="*/ 32 w 100"/>
                <a:gd name="T35" fmla="*/ 8 h 140"/>
                <a:gd name="T36" fmla="*/ 16 w 100"/>
                <a:gd name="T37" fmla="*/ 8 h 140"/>
                <a:gd name="T38" fmla="*/ 8 w 100"/>
                <a:gd name="T39" fmla="*/ 16 h 140"/>
                <a:gd name="T40" fmla="*/ 8 w 100"/>
                <a:gd name="T41" fmla="*/ 132 h 140"/>
                <a:gd name="T42" fmla="*/ 14 w 100"/>
                <a:gd name="T43" fmla="*/ 132 h 140"/>
                <a:gd name="T44" fmla="*/ 48 w 100"/>
                <a:gd name="T45" fmla="*/ 98 h 140"/>
                <a:gd name="T46" fmla="*/ 48 w 100"/>
                <a:gd name="T47" fmla="*/ 80 h 140"/>
                <a:gd name="T48" fmla="*/ 56 w 100"/>
                <a:gd name="T49" fmla="*/ 80 h 140"/>
                <a:gd name="T50" fmla="*/ 56 w 100"/>
                <a:gd name="T51" fmla="*/ 102 h 140"/>
                <a:gd name="T52" fmla="*/ 18 w 100"/>
                <a:gd name="T53" fmla="*/ 14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0" h="140">
                  <a:moveTo>
                    <a:pt x="18" y="140"/>
                  </a:moveTo>
                  <a:cubicBezTo>
                    <a:pt x="0" y="140"/>
                    <a:pt x="0" y="140"/>
                    <a:pt x="0" y="140"/>
                  </a:cubicBezTo>
                  <a:cubicBezTo>
                    <a:pt x="0" y="16"/>
                    <a:pt x="0" y="16"/>
                    <a:pt x="0" y="16"/>
                  </a:cubicBezTo>
                  <a:cubicBezTo>
                    <a:pt x="0" y="7"/>
                    <a:pt x="7" y="0"/>
                    <a:pt x="16" y="0"/>
                  </a:cubicBezTo>
                  <a:cubicBezTo>
                    <a:pt x="32" y="0"/>
                    <a:pt x="32" y="0"/>
                    <a:pt x="32" y="0"/>
                  </a:cubicBezTo>
                  <a:cubicBezTo>
                    <a:pt x="45" y="0"/>
                    <a:pt x="56" y="11"/>
                    <a:pt x="56" y="24"/>
                  </a:cubicBezTo>
                  <a:cubicBezTo>
                    <a:pt x="56" y="48"/>
                    <a:pt x="56" y="48"/>
                    <a:pt x="56" y="48"/>
                  </a:cubicBezTo>
                  <a:cubicBezTo>
                    <a:pt x="100" y="48"/>
                    <a:pt x="100" y="48"/>
                    <a:pt x="100" y="48"/>
                  </a:cubicBezTo>
                  <a:cubicBezTo>
                    <a:pt x="100" y="72"/>
                    <a:pt x="100" y="72"/>
                    <a:pt x="100" y="72"/>
                  </a:cubicBezTo>
                  <a:cubicBezTo>
                    <a:pt x="33" y="72"/>
                    <a:pt x="33" y="72"/>
                    <a:pt x="33" y="72"/>
                  </a:cubicBezTo>
                  <a:cubicBezTo>
                    <a:pt x="16" y="29"/>
                    <a:pt x="16" y="29"/>
                    <a:pt x="16" y="29"/>
                  </a:cubicBezTo>
                  <a:cubicBezTo>
                    <a:pt x="24" y="27"/>
                    <a:pt x="24" y="27"/>
                    <a:pt x="24" y="27"/>
                  </a:cubicBezTo>
                  <a:cubicBezTo>
                    <a:pt x="39" y="64"/>
                    <a:pt x="39" y="64"/>
                    <a:pt x="39" y="64"/>
                  </a:cubicBezTo>
                  <a:cubicBezTo>
                    <a:pt x="92" y="64"/>
                    <a:pt x="92" y="64"/>
                    <a:pt x="92" y="64"/>
                  </a:cubicBezTo>
                  <a:cubicBezTo>
                    <a:pt x="92" y="56"/>
                    <a:pt x="92" y="56"/>
                    <a:pt x="92" y="56"/>
                  </a:cubicBezTo>
                  <a:cubicBezTo>
                    <a:pt x="48" y="56"/>
                    <a:pt x="48" y="56"/>
                    <a:pt x="48" y="56"/>
                  </a:cubicBezTo>
                  <a:cubicBezTo>
                    <a:pt x="48" y="24"/>
                    <a:pt x="48" y="24"/>
                    <a:pt x="48" y="24"/>
                  </a:cubicBezTo>
                  <a:cubicBezTo>
                    <a:pt x="48" y="15"/>
                    <a:pt x="41" y="8"/>
                    <a:pt x="32" y="8"/>
                  </a:cubicBezTo>
                  <a:cubicBezTo>
                    <a:pt x="16" y="8"/>
                    <a:pt x="16" y="8"/>
                    <a:pt x="16" y="8"/>
                  </a:cubicBezTo>
                  <a:cubicBezTo>
                    <a:pt x="12" y="8"/>
                    <a:pt x="8" y="12"/>
                    <a:pt x="8" y="16"/>
                  </a:cubicBezTo>
                  <a:cubicBezTo>
                    <a:pt x="8" y="132"/>
                    <a:pt x="8" y="132"/>
                    <a:pt x="8" y="132"/>
                  </a:cubicBezTo>
                  <a:cubicBezTo>
                    <a:pt x="14" y="132"/>
                    <a:pt x="14" y="132"/>
                    <a:pt x="14" y="132"/>
                  </a:cubicBezTo>
                  <a:cubicBezTo>
                    <a:pt x="48" y="98"/>
                    <a:pt x="48" y="98"/>
                    <a:pt x="48" y="98"/>
                  </a:cubicBezTo>
                  <a:cubicBezTo>
                    <a:pt x="48" y="80"/>
                    <a:pt x="48" y="80"/>
                    <a:pt x="48" y="80"/>
                  </a:cubicBezTo>
                  <a:cubicBezTo>
                    <a:pt x="56" y="80"/>
                    <a:pt x="56" y="80"/>
                    <a:pt x="56" y="80"/>
                  </a:cubicBezTo>
                  <a:cubicBezTo>
                    <a:pt x="56" y="102"/>
                    <a:pt x="56" y="102"/>
                    <a:pt x="56" y="102"/>
                  </a:cubicBezTo>
                  <a:lnTo>
                    <a:pt x="18" y="140"/>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510" name="Rectangle 576"/>
            <p:cNvSpPr>
              <a:spLocks noChangeArrowheads="1"/>
            </p:cNvSpPr>
            <p:nvPr/>
          </p:nvSpPr>
          <p:spPr bwMode="auto">
            <a:xfrm>
              <a:off x="7548563" y="4194176"/>
              <a:ext cx="14288" cy="165100"/>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511" name="Rectangle 577"/>
            <p:cNvSpPr>
              <a:spLocks noChangeArrowheads="1"/>
            </p:cNvSpPr>
            <p:nvPr/>
          </p:nvSpPr>
          <p:spPr bwMode="auto">
            <a:xfrm>
              <a:off x="7599363" y="4243388"/>
              <a:ext cx="14288" cy="115887"/>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512" name="Freeform 578"/>
            <p:cNvSpPr>
              <a:spLocks noEditPoints="1"/>
            </p:cNvSpPr>
            <p:nvPr/>
          </p:nvSpPr>
          <p:spPr bwMode="auto">
            <a:xfrm>
              <a:off x="7542213" y="3905251"/>
              <a:ext cx="71438" cy="71437"/>
            </a:xfrm>
            <a:custGeom>
              <a:avLst/>
              <a:gdLst>
                <a:gd name="T0" fmla="*/ 20 w 40"/>
                <a:gd name="T1" fmla="*/ 40 h 40"/>
                <a:gd name="T2" fmla="*/ 0 w 40"/>
                <a:gd name="T3" fmla="*/ 20 h 40"/>
                <a:gd name="T4" fmla="*/ 20 w 40"/>
                <a:gd name="T5" fmla="*/ 0 h 40"/>
                <a:gd name="T6" fmla="*/ 40 w 40"/>
                <a:gd name="T7" fmla="*/ 20 h 40"/>
                <a:gd name="T8" fmla="*/ 20 w 40"/>
                <a:gd name="T9" fmla="*/ 40 h 40"/>
                <a:gd name="T10" fmla="*/ 20 w 40"/>
                <a:gd name="T11" fmla="*/ 8 h 40"/>
                <a:gd name="T12" fmla="*/ 8 w 40"/>
                <a:gd name="T13" fmla="*/ 20 h 40"/>
                <a:gd name="T14" fmla="*/ 20 w 40"/>
                <a:gd name="T15" fmla="*/ 32 h 40"/>
                <a:gd name="T16" fmla="*/ 32 w 40"/>
                <a:gd name="T17" fmla="*/ 20 h 40"/>
                <a:gd name="T18" fmla="*/ 20 w 40"/>
                <a:gd name="T19" fmla="*/ 8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8"/>
                  </a:moveTo>
                  <a:cubicBezTo>
                    <a:pt x="13" y="8"/>
                    <a:pt x="8" y="13"/>
                    <a:pt x="8" y="20"/>
                  </a:cubicBezTo>
                  <a:cubicBezTo>
                    <a:pt x="8" y="27"/>
                    <a:pt x="13" y="32"/>
                    <a:pt x="20" y="32"/>
                  </a:cubicBezTo>
                  <a:cubicBezTo>
                    <a:pt x="27" y="32"/>
                    <a:pt x="32" y="27"/>
                    <a:pt x="32" y="20"/>
                  </a:cubicBezTo>
                  <a:cubicBezTo>
                    <a:pt x="32" y="13"/>
                    <a:pt x="27" y="8"/>
                    <a:pt x="20" y="8"/>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513" name="Freeform 579"/>
            <p:cNvSpPr>
              <a:spLocks/>
            </p:cNvSpPr>
            <p:nvPr/>
          </p:nvSpPr>
          <p:spPr bwMode="auto">
            <a:xfrm>
              <a:off x="7448551" y="3990976"/>
              <a:ext cx="179388" cy="260350"/>
            </a:xfrm>
            <a:custGeom>
              <a:avLst/>
              <a:gdLst>
                <a:gd name="T0" fmla="*/ 100 w 100"/>
                <a:gd name="T1" fmla="*/ 144 h 144"/>
                <a:gd name="T2" fmla="*/ 86 w 100"/>
                <a:gd name="T3" fmla="*/ 144 h 144"/>
                <a:gd name="T4" fmla="*/ 44 w 100"/>
                <a:gd name="T5" fmla="*/ 102 h 144"/>
                <a:gd name="T6" fmla="*/ 44 w 100"/>
                <a:gd name="T7" fmla="*/ 80 h 144"/>
                <a:gd name="T8" fmla="*/ 52 w 100"/>
                <a:gd name="T9" fmla="*/ 80 h 144"/>
                <a:gd name="T10" fmla="*/ 52 w 100"/>
                <a:gd name="T11" fmla="*/ 98 h 144"/>
                <a:gd name="T12" fmla="*/ 90 w 100"/>
                <a:gd name="T13" fmla="*/ 136 h 144"/>
                <a:gd name="T14" fmla="*/ 92 w 100"/>
                <a:gd name="T15" fmla="*/ 136 h 144"/>
                <a:gd name="T16" fmla="*/ 92 w 100"/>
                <a:gd name="T17" fmla="*/ 16 h 144"/>
                <a:gd name="T18" fmla="*/ 84 w 100"/>
                <a:gd name="T19" fmla="*/ 8 h 144"/>
                <a:gd name="T20" fmla="*/ 68 w 100"/>
                <a:gd name="T21" fmla="*/ 8 h 144"/>
                <a:gd name="T22" fmla="*/ 52 w 100"/>
                <a:gd name="T23" fmla="*/ 24 h 144"/>
                <a:gd name="T24" fmla="*/ 52 w 100"/>
                <a:gd name="T25" fmla="*/ 56 h 144"/>
                <a:gd name="T26" fmla="*/ 8 w 100"/>
                <a:gd name="T27" fmla="*/ 56 h 144"/>
                <a:gd name="T28" fmla="*/ 8 w 100"/>
                <a:gd name="T29" fmla="*/ 64 h 144"/>
                <a:gd name="T30" fmla="*/ 61 w 100"/>
                <a:gd name="T31" fmla="*/ 64 h 144"/>
                <a:gd name="T32" fmla="*/ 76 w 100"/>
                <a:gd name="T33" fmla="*/ 27 h 144"/>
                <a:gd name="T34" fmla="*/ 84 w 100"/>
                <a:gd name="T35" fmla="*/ 29 h 144"/>
                <a:gd name="T36" fmla="*/ 67 w 100"/>
                <a:gd name="T37" fmla="*/ 72 h 144"/>
                <a:gd name="T38" fmla="*/ 0 w 100"/>
                <a:gd name="T39" fmla="*/ 72 h 144"/>
                <a:gd name="T40" fmla="*/ 0 w 100"/>
                <a:gd name="T41" fmla="*/ 48 h 144"/>
                <a:gd name="T42" fmla="*/ 44 w 100"/>
                <a:gd name="T43" fmla="*/ 48 h 144"/>
                <a:gd name="T44" fmla="*/ 44 w 100"/>
                <a:gd name="T45" fmla="*/ 24 h 144"/>
                <a:gd name="T46" fmla="*/ 68 w 100"/>
                <a:gd name="T47" fmla="*/ 0 h 144"/>
                <a:gd name="T48" fmla="*/ 84 w 100"/>
                <a:gd name="T49" fmla="*/ 0 h 144"/>
                <a:gd name="T50" fmla="*/ 100 w 100"/>
                <a:gd name="T51" fmla="*/ 16 h 144"/>
                <a:gd name="T52" fmla="*/ 100 w 100"/>
                <a:gd name="T53"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0" h="144">
                  <a:moveTo>
                    <a:pt x="100" y="144"/>
                  </a:moveTo>
                  <a:cubicBezTo>
                    <a:pt x="86" y="144"/>
                    <a:pt x="86" y="144"/>
                    <a:pt x="86" y="144"/>
                  </a:cubicBezTo>
                  <a:cubicBezTo>
                    <a:pt x="44" y="102"/>
                    <a:pt x="44" y="102"/>
                    <a:pt x="44" y="102"/>
                  </a:cubicBezTo>
                  <a:cubicBezTo>
                    <a:pt x="44" y="80"/>
                    <a:pt x="44" y="80"/>
                    <a:pt x="44" y="80"/>
                  </a:cubicBezTo>
                  <a:cubicBezTo>
                    <a:pt x="52" y="80"/>
                    <a:pt x="52" y="80"/>
                    <a:pt x="52" y="80"/>
                  </a:cubicBezTo>
                  <a:cubicBezTo>
                    <a:pt x="52" y="98"/>
                    <a:pt x="52" y="98"/>
                    <a:pt x="52" y="98"/>
                  </a:cubicBezTo>
                  <a:cubicBezTo>
                    <a:pt x="90" y="136"/>
                    <a:pt x="90" y="136"/>
                    <a:pt x="90" y="136"/>
                  </a:cubicBezTo>
                  <a:cubicBezTo>
                    <a:pt x="92" y="136"/>
                    <a:pt x="92" y="136"/>
                    <a:pt x="92" y="136"/>
                  </a:cubicBezTo>
                  <a:cubicBezTo>
                    <a:pt x="92" y="16"/>
                    <a:pt x="92" y="16"/>
                    <a:pt x="92" y="16"/>
                  </a:cubicBezTo>
                  <a:cubicBezTo>
                    <a:pt x="92" y="12"/>
                    <a:pt x="89" y="8"/>
                    <a:pt x="84" y="8"/>
                  </a:cubicBezTo>
                  <a:cubicBezTo>
                    <a:pt x="68" y="8"/>
                    <a:pt x="68" y="8"/>
                    <a:pt x="68" y="8"/>
                  </a:cubicBezTo>
                  <a:cubicBezTo>
                    <a:pt x="59" y="8"/>
                    <a:pt x="52" y="15"/>
                    <a:pt x="52" y="24"/>
                  </a:cubicBezTo>
                  <a:cubicBezTo>
                    <a:pt x="52" y="56"/>
                    <a:pt x="52" y="56"/>
                    <a:pt x="52" y="56"/>
                  </a:cubicBezTo>
                  <a:cubicBezTo>
                    <a:pt x="8" y="56"/>
                    <a:pt x="8" y="56"/>
                    <a:pt x="8" y="56"/>
                  </a:cubicBezTo>
                  <a:cubicBezTo>
                    <a:pt x="8" y="64"/>
                    <a:pt x="8" y="64"/>
                    <a:pt x="8" y="64"/>
                  </a:cubicBezTo>
                  <a:cubicBezTo>
                    <a:pt x="61" y="64"/>
                    <a:pt x="61" y="64"/>
                    <a:pt x="61" y="64"/>
                  </a:cubicBezTo>
                  <a:cubicBezTo>
                    <a:pt x="76" y="27"/>
                    <a:pt x="76" y="27"/>
                    <a:pt x="76" y="27"/>
                  </a:cubicBezTo>
                  <a:cubicBezTo>
                    <a:pt x="84" y="29"/>
                    <a:pt x="84" y="29"/>
                    <a:pt x="84" y="29"/>
                  </a:cubicBezTo>
                  <a:cubicBezTo>
                    <a:pt x="67" y="72"/>
                    <a:pt x="67" y="72"/>
                    <a:pt x="67" y="72"/>
                  </a:cubicBezTo>
                  <a:cubicBezTo>
                    <a:pt x="0" y="72"/>
                    <a:pt x="0" y="72"/>
                    <a:pt x="0" y="72"/>
                  </a:cubicBezTo>
                  <a:cubicBezTo>
                    <a:pt x="0" y="48"/>
                    <a:pt x="0" y="48"/>
                    <a:pt x="0" y="48"/>
                  </a:cubicBezTo>
                  <a:cubicBezTo>
                    <a:pt x="44" y="48"/>
                    <a:pt x="44" y="48"/>
                    <a:pt x="44" y="48"/>
                  </a:cubicBezTo>
                  <a:cubicBezTo>
                    <a:pt x="44" y="24"/>
                    <a:pt x="44" y="24"/>
                    <a:pt x="44" y="24"/>
                  </a:cubicBezTo>
                  <a:cubicBezTo>
                    <a:pt x="44" y="11"/>
                    <a:pt x="55" y="0"/>
                    <a:pt x="68" y="0"/>
                  </a:cubicBezTo>
                  <a:cubicBezTo>
                    <a:pt x="84" y="0"/>
                    <a:pt x="84" y="0"/>
                    <a:pt x="84" y="0"/>
                  </a:cubicBezTo>
                  <a:cubicBezTo>
                    <a:pt x="93" y="0"/>
                    <a:pt x="100" y="7"/>
                    <a:pt x="100" y="16"/>
                  </a:cubicBezTo>
                  <a:lnTo>
                    <a:pt x="100" y="144"/>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514" name="Rectangle 580"/>
            <p:cNvSpPr>
              <a:spLocks noChangeArrowheads="1"/>
            </p:cNvSpPr>
            <p:nvPr/>
          </p:nvSpPr>
          <p:spPr bwMode="auto">
            <a:xfrm>
              <a:off x="7318376" y="4114801"/>
              <a:ext cx="14288" cy="65087"/>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515" name="Rectangle 581"/>
            <p:cNvSpPr>
              <a:spLocks noChangeArrowheads="1"/>
            </p:cNvSpPr>
            <p:nvPr/>
          </p:nvSpPr>
          <p:spPr bwMode="auto">
            <a:xfrm>
              <a:off x="7491413" y="4222751"/>
              <a:ext cx="14288" cy="136525"/>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516" name="Rectangle 582"/>
            <p:cNvSpPr>
              <a:spLocks noChangeArrowheads="1"/>
            </p:cNvSpPr>
            <p:nvPr/>
          </p:nvSpPr>
          <p:spPr bwMode="auto">
            <a:xfrm>
              <a:off x="7405688" y="4222751"/>
              <a:ext cx="14288" cy="14287"/>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517" name="Rectangle 583"/>
            <p:cNvSpPr>
              <a:spLocks noChangeArrowheads="1"/>
            </p:cNvSpPr>
            <p:nvPr/>
          </p:nvSpPr>
          <p:spPr bwMode="auto">
            <a:xfrm>
              <a:off x="7375526" y="4222751"/>
              <a:ext cx="14288" cy="14287"/>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518" name="Rectangle 584"/>
            <p:cNvSpPr>
              <a:spLocks noChangeArrowheads="1"/>
            </p:cNvSpPr>
            <p:nvPr/>
          </p:nvSpPr>
          <p:spPr bwMode="auto">
            <a:xfrm>
              <a:off x="7434263" y="4222751"/>
              <a:ext cx="14288" cy="14287"/>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519" name="Freeform 585"/>
            <p:cNvSpPr>
              <a:spLocks/>
            </p:cNvSpPr>
            <p:nvPr/>
          </p:nvSpPr>
          <p:spPr bwMode="auto">
            <a:xfrm>
              <a:off x="7318376" y="4129088"/>
              <a:ext cx="187325" cy="230187"/>
            </a:xfrm>
            <a:custGeom>
              <a:avLst/>
              <a:gdLst>
                <a:gd name="T0" fmla="*/ 8 w 104"/>
                <a:gd name="T1" fmla="*/ 128 h 128"/>
                <a:gd name="T2" fmla="*/ 0 w 104"/>
                <a:gd name="T3" fmla="*/ 128 h 128"/>
                <a:gd name="T4" fmla="*/ 0 w 104"/>
                <a:gd name="T5" fmla="*/ 36 h 128"/>
                <a:gd name="T6" fmla="*/ 40 w 104"/>
                <a:gd name="T7" fmla="*/ 36 h 128"/>
                <a:gd name="T8" fmla="*/ 38 w 104"/>
                <a:gd name="T9" fmla="*/ 33 h 128"/>
                <a:gd name="T10" fmla="*/ 32 w 104"/>
                <a:gd name="T11" fmla="*/ 20 h 128"/>
                <a:gd name="T12" fmla="*/ 52 w 104"/>
                <a:gd name="T13" fmla="*/ 0 h 128"/>
                <a:gd name="T14" fmla="*/ 72 w 104"/>
                <a:gd name="T15" fmla="*/ 20 h 128"/>
                <a:gd name="T16" fmla="*/ 66 w 104"/>
                <a:gd name="T17" fmla="*/ 33 h 128"/>
                <a:gd name="T18" fmla="*/ 64 w 104"/>
                <a:gd name="T19" fmla="*/ 36 h 128"/>
                <a:gd name="T20" fmla="*/ 96 w 104"/>
                <a:gd name="T21" fmla="*/ 36 h 128"/>
                <a:gd name="T22" fmla="*/ 96 w 104"/>
                <a:gd name="T23" fmla="*/ 4 h 128"/>
                <a:gd name="T24" fmla="*/ 104 w 104"/>
                <a:gd name="T25" fmla="*/ 4 h 128"/>
                <a:gd name="T26" fmla="*/ 104 w 104"/>
                <a:gd name="T27" fmla="*/ 44 h 128"/>
                <a:gd name="T28" fmla="*/ 56 w 104"/>
                <a:gd name="T29" fmla="*/ 44 h 128"/>
                <a:gd name="T30" fmla="*/ 56 w 104"/>
                <a:gd name="T31" fmla="*/ 36 h 128"/>
                <a:gd name="T32" fmla="*/ 60 w 104"/>
                <a:gd name="T33" fmla="*/ 28 h 128"/>
                <a:gd name="T34" fmla="*/ 64 w 104"/>
                <a:gd name="T35" fmla="*/ 20 h 128"/>
                <a:gd name="T36" fmla="*/ 52 w 104"/>
                <a:gd name="T37" fmla="*/ 8 h 128"/>
                <a:gd name="T38" fmla="*/ 40 w 104"/>
                <a:gd name="T39" fmla="*/ 20 h 128"/>
                <a:gd name="T40" fmla="*/ 44 w 104"/>
                <a:gd name="T41" fmla="*/ 28 h 128"/>
                <a:gd name="T42" fmla="*/ 48 w 104"/>
                <a:gd name="T43" fmla="*/ 36 h 128"/>
                <a:gd name="T44" fmla="*/ 48 w 104"/>
                <a:gd name="T45" fmla="*/ 44 h 128"/>
                <a:gd name="T46" fmla="*/ 8 w 104"/>
                <a:gd name="T47" fmla="*/ 44 h 128"/>
                <a:gd name="T48" fmla="*/ 8 w 104"/>
                <a:gd name="T49"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4" h="128">
                  <a:moveTo>
                    <a:pt x="8" y="128"/>
                  </a:moveTo>
                  <a:cubicBezTo>
                    <a:pt x="0" y="128"/>
                    <a:pt x="0" y="128"/>
                    <a:pt x="0" y="128"/>
                  </a:cubicBezTo>
                  <a:cubicBezTo>
                    <a:pt x="0" y="36"/>
                    <a:pt x="0" y="36"/>
                    <a:pt x="0" y="36"/>
                  </a:cubicBezTo>
                  <a:cubicBezTo>
                    <a:pt x="40" y="36"/>
                    <a:pt x="40" y="36"/>
                    <a:pt x="40" y="36"/>
                  </a:cubicBezTo>
                  <a:cubicBezTo>
                    <a:pt x="40" y="36"/>
                    <a:pt x="39" y="34"/>
                    <a:pt x="38" y="33"/>
                  </a:cubicBezTo>
                  <a:cubicBezTo>
                    <a:pt x="36" y="30"/>
                    <a:pt x="32" y="26"/>
                    <a:pt x="32" y="20"/>
                  </a:cubicBezTo>
                  <a:cubicBezTo>
                    <a:pt x="32" y="9"/>
                    <a:pt x="41" y="0"/>
                    <a:pt x="52" y="0"/>
                  </a:cubicBezTo>
                  <a:cubicBezTo>
                    <a:pt x="63" y="0"/>
                    <a:pt x="72" y="9"/>
                    <a:pt x="72" y="20"/>
                  </a:cubicBezTo>
                  <a:cubicBezTo>
                    <a:pt x="72" y="26"/>
                    <a:pt x="69" y="30"/>
                    <a:pt x="66" y="33"/>
                  </a:cubicBezTo>
                  <a:cubicBezTo>
                    <a:pt x="65" y="34"/>
                    <a:pt x="64" y="35"/>
                    <a:pt x="64" y="36"/>
                  </a:cubicBezTo>
                  <a:cubicBezTo>
                    <a:pt x="96" y="36"/>
                    <a:pt x="96" y="36"/>
                    <a:pt x="96" y="36"/>
                  </a:cubicBezTo>
                  <a:cubicBezTo>
                    <a:pt x="96" y="4"/>
                    <a:pt x="96" y="4"/>
                    <a:pt x="96" y="4"/>
                  </a:cubicBezTo>
                  <a:cubicBezTo>
                    <a:pt x="104" y="4"/>
                    <a:pt x="104" y="4"/>
                    <a:pt x="104" y="4"/>
                  </a:cubicBezTo>
                  <a:cubicBezTo>
                    <a:pt x="104" y="44"/>
                    <a:pt x="104" y="44"/>
                    <a:pt x="104" y="44"/>
                  </a:cubicBezTo>
                  <a:cubicBezTo>
                    <a:pt x="56" y="44"/>
                    <a:pt x="56" y="44"/>
                    <a:pt x="56" y="44"/>
                  </a:cubicBezTo>
                  <a:cubicBezTo>
                    <a:pt x="56" y="36"/>
                    <a:pt x="56" y="36"/>
                    <a:pt x="56" y="36"/>
                  </a:cubicBezTo>
                  <a:cubicBezTo>
                    <a:pt x="56" y="33"/>
                    <a:pt x="58" y="31"/>
                    <a:pt x="60" y="28"/>
                  </a:cubicBezTo>
                  <a:cubicBezTo>
                    <a:pt x="62" y="26"/>
                    <a:pt x="64" y="23"/>
                    <a:pt x="64" y="20"/>
                  </a:cubicBezTo>
                  <a:cubicBezTo>
                    <a:pt x="64" y="13"/>
                    <a:pt x="59" y="8"/>
                    <a:pt x="52" y="8"/>
                  </a:cubicBezTo>
                  <a:cubicBezTo>
                    <a:pt x="45" y="8"/>
                    <a:pt x="40" y="13"/>
                    <a:pt x="40" y="20"/>
                  </a:cubicBezTo>
                  <a:cubicBezTo>
                    <a:pt x="40" y="23"/>
                    <a:pt x="42" y="26"/>
                    <a:pt x="44" y="28"/>
                  </a:cubicBezTo>
                  <a:cubicBezTo>
                    <a:pt x="46" y="31"/>
                    <a:pt x="48" y="33"/>
                    <a:pt x="48" y="36"/>
                  </a:cubicBezTo>
                  <a:cubicBezTo>
                    <a:pt x="48" y="44"/>
                    <a:pt x="48" y="44"/>
                    <a:pt x="48" y="44"/>
                  </a:cubicBezTo>
                  <a:cubicBezTo>
                    <a:pt x="8" y="44"/>
                    <a:pt x="8" y="44"/>
                    <a:pt x="8" y="44"/>
                  </a:cubicBezTo>
                  <a:lnTo>
                    <a:pt x="8" y="128"/>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520" name="Freeform 586"/>
            <p:cNvSpPr>
              <a:spLocks/>
            </p:cNvSpPr>
            <p:nvPr/>
          </p:nvSpPr>
          <p:spPr bwMode="auto">
            <a:xfrm>
              <a:off x="7181851" y="4287838"/>
              <a:ext cx="460375" cy="79375"/>
            </a:xfrm>
            <a:custGeom>
              <a:avLst/>
              <a:gdLst>
                <a:gd name="T0" fmla="*/ 256 w 256"/>
                <a:gd name="T1" fmla="*/ 44 h 44"/>
                <a:gd name="T2" fmla="*/ 132 w 256"/>
                <a:gd name="T3" fmla="*/ 44 h 44"/>
                <a:gd name="T4" fmla="*/ 132 w 256"/>
                <a:gd name="T5" fmla="*/ 36 h 44"/>
                <a:gd name="T6" fmla="*/ 136 w 256"/>
                <a:gd name="T7" fmla="*/ 28 h 44"/>
                <a:gd name="T8" fmla="*/ 140 w 256"/>
                <a:gd name="T9" fmla="*/ 20 h 44"/>
                <a:gd name="T10" fmla="*/ 128 w 256"/>
                <a:gd name="T11" fmla="*/ 8 h 44"/>
                <a:gd name="T12" fmla="*/ 116 w 256"/>
                <a:gd name="T13" fmla="*/ 20 h 44"/>
                <a:gd name="T14" fmla="*/ 120 w 256"/>
                <a:gd name="T15" fmla="*/ 28 h 44"/>
                <a:gd name="T16" fmla="*/ 124 w 256"/>
                <a:gd name="T17" fmla="*/ 36 h 44"/>
                <a:gd name="T18" fmla="*/ 124 w 256"/>
                <a:gd name="T19" fmla="*/ 44 h 44"/>
                <a:gd name="T20" fmla="*/ 0 w 256"/>
                <a:gd name="T21" fmla="*/ 44 h 44"/>
                <a:gd name="T22" fmla="*/ 0 w 256"/>
                <a:gd name="T23" fmla="*/ 36 h 44"/>
                <a:gd name="T24" fmla="*/ 116 w 256"/>
                <a:gd name="T25" fmla="*/ 36 h 44"/>
                <a:gd name="T26" fmla="*/ 114 w 256"/>
                <a:gd name="T27" fmla="*/ 33 h 44"/>
                <a:gd name="T28" fmla="*/ 108 w 256"/>
                <a:gd name="T29" fmla="*/ 20 h 44"/>
                <a:gd name="T30" fmla="*/ 128 w 256"/>
                <a:gd name="T31" fmla="*/ 0 h 44"/>
                <a:gd name="T32" fmla="*/ 148 w 256"/>
                <a:gd name="T33" fmla="*/ 20 h 44"/>
                <a:gd name="T34" fmla="*/ 142 w 256"/>
                <a:gd name="T35" fmla="*/ 33 h 44"/>
                <a:gd name="T36" fmla="*/ 140 w 256"/>
                <a:gd name="T37" fmla="*/ 36 h 44"/>
                <a:gd name="T38" fmla="*/ 256 w 256"/>
                <a:gd name="T39" fmla="*/ 36 h 44"/>
                <a:gd name="T40" fmla="*/ 256 w 256"/>
                <a:gd name="T41"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6" h="44">
                  <a:moveTo>
                    <a:pt x="256" y="44"/>
                  </a:moveTo>
                  <a:cubicBezTo>
                    <a:pt x="132" y="44"/>
                    <a:pt x="132" y="44"/>
                    <a:pt x="132" y="44"/>
                  </a:cubicBezTo>
                  <a:cubicBezTo>
                    <a:pt x="132" y="36"/>
                    <a:pt x="132" y="36"/>
                    <a:pt x="132" y="36"/>
                  </a:cubicBezTo>
                  <a:cubicBezTo>
                    <a:pt x="132" y="33"/>
                    <a:pt x="134" y="31"/>
                    <a:pt x="136" y="28"/>
                  </a:cubicBezTo>
                  <a:cubicBezTo>
                    <a:pt x="138" y="26"/>
                    <a:pt x="140" y="23"/>
                    <a:pt x="140" y="20"/>
                  </a:cubicBezTo>
                  <a:cubicBezTo>
                    <a:pt x="140" y="13"/>
                    <a:pt x="135" y="8"/>
                    <a:pt x="128" y="8"/>
                  </a:cubicBezTo>
                  <a:cubicBezTo>
                    <a:pt x="121" y="8"/>
                    <a:pt x="116" y="13"/>
                    <a:pt x="116" y="20"/>
                  </a:cubicBezTo>
                  <a:cubicBezTo>
                    <a:pt x="116" y="23"/>
                    <a:pt x="118" y="26"/>
                    <a:pt x="120" y="28"/>
                  </a:cubicBezTo>
                  <a:cubicBezTo>
                    <a:pt x="122" y="31"/>
                    <a:pt x="124" y="33"/>
                    <a:pt x="124" y="36"/>
                  </a:cubicBezTo>
                  <a:cubicBezTo>
                    <a:pt x="124" y="44"/>
                    <a:pt x="124" y="44"/>
                    <a:pt x="124" y="44"/>
                  </a:cubicBezTo>
                  <a:cubicBezTo>
                    <a:pt x="0" y="44"/>
                    <a:pt x="0" y="44"/>
                    <a:pt x="0" y="44"/>
                  </a:cubicBezTo>
                  <a:cubicBezTo>
                    <a:pt x="0" y="36"/>
                    <a:pt x="0" y="36"/>
                    <a:pt x="0" y="36"/>
                  </a:cubicBezTo>
                  <a:cubicBezTo>
                    <a:pt x="116" y="36"/>
                    <a:pt x="116" y="36"/>
                    <a:pt x="116" y="36"/>
                  </a:cubicBezTo>
                  <a:cubicBezTo>
                    <a:pt x="116" y="36"/>
                    <a:pt x="115" y="34"/>
                    <a:pt x="114" y="33"/>
                  </a:cubicBezTo>
                  <a:cubicBezTo>
                    <a:pt x="112" y="30"/>
                    <a:pt x="108" y="26"/>
                    <a:pt x="108" y="20"/>
                  </a:cubicBezTo>
                  <a:cubicBezTo>
                    <a:pt x="108" y="9"/>
                    <a:pt x="117" y="0"/>
                    <a:pt x="128" y="0"/>
                  </a:cubicBezTo>
                  <a:cubicBezTo>
                    <a:pt x="139" y="0"/>
                    <a:pt x="148" y="9"/>
                    <a:pt x="148" y="20"/>
                  </a:cubicBezTo>
                  <a:cubicBezTo>
                    <a:pt x="148" y="26"/>
                    <a:pt x="145" y="30"/>
                    <a:pt x="142" y="33"/>
                  </a:cubicBezTo>
                  <a:cubicBezTo>
                    <a:pt x="141" y="34"/>
                    <a:pt x="140" y="35"/>
                    <a:pt x="140" y="36"/>
                  </a:cubicBezTo>
                  <a:cubicBezTo>
                    <a:pt x="256" y="36"/>
                    <a:pt x="256" y="36"/>
                    <a:pt x="256" y="36"/>
                  </a:cubicBezTo>
                  <a:lnTo>
                    <a:pt x="256" y="44"/>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521" name="Freeform 587"/>
            <p:cNvSpPr>
              <a:spLocks/>
            </p:cNvSpPr>
            <p:nvPr/>
          </p:nvSpPr>
          <p:spPr bwMode="auto">
            <a:xfrm>
              <a:off x="7318376" y="3948113"/>
              <a:ext cx="187325" cy="138112"/>
            </a:xfrm>
            <a:custGeom>
              <a:avLst/>
              <a:gdLst>
                <a:gd name="T0" fmla="*/ 104 w 104"/>
                <a:gd name="T1" fmla="*/ 76 h 76"/>
                <a:gd name="T2" fmla="*/ 96 w 104"/>
                <a:gd name="T3" fmla="*/ 76 h 76"/>
                <a:gd name="T4" fmla="*/ 96 w 104"/>
                <a:gd name="T5" fmla="*/ 44 h 76"/>
                <a:gd name="T6" fmla="*/ 56 w 104"/>
                <a:gd name="T7" fmla="*/ 44 h 76"/>
                <a:gd name="T8" fmla="*/ 56 w 104"/>
                <a:gd name="T9" fmla="*/ 36 h 76"/>
                <a:gd name="T10" fmla="*/ 60 w 104"/>
                <a:gd name="T11" fmla="*/ 28 h 76"/>
                <a:gd name="T12" fmla="*/ 64 w 104"/>
                <a:gd name="T13" fmla="*/ 20 h 76"/>
                <a:gd name="T14" fmla="*/ 52 w 104"/>
                <a:gd name="T15" fmla="*/ 8 h 76"/>
                <a:gd name="T16" fmla="*/ 40 w 104"/>
                <a:gd name="T17" fmla="*/ 20 h 76"/>
                <a:gd name="T18" fmla="*/ 44 w 104"/>
                <a:gd name="T19" fmla="*/ 28 h 76"/>
                <a:gd name="T20" fmla="*/ 48 w 104"/>
                <a:gd name="T21" fmla="*/ 36 h 76"/>
                <a:gd name="T22" fmla="*/ 48 w 104"/>
                <a:gd name="T23" fmla="*/ 44 h 76"/>
                <a:gd name="T24" fmla="*/ 8 w 104"/>
                <a:gd name="T25" fmla="*/ 44 h 76"/>
                <a:gd name="T26" fmla="*/ 8 w 104"/>
                <a:gd name="T27" fmla="*/ 64 h 76"/>
                <a:gd name="T28" fmla="*/ 0 w 104"/>
                <a:gd name="T29" fmla="*/ 64 h 76"/>
                <a:gd name="T30" fmla="*/ 0 w 104"/>
                <a:gd name="T31" fmla="*/ 36 h 76"/>
                <a:gd name="T32" fmla="*/ 40 w 104"/>
                <a:gd name="T33" fmla="*/ 36 h 76"/>
                <a:gd name="T34" fmla="*/ 38 w 104"/>
                <a:gd name="T35" fmla="*/ 33 h 76"/>
                <a:gd name="T36" fmla="*/ 32 w 104"/>
                <a:gd name="T37" fmla="*/ 20 h 76"/>
                <a:gd name="T38" fmla="*/ 52 w 104"/>
                <a:gd name="T39" fmla="*/ 0 h 76"/>
                <a:gd name="T40" fmla="*/ 72 w 104"/>
                <a:gd name="T41" fmla="*/ 20 h 76"/>
                <a:gd name="T42" fmla="*/ 66 w 104"/>
                <a:gd name="T43" fmla="*/ 33 h 76"/>
                <a:gd name="T44" fmla="*/ 64 w 104"/>
                <a:gd name="T45" fmla="*/ 36 h 76"/>
                <a:gd name="T46" fmla="*/ 104 w 104"/>
                <a:gd name="T47" fmla="*/ 36 h 76"/>
                <a:gd name="T48" fmla="*/ 104 w 104"/>
                <a:gd name="T49"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4" h="76">
                  <a:moveTo>
                    <a:pt x="104" y="76"/>
                  </a:moveTo>
                  <a:cubicBezTo>
                    <a:pt x="96" y="76"/>
                    <a:pt x="96" y="76"/>
                    <a:pt x="96" y="76"/>
                  </a:cubicBezTo>
                  <a:cubicBezTo>
                    <a:pt x="96" y="44"/>
                    <a:pt x="96" y="44"/>
                    <a:pt x="96" y="44"/>
                  </a:cubicBezTo>
                  <a:cubicBezTo>
                    <a:pt x="56" y="44"/>
                    <a:pt x="56" y="44"/>
                    <a:pt x="56" y="44"/>
                  </a:cubicBezTo>
                  <a:cubicBezTo>
                    <a:pt x="56" y="36"/>
                    <a:pt x="56" y="36"/>
                    <a:pt x="56" y="36"/>
                  </a:cubicBezTo>
                  <a:cubicBezTo>
                    <a:pt x="56" y="33"/>
                    <a:pt x="58" y="31"/>
                    <a:pt x="60" y="28"/>
                  </a:cubicBezTo>
                  <a:cubicBezTo>
                    <a:pt x="62" y="26"/>
                    <a:pt x="64" y="23"/>
                    <a:pt x="64" y="20"/>
                  </a:cubicBezTo>
                  <a:cubicBezTo>
                    <a:pt x="64" y="13"/>
                    <a:pt x="59" y="8"/>
                    <a:pt x="52" y="8"/>
                  </a:cubicBezTo>
                  <a:cubicBezTo>
                    <a:pt x="45" y="8"/>
                    <a:pt x="40" y="13"/>
                    <a:pt x="40" y="20"/>
                  </a:cubicBezTo>
                  <a:cubicBezTo>
                    <a:pt x="40" y="23"/>
                    <a:pt x="42" y="26"/>
                    <a:pt x="44" y="28"/>
                  </a:cubicBezTo>
                  <a:cubicBezTo>
                    <a:pt x="46" y="31"/>
                    <a:pt x="48" y="33"/>
                    <a:pt x="48" y="36"/>
                  </a:cubicBezTo>
                  <a:cubicBezTo>
                    <a:pt x="48" y="44"/>
                    <a:pt x="48" y="44"/>
                    <a:pt x="48" y="44"/>
                  </a:cubicBezTo>
                  <a:cubicBezTo>
                    <a:pt x="8" y="44"/>
                    <a:pt x="8" y="44"/>
                    <a:pt x="8" y="44"/>
                  </a:cubicBezTo>
                  <a:cubicBezTo>
                    <a:pt x="8" y="64"/>
                    <a:pt x="8" y="64"/>
                    <a:pt x="8" y="64"/>
                  </a:cubicBezTo>
                  <a:cubicBezTo>
                    <a:pt x="0" y="64"/>
                    <a:pt x="0" y="64"/>
                    <a:pt x="0" y="64"/>
                  </a:cubicBezTo>
                  <a:cubicBezTo>
                    <a:pt x="0" y="36"/>
                    <a:pt x="0" y="36"/>
                    <a:pt x="0" y="36"/>
                  </a:cubicBezTo>
                  <a:cubicBezTo>
                    <a:pt x="40" y="36"/>
                    <a:pt x="40" y="36"/>
                    <a:pt x="40" y="36"/>
                  </a:cubicBezTo>
                  <a:cubicBezTo>
                    <a:pt x="40" y="36"/>
                    <a:pt x="39" y="34"/>
                    <a:pt x="38" y="33"/>
                  </a:cubicBezTo>
                  <a:cubicBezTo>
                    <a:pt x="36" y="30"/>
                    <a:pt x="32" y="26"/>
                    <a:pt x="32" y="20"/>
                  </a:cubicBezTo>
                  <a:cubicBezTo>
                    <a:pt x="32" y="9"/>
                    <a:pt x="41" y="0"/>
                    <a:pt x="52" y="0"/>
                  </a:cubicBezTo>
                  <a:cubicBezTo>
                    <a:pt x="63" y="0"/>
                    <a:pt x="72" y="9"/>
                    <a:pt x="72" y="20"/>
                  </a:cubicBezTo>
                  <a:cubicBezTo>
                    <a:pt x="72" y="26"/>
                    <a:pt x="69" y="30"/>
                    <a:pt x="66" y="33"/>
                  </a:cubicBezTo>
                  <a:cubicBezTo>
                    <a:pt x="65" y="34"/>
                    <a:pt x="64" y="35"/>
                    <a:pt x="64" y="36"/>
                  </a:cubicBezTo>
                  <a:cubicBezTo>
                    <a:pt x="104" y="36"/>
                    <a:pt x="104" y="36"/>
                    <a:pt x="104" y="36"/>
                  </a:cubicBezTo>
                  <a:lnTo>
                    <a:pt x="104" y="76"/>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grpSp>
      <p:grpSp>
        <p:nvGrpSpPr>
          <p:cNvPr id="522" name="Group 521"/>
          <p:cNvGrpSpPr/>
          <p:nvPr/>
        </p:nvGrpSpPr>
        <p:grpSpPr>
          <a:xfrm>
            <a:off x="7448961" y="1122076"/>
            <a:ext cx="461963" cy="461962"/>
            <a:chOff x="6365876" y="3905251"/>
            <a:chExt cx="461963" cy="461962"/>
          </a:xfrm>
        </p:grpSpPr>
        <p:sp>
          <p:nvSpPr>
            <p:cNvPr id="523" name="Rectangle 501"/>
            <p:cNvSpPr>
              <a:spLocks noChangeArrowheads="1"/>
            </p:cNvSpPr>
            <p:nvPr/>
          </p:nvSpPr>
          <p:spPr bwMode="auto">
            <a:xfrm>
              <a:off x="6589713" y="4064001"/>
              <a:ext cx="14288" cy="14287"/>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524" name="Rectangle 502"/>
            <p:cNvSpPr>
              <a:spLocks noChangeArrowheads="1"/>
            </p:cNvSpPr>
            <p:nvPr/>
          </p:nvSpPr>
          <p:spPr bwMode="auto">
            <a:xfrm>
              <a:off x="6589713" y="4092576"/>
              <a:ext cx="14288" cy="14287"/>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525" name="Freeform 503"/>
            <p:cNvSpPr>
              <a:spLocks/>
            </p:cNvSpPr>
            <p:nvPr/>
          </p:nvSpPr>
          <p:spPr bwMode="auto">
            <a:xfrm>
              <a:off x="6402388" y="3933826"/>
              <a:ext cx="136525" cy="230187"/>
            </a:xfrm>
            <a:custGeom>
              <a:avLst/>
              <a:gdLst>
                <a:gd name="T0" fmla="*/ 76 w 76"/>
                <a:gd name="T1" fmla="*/ 128 h 128"/>
                <a:gd name="T2" fmla="*/ 68 w 76"/>
                <a:gd name="T3" fmla="*/ 128 h 128"/>
                <a:gd name="T4" fmla="*/ 68 w 76"/>
                <a:gd name="T5" fmla="*/ 96 h 128"/>
                <a:gd name="T6" fmla="*/ 60 w 76"/>
                <a:gd name="T7" fmla="*/ 88 h 128"/>
                <a:gd name="T8" fmla="*/ 34 w 76"/>
                <a:gd name="T9" fmla="*/ 88 h 128"/>
                <a:gd name="T10" fmla="*/ 0 w 76"/>
                <a:gd name="T11" fmla="*/ 33 h 128"/>
                <a:gd name="T12" fmla="*/ 0 w 76"/>
                <a:gd name="T13" fmla="*/ 0 h 128"/>
                <a:gd name="T14" fmla="*/ 8 w 76"/>
                <a:gd name="T15" fmla="*/ 0 h 128"/>
                <a:gd name="T16" fmla="*/ 8 w 76"/>
                <a:gd name="T17" fmla="*/ 31 h 128"/>
                <a:gd name="T18" fmla="*/ 38 w 76"/>
                <a:gd name="T19" fmla="*/ 80 h 128"/>
                <a:gd name="T20" fmla="*/ 60 w 76"/>
                <a:gd name="T21" fmla="*/ 80 h 128"/>
                <a:gd name="T22" fmla="*/ 76 w 76"/>
                <a:gd name="T23" fmla="*/ 96 h 128"/>
                <a:gd name="T24" fmla="*/ 76 w 76"/>
                <a:gd name="T25"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128">
                  <a:moveTo>
                    <a:pt x="76" y="128"/>
                  </a:moveTo>
                  <a:cubicBezTo>
                    <a:pt x="68" y="128"/>
                    <a:pt x="68" y="128"/>
                    <a:pt x="68" y="128"/>
                  </a:cubicBezTo>
                  <a:cubicBezTo>
                    <a:pt x="68" y="96"/>
                    <a:pt x="68" y="96"/>
                    <a:pt x="68" y="96"/>
                  </a:cubicBezTo>
                  <a:cubicBezTo>
                    <a:pt x="68" y="92"/>
                    <a:pt x="65" y="88"/>
                    <a:pt x="60" y="88"/>
                  </a:cubicBezTo>
                  <a:cubicBezTo>
                    <a:pt x="34" y="88"/>
                    <a:pt x="34" y="88"/>
                    <a:pt x="34" y="88"/>
                  </a:cubicBezTo>
                  <a:cubicBezTo>
                    <a:pt x="0" y="33"/>
                    <a:pt x="0" y="33"/>
                    <a:pt x="0" y="33"/>
                  </a:cubicBezTo>
                  <a:cubicBezTo>
                    <a:pt x="0" y="0"/>
                    <a:pt x="0" y="0"/>
                    <a:pt x="0" y="0"/>
                  </a:cubicBezTo>
                  <a:cubicBezTo>
                    <a:pt x="8" y="0"/>
                    <a:pt x="8" y="0"/>
                    <a:pt x="8" y="0"/>
                  </a:cubicBezTo>
                  <a:cubicBezTo>
                    <a:pt x="8" y="31"/>
                    <a:pt x="8" y="31"/>
                    <a:pt x="8" y="31"/>
                  </a:cubicBezTo>
                  <a:cubicBezTo>
                    <a:pt x="38" y="80"/>
                    <a:pt x="38" y="80"/>
                    <a:pt x="38" y="80"/>
                  </a:cubicBezTo>
                  <a:cubicBezTo>
                    <a:pt x="60" y="80"/>
                    <a:pt x="60" y="80"/>
                    <a:pt x="60" y="80"/>
                  </a:cubicBezTo>
                  <a:cubicBezTo>
                    <a:pt x="69" y="80"/>
                    <a:pt x="76" y="87"/>
                    <a:pt x="76" y="96"/>
                  </a:cubicBezTo>
                  <a:lnTo>
                    <a:pt x="76" y="128"/>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526" name="Freeform 504"/>
            <p:cNvSpPr>
              <a:spLocks noEditPoints="1"/>
            </p:cNvSpPr>
            <p:nvPr/>
          </p:nvSpPr>
          <p:spPr bwMode="auto">
            <a:xfrm>
              <a:off x="6402388" y="3905251"/>
              <a:ext cx="57150" cy="57150"/>
            </a:xfrm>
            <a:custGeom>
              <a:avLst/>
              <a:gdLst>
                <a:gd name="T0" fmla="*/ 16 w 32"/>
                <a:gd name="T1" fmla="*/ 32 h 32"/>
                <a:gd name="T2" fmla="*/ 0 w 32"/>
                <a:gd name="T3" fmla="*/ 16 h 32"/>
                <a:gd name="T4" fmla="*/ 16 w 32"/>
                <a:gd name="T5" fmla="*/ 0 h 32"/>
                <a:gd name="T6" fmla="*/ 32 w 32"/>
                <a:gd name="T7" fmla="*/ 16 h 32"/>
                <a:gd name="T8" fmla="*/ 16 w 32"/>
                <a:gd name="T9" fmla="*/ 32 h 32"/>
                <a:gd name="T10" fmla="*/ 16 w 32"/>
                <a:gd name="T11" fmla="*/ 8 h 32"/>
                <a:gd name="T12" fmla="*/ 8 w 32"/>
                <a:gd name="T13" fmla="*/ 16 h 32"/>
                <a:gd name="T14" fmla="*/ 16 w 32"/>
                <a:gd name="T15" fmla="*/ 24 h 32"/>
                <a:gd name="T16" fmla="*/ 24 w 32"/>
                <a:gd name="T17" fmla="*/ 16 h 32"/>
                <a:gd name="T18" fmla="*/ 16 w 32"/>
                <a:gd name="T19" fmla="*/ 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2">
                  <a:moveTo>
                    <a:pt x="16" y="32"/>
                  </a:moveTo>
                  <a:cubicBezTo>
                    <a:pt x="7" y="32"/>
                    <a:pt x="0" y="25"/>
                    <a:pt x="0" y="16"/>
                  </a:cubicBezTo>
                  <a:cubicBezTo>
                    <a:pt x="0" y="7"/>
                    <a:pt x="7" y="0"/>
                    <a:pt x="16" y="0"/>
                  </a:cubicBezTo>
                  <a:cubicBezTo>
                    <a:pt x="25" y="0"/>
                    <a:pt x="32" y="7"/>
                    <a:pt x="32" y="16"/>
                  </a:cubicBezTo>
                  <a:cubicBezTo>
                    <a:pt x="32" y="25"/>
                    <a:pt x="25" y="32"/>
                    <a:pt x="16" y="32"/>
                  </a:cubicBezTo>
                  <a:close/>
                  <a:moveTo>
                    <a:pt x="16" y="8"/>
                  </a:moveTo>
                  <a:cubicBezTo>
                    <a:pt x="12" y="8"/>
                    <a:pt x="8" y="12"/>
                    <a:pt x="8" y="16"/>
                  </a:cubicBezTo>
                  <a:cubicBezTo>
                    <a:pt x="8" y="20"/>
                    <a:pt x="12" y="24"/>
                    <a:pt x="16" y="24"/>
                  </a:cubicBezTo>
                  <a:cubicBezTo>
                    <a:pt x="21" y="24"/>
                    <a:pt x="24" y="20"/>
                    <a:pt x="24" y="16"/>
                  </a:cubicBezTo>
                  <a:cubicBezTo>
                    <a:pt x="24" y="12"/>
                    <a:pt x="21" y="8"/>
                    <a:pt x="16" y="8"/>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527" name="Freeform 505"/>
            <p:cNvSpPr>
              <a:spLocks/>
            </p:cNvSpPr>
            <p:nvPr/>
          </p:nvSpPr>
          <p:spPr bwMode="auto">
            <a:xfrm>
              <a:off x="6446838" y="3973513"/>
              <a:ext cx="301625" cy="76200"/>
            </a:xfrm>
            <a:custGeom>
              <a:avLst/>
              <a:gdLst>
                <a:gd name="T0" fmla="*/ 160 w 190"/>
                <a:gd name="T1" fmla="*/ 48 h 48"/>
                <a:gd name="T2" fmla="*/ 29 w 190"/>
                <a:gd name="T3" fmla="*/ 48 h 48"/>
                <a:gd name="T4" fmla="*/ 0 w 190"/>
                <a:gd name="T5" fmla="*/ 5 h 48"/>
                <a:gd name="T6" fmla="*/ 8 w 190"/>
                <a:gd name="T7" fmla="*/ 0 h 48"/>
                <a:gd name="T8" fmla="*/ 33 w 190"/>
                <a:gd name="T9" fmla="*/ 39 h 48"/>
                <a:gd name="T10" fmla="*/ 156 w 190"/>
                <a:gd name="T11" fmla="*/ 39 h 48"/>
                <a:gd name="T12" fmla="*/ 182 w 190"/>
                <a:gd name="T13" fmla="*/ 0 h 48"/>
                <a:gd name="T14" fmla="*/ 190 w 190"/>
                <a:gd name="T15" fmla="*/ 5 h 48"/>
                <a:gd name="T16" fmla="*/ 160 w 190"/>
                <a:gd name="T17"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0" h="48">
                  <a:moveTo>
                    <a:pt x="160" y="48"/>
                  </a:moveTo>
                  <a:lnTo>
                    <a:pt x="29" y="48"/>
                  </a:lnTo>
                  <a:lnTo>
                    <a:pt x="0" y="5"/>
                  </a:lnTo>
                  <a:lnTo>
                    <a:pt x="8" y="0"/>
                  </a:lnTo>
                  <a:lnTo>
                    <a:pt x="33" y="39"/>
                  </a:lnTo>
                  <a:lnTo>
                    <a:pt x="156" y="39"/>
                  </a:lnTo>
                  <a:lnTo>
                    <a:pt x="182" y="0"/>
                  </a:lnTo>
                  <a:lnTo>
                    <a:pt x="190" y="5"/>
                  </a:lnTo>
                  <a:lnTo>
                    <a:pt x="160" y="48"/>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528" name="Freeform 506"/>
            <p:cNvSpPr>
              <a:spLocks/>
            </p:cNvSpPr>
            <p:nvPr/>
          </p:nvSpPr>
          <p:spPr bwMode="auto">
            <a:xfrm>
              <a:off x="6654801" y="3933826"/>
              <a:ext cx="136525" cy="230187"/>
            </a:xfrm>
            <a:custGeom>
              <a:avLst/>
              <a:gdLst>
                <a:gd name="T0" fmla="*/ 8 w 76"/>
                <a:gd name="T1" fmla="*/ 128 h 128"/>
                <a:gd name="T2" fmla="*/ 0 w 76"/>
                <a:gd name="T3" fmla="*/ 128 h 128"/>
                <a:gd name="T4" fmla="*/ 0 w 76"/>
                <a:gd name="T5" fmla="*/ 96 h 128"/>
                <a:gd name="T6" fmla="*/ 16 w 76"/>
                <a:gd name="T7" fmla="*/ 80 h 128"/>
                <a:gd name="T8" fmla="*/ 38 w 76"/>
                <a:gd name="T9" fmla="*/ 80 h 128"/>
                <a:gd name="T10" fmla="*/ 68 w 76"/>
                <a:gd name="T11" fmla="*/ 31 h 128"/>
                <a:gd name="T12" fmla="*/ 68 w 76"/>
                <a:gd name="T13" fmla="*/ 0 h 128"/>
                <a:gd name="T14" fmla="*/ 76 w 76"/>
                <a:gd name="T15" fmla="*/ 0 h 128"/>
                <a:gd name="T16" fmla="*/ 76 w 76"/>
                <a:gd name="T17" fmla="*/ 33 h 128"/>
                <a:gd name="T18" fmla="*/ 42 w 76"/>
                <a:gd name="T19" fmla="*/ 88 h 128"/>
                <a:gd name="T20" fmla="*/ 16 w 76"/>
                <a:gd name="T21" fmla="*/ 88 h 128"/>
                <a:gd name="T22" fmla="*/ 8 w 76"/>
                <a:gd name="T23" fmla="*/ 96 h 128"/>
                <a:gd name="T24" fmla="*/ 8 w 76"/>
                <a:gd name="T25"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128">
                  <a:moveTo>
                    <a:pt x="8" y="128"/>
                  </a:moveTo>
                  <a:cubicBezTo>
                    <a:pt x="0" y="128"/>
                    <a:pt x="0" y="128"/>
                    <a:pt x="0" y="128"/>
                  </a:cubicBezTo>
                  <a:cubicBezTo>
                    <a:pt x="0" y="96"/>
                    <a:pt x="0" y="96"/>
                    <a:pt x="0" y="96"/>
                  </a:cubicBezTo>
                  <a:cubicBezTo>
                    <a:pt x="0" y="87"/>
                    <a:pt x="7" y="80"/>
                    <a:pt x="16" y="80"/>
                  </a:cubicBezTo>
                  <a:cubicBezTo>
                    <a:pt x="38" y="80"/>
                    <a:pt x="38" y="80"/>
                    <a:pt x="38" y="80"/>
                  </a:cubicBezTo>
                  <a:cubicBezTo>
                    <a:pt x="68" y="31"/>
                    <a:pt x="68" y="31"/>
                    <a:pt x="68" y="31"/>
                  </a:cubicBezTo>
                  <a:cubicBezTo>
                    <a:pt x="68" y="0"/>
                    <a:pt x="68" y="0"/>
                    <a:pt x="68" y="0"/>
                  </a:cubicBezTo>
                  <a:cubicBezTo>
                    <a:pt x="76" y="0"/>
                    <a:pt x="76" y="0"/>
                    <a:pt x="76" y="0"/>
                  </a:cubicBezTo>
                  <a:cubicBezTo>
                    <a:pt x="76" y="33"/>
                    <a:pt x="76" y="33"/>
                    <a:pt x="76" y="33"/>
                  </a:cubicBezTo>
                  <a:cubicBezTo>
                    <a:pt x="42" y="88"/>
                    <a:pt x="42" y="88"/>
                    <a:pt x="42" y="88"/>
                  </a:cubicBezTo>
                  <a:cubicBezTo>
                    <a:pt x="16" y="88"/>
                    <a:pt x="16" y="88"/>
                    <a:pt x="16" y="88"/>
                  </a:cubicBezTo>
                  <a:cubicBezTo>
                    <a:pt x="12" y="88"/>
                    <a:pt x="8" y="92"/>
                    <a:pt x="8" y="96"/>
                  </a:cubicBezTo>
                  <a:lnTo>
                    <a:pt x="8" y="128"/>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529" name="Freeform 507"/>
            <p:cNvSpPr>
              <a:spLocks noEditPoints="1"/>
            </p:cNvSpPr>
            <p:nvPr/>
          </p:nvSpPr>
          <p:spPr bwMode="auto">
            <a:xfrm>
              <a:off x="6734176" y="3905251"/>
              <a:ext cx="57150" cy="57150"/>
            </a:xfrm>
            <a:custGeom>
              <a:avLst/>
              <a:gdLst>
                <a:gd name="T0" fmla="*/ 16 w 32"/>
                <a:gd name="T1" fmla="*/ 32 h 32"/>
                <a:gd name="T2" fmla="*/ 0 w 32"/>
                <a:gd name="T3" fmla="*/ 16 h 32"/>
                <a:gd name="T4" fmla="*/ 16 w 32"/>
                <a:gd name="T5" fmla="*/ 0 h 32"/>
                <a:gd name="T6" fmla="*/ 32 w 32"/>
                <a:gd name="T7" fmla="*/ 16 h 32"/>
                <a:gd name="T8" fmla="*/ 16 w 32"/>
                <a:gd name="T9" fmla="*/ 32 h 32"/>
                <a:gd name="T10" fmla="*/ 16 w 32"/>
                <a:gd name="T11" fmla="*/ 8 h 32"/>
                <a:gd name="T12" fmla="*/ 8 w 32"/>
                <a:gd name="T13" fmla="*/ 16 h 32"/>
                <a:gd name="T14" fmla="*/ 16 w 32"/>
                <a:gd name="T15" fmla="*/ 24 h 32"/>
                <a:gd name="T16" fmla="*/ 24 w 32"/>
                <a:gd name="T17" fmla="*/ 16 h 32"/>
                <a:gd name="T18" fmla="*/ 16 w 32"/>
                <a:gd name="T19" fmla="*/ 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2">
                  <a:moveTo>
                    <a:pt x="16" y="32"/>
                  </a:moveTo>
                  <a:cubicBezTo>
                    <a:pt x="7" y="32"/>
                    <a:pt x="0" y="25"/>
                    <a:pt x="0" y="16"/>
                  </a:cubicBezTo>
                  <a:cubicBezTo>
                    <a:pt x="0" y="7"/>
                    <a:pt x="7" y="0"/>
                    <a:pt x="16" y="0"/>
                  </a:cubicBezTo>
                  <a:cubicBezTo>
                    <a:pt x="25" y="0"/>
                    <a:pt x="32" y="7"/>
                    <a:pt x="32" y="16"/>
                  </a:cubicBezTo>
                  <a:cubicBezTo>
                    <a:pt x="32" y="25"/>
                    <a:pt x="25" y="32"/>
                    <a:pt x="16" y="32"/>
                  </a:cubicBezTo>
                  <a:close/>
                  <a:moveTo>
                    <a:pt x="16" y="8"/>
                  </a:moveTo>
                  <a:cubicBezTo>
                    <a:pt x="12" y="8"/>
                    <a:pt x="8" y="12"/>
                    <a:pt x="8" y="16"/>
                  </a:cubicBezTo>
                  <a:cubicBezTo>
                    <a:pt x="8" y="20"/>
                    <a:pt x="12" y="24"/>
                    <a:pt x="16" y="24"/>
                  </a:cubicBezTo>
                  <a:cubicBezTo>
                    <a:pt x="21" y="24"/>
                    <a:pt x="24" y="20"/>
                    <a:pt x="24" y="16"/>
                  </a:cubicBezTo>
                  <a:cubicBezTo>
                    <a:pt x="24" y="12"/>
                    <a:pt x="21" y="8"/>
                    <a:pt x="16" y="8"/>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530" name="Freeform 508"/>
            <p:cNvSpPr>
              <a:spLocks/>
            </p:cNvSpPr>
            <p:nvPr/>
          </p:nvSpPr>
          <p:spPr bwMode="auto">
            <a:xfrm>
              <a:off x="6365876" y="4289426"/>
              <a:ext cx="461963" cy="77787"/>
            </a:xfrm>
            <a:custGeom>
              <a:avLst/>
              <a:gdLst>
                <a:gd name="T0" fmla="*/ 244 w 256"/>
                <a:gd name="T1" fmla="*/ 43 h 43"/>
                <a:gd name="T2" fmla="*/ 12 w 256"/>
                <a:gd name="T3" fmla="*/ 43 h 43"/>
                <a:gd name="T4" fmla="*/ 0 w 256"/>
                <a:gd name="T5" fmla="*/ 27 h 43"/>
                <a:gd name="T6" fmla="*/ 0 w 256"/>
                <a:gd name="T7" fmla="*/ 17 h 43"/>
                <a:gd name="T8" fmla="*/ 30 w 256"/>
                <a:gd name="T9" fmla="*/ 0 h 43"/>
                <a:gd name="T10" fmla="*/ 34 w 256"/>
                <a:gd name="T11" fmla="*/ 6 h 43"/>
                <a:gd name="T12" fmla="*/ 8 w 256"/>
                <a:gd name="T13" fmla="*/ 21 h 43"/>
                <a:gd name="T14" fmla="*/ 8 w 256"/>
                <a:gd name="T15" fmla="*/ 27 h 43"/>
                <a:gd name="T16" fmla="*/ 12 w 256"/>
                <a:gd name="T17" fmla="*/ 35 h 43"/>
                <a:gd name="T18" fmla="*/ 244 w 256"/>
                <a:gd name="T19" fmla="*/ 35 h 43"/>
                <a:gd name="T20" fmla="*/ 248 w 256"/>
                <a:gd name="T21" fmla="*/ 27 h 43"/>
                <a:gd name="T22" fmla="*/ 248 w 256"/>
                <a:gd name="T23" fmla="*/ 21 h 43"/>
                <a:gd name="T24" fmla="*/ 222 w 256"/>
                <a:gd name="T25" fmla="*/ 6 h 43"/>
                <a:gd name="T26" fmla="*/ 226 w 256"/>
                <a:gd name="T27" fmla="*/ 0 h 43"/>
                <a:gd name="T28" fmla="*/ 256 w 256"/>
                <a:gd name="T29" fmla="*/ 17 h 43"/>
                <a:gd name="T30" fmla="*/ 256 w 256"/>
                <a:gd name="T31" fmla="*/ 27 h 43"/>
                <a:gd name="T32" fmla="*/ 244 w 256"/>
                <a:gd name="T33"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6" h="43">
                  <a:moveTo>
                    <a:pt x="244" y="43"/>
                  </a:moveTo>
                  <a:cubicBezTo>
                    <a:pt x="12" y="43"/>
                    <a:pt x="12" y="43"/>
                    <a:pt x="12" y="43"/>
                  </a:cubicBezTo>
                  <a:cubicBezTo>
                    <a:pt x="6" y="43"/>
                    <a:pt x="0" y="36"/>
                    <a:pt x="0" y="27"/>
                  </a:cubicBezTo>
                  <a:cubicBezTo>
                    <a:pt x="0" y="17"/>
                    <a:pt x="0" y="17"/>
                    <a:pt x="0" y="17"/>
                  </a:cubicBezTo>
                  <a:cubicBezTo>
                    <a:pt x="30" y="0"/>
                    <a:pt x="30" y="0"/>
                    <a:pt x="30" y="0"/>
                  </a:cubicBezTo>
                  <a:cubicBezTo>
                    <a:pt x="34" y="6"/>
                    <a:pt x="34" y="6"/>
                    <a:pt x="34" y="6"/>
                  </a:cubicBezTo>
                  <a:cubicBezTo>
                    <a:pt x="8" y="21"/>
                    <a:pt x="8" y="21"/>
                    <a:pt x="8" y="21"/>
                  </a:cubicBezTo>
                  <a:cubicBezTo>
                    <a:pt x="8" y="27"/>
                    <a:pt x="8" y="27"/>
                    <a:pt x="8" y="27"/>
                  </a:cubicBezTo>
                  <a:cubicBezTo>
                    <a:pt x="8" y="32"/>
                    <a:pt x="11" y="35"/>
                    <a:pt x="12" y="35"/>
                  </a:cubicBezTo>
                  <a:cubicBezTo>
                    <a:pt x="244" y="35"/>
                    <a:pt x="244" y="35"/>
                    <a:pt x="244" y="35"/>
                  </a:cubicBezTo>
                  <a:cubicBezTo>
                    <a:pt x="245" y="35"/>
                    <a:pt x="248" y="32"/>
                    <a:pt x="248" y="27"/>
                  </a:cubicBezTo>
                  <a:cubicBezTo>
                    <a:pt x="248" y="21"/>
                    <a:pt x="248" y="21"/>
                    <a:pt x="248" y="21"/>
                  </a:cubicBezTo>
                  <a:cubicBezTo>
                    <a:pt x="222" y="6"/>
                    <a:pt x="222" y="6"/>
                    <a:pt x="222" y="6"/>
                  </a:cubicBezTo>
                  <a:cubicBezTo>
                    <a:pt x="226" y="0"/>
                    <a:pt x="226" y="0"/>
                    <a:pt x="226" y="0"/>
                  </a:cubicBezTo>
                  <a:cubicBezTo>
                    <a:pt x="256" y="17"/>
                    <a:pt x="256" y="17"/>
                    <a:pt x="256" y="17"/>
                  </a:cubicBezTo>
                  <a:cubicBezTo>
                    <a:pt x="256" y="27"/>
                    <a:pt x="256" y="27"/>
                    <a:pt x="256" y="27"/>
                  </a:cubicBezTo>
                  <a:cubicBezTo>
                    <a:pt x="256" y="36"/>
                    <a:pt x="251" y="43"/>
                    <a:pt x="244" y="43"/>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531" name="Freeform 509"/>
            <p:cNvSpPr>
              <a:spLocks/>
            </p:cNvSpPr>
            <p:nvPr/>
          </p:nvSpPr>
          <p:spPr bwMode="auto">
            <a:xfrm>
              <a:off x="6615113" y="4287838"/>
              <a:ext cx="114300" cy="44450"/>
            </a:xfrm>
            <a:custGeom>
              <a:avLst/>
              <a:gdLst>
                <a:gd name="T0" fmla="*/ 38 w 72"/>
                <a:gd name="T1" fmla="*/ 28 h 28"/>
                <a:gd name="T2" fmla="*/ 0 w 72"/>
                <a:gd name="T3" fmla="*/ 9 h 28"/>
                <a:gd name="T4" fmla="*/ 4 w 72"/>
                <a:gd name="T5" fmla="*/ 0 h 28"/>
                <a:gd name="T6" fmla="*/ 38 w 72"/>
                <a:gd name="T7" fmla="*/ 17 h 28"/>
                <a:gd name="T8" fmla="*/ 68 w 72"/>
                <a:gd name="T9" fmla="*/ 1 h 28"/>
                <a:gd name="T10" fmla="*/ 72 w 72"/>
                <a:gd name="T11" fmla="*/ 8 h 28"/>
                <a:gd name="T12" fmla="*/ 38 w 72"/>
                <a:gd name="T13" fmla="*/ 28 h 28"/>
              </a:gdLst>
              <a:ahLst/>
              <a:cxnLst>
                <a:cxn ang="0">
                  <a:pos x="T0" y="T1"/>
                </a:cxn>
                <a:cxn ang="0">
                  <a:pos x="T2" y="T3"/>
                </a:cxn>
                <a:cxn ang="0">
                  <a:pos x="T4" y="T5"/>
                </a:cxn>
                <a:cxn ang="0">
                  <a:pos x="T6" y="T7"/>
                </a:cxn>
                <a:cxn ang="0">
                  <a:pos x="T8" y="T9"/>
                </a:cxn>
                <a:cxn ang="0">
                  <a:pos x="T10" y="T11"/>
                </a:cxn>
                <a:cxn ang="0">
                  <a:pos x="T12" y="T13"/>
                </a:cxn>
              </a:cxnLst>
              <a:rect l="0" t="0" r="r" b="b"/>
              <a:pathLst>
                <a:path w="72" h="28">
                  <a:moveTo>
                    <a:pt x="38" y="28"/>
                  </a:moveTo>
                  <a:lnTo>
                    <a:pt x="0" y="9"/>
                  </a:lnTo>
                  <a:lnTo>
                    <a:pt x="4" y="0"/>
                  </a:lnTo>
                  <a:lnTo>
                    <a:pt x="38" y="17"/>
                  </a:lnTo>
                  <a:lnTo>
                    <a:pt x="68" y="1"/>
                  </a:lnTo>
                  <a:lnTo>
                    <a:pt x="72" y="8"/>
                  </a:lnTo>
                  <a:lnTo>
                    <a:pt x="38" y="28"/>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532" name="Freeform 510"/>
            <p:cNvSpPr>
              <a:spLocks/>
            </p:cNvSpPr>
            <p:nvPr/>
          </p:nvSpPr>
          <p:spPr bwMode="auto">
            <a:xfrm>
              <a:off x="6464301" y="4287838"/>
              <a:ext cx="114300" cy="44450"/>
            </a:xfrm>
            <a:custGeom>
              <a:avLst/>
              <a:gdLst>
                <a:gd name="T0" fmla="*/ 34 w 72"/>
                <a:gd name="T1" fmla="*/ 28 h 28"/>
                <a:gd name="T2" fmla="*/ 0 w 72"/>
                <a:gd name="T3" fmla="*/ 8 h 28"/>
                <a:gd name="T4" fmla="*/ 4 w 72"/>
                <a:gd name="T5" fmla="*/ 1 h 28"/>
                <a:gd name="T6" fmla="*/ 34 w 72"/>
                <a:gd name="T7" fmla="*/ 17 h 28"/>
                <a:gd name="T8" fmla="*/ 68 w 72"/>
                <a:gd name="T9" fmla="*/ 0 h 28"/>
                <a:gd name="T10" fmla="*/ 72 w 72"/>
                <a:gd name="T11" fmla="*/ 9 h 28"/>
                <a:gd name="T12" fmla="*/ 34 w 72"/>
                <a:gd name="T13" fmla="*/ 28 h 28"/>
              </a:gdLst>
              <a:ahLst/>
              <a:cxnLst>
                <a:cxn ang="0">
                  <a:pos x="T0" y="T1"/>
                </a:cxn>
                <a:cxn ang="0">
                  <a:pos x="T2" y="T3"/>
                </a:cxn>
                <a:cxn ang="0">
                  <a:pos x="T4" y="T5"/>
                </a:cxn>
                <a:cxn ang="0">
                  <a:pos x="T6" y="T7"/>
                </a:cxn>
                <a:cxn ang="0">
                  <a:pos x="T8" y="T9"/>
                </a:cxn>
                <a:cxn ang="0">
                  <a:pos x="T10" y="T11"/>
                </a:cxn>
                <a:cxn ang="0">
                  <a:pos x="T12" y="T13"/>
                </a:cxn>
              </a:cxnLst>
              <a:rect l="0" t="0" r="r" b="b"/>
              <a:pathLst>
                <a:path w="72" h="28">
                  <a:moveTo>
                    <a:pt x="34" y="28"/>
                  </a:moveTo>
                  <a:lnTo>
                    <a:pt x="0" y="8"/>
                  </a:lnTo>
                  <a:lnTo>
                    <a:pt x="4" y="1"/>
                  </a:lnTo>
                  <a:lnTo>
                    <a:pt x="34" y="17"/>
                  </a:lnTo>
                  <a:lnTo>
                    <a:pt x="68" y="0"/>
                  </a:lnTo>
                  <a:lnTo>
                    <a:pt x="72" y="9"/>
                  </a:lnTo>
                  <a:lnTo>
                    <a:pt x="34" y="28"/>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533" name="Freeform 511"/>
            <p:cNvSpPr>
              <a:spLocks noEditPoints="1"/>
            </p:cNvSpPr>
            <p:nvPr/>
          </p:nvSpPr>
          <p:spPr bwMode="auto">
            <a:xfrm>
              <a:off x="6402388" y="4208463"/>
              <a:ext cx="85725" cy="100012"/>
            </a:xfrm>
            <a:custGeom>
              <a:avLst/>
              <a:gdLst>
                <a:gd name="T0" fmla="*/ 24 w 48"/>
                <a:gd name="T1" fmla="*/ 56 h 56"/>
                <a:gd name="T2" fmla="*/ 0 w 48"/>
                <a:gd name="T3" fmla="*/ 26 h 56"/>
                <a:gd name="T4" fmla="*/ 24 w 48"/>
                <a:gd name="T5" fmla="*/ 0 h 56"/>
                <a:gd name="T6" fmla="*/ 48 w 48"/>
                <a:gd name="T7" fmla="*/ 26 h 56"/>
                <a:gd name="T8" fmla="*/ 24 w 48"/>
                <a:gd name="T9" fmla="*/ 56 h 56"/>
                <a:gd name="T10" fmla="*/ 24 w 48"/>
                <a:gd name="T11" fmla="*/ 8 h 56"/>
                <a:gd name="T12" fmla="*/ 8 w 48"/>
                <a:gd name="T13" fmla="*/ 26 h 56"/>
                <a:gd name="T14" fmla="*/ 24 w 48"/>
                <a:gd name="T15" fmla="*/ 48 h 56"/>
                <a:gd name="T16" fmla="*/ 40 w 48"/>
                <a:gd name="T17" fmla="*/ 26 h 56"/>
                <a:gd name="T18" fmla="*/ 24 w 48"/>
                <a:gd name="T19" fmla="*/ 8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56">
                  <a:moveTo>
                    <a:pt x="24" y="56"/>
                  </a:moveTo>
                  <a:cubicBezTo>
                    <a:pt x="11" y="56"/>
                    <a:pt x="0" y="43"/>
                    <a:pt x="0" y="26"/>
                  </a:cubicBezTo>
                  <a:cubicBezTo>
                    <a:pt x="0" y="14"/>
                    <a:pt x="3" y="0"/>
                    <a:pt x="24" y="0"/>
                  </a:cubicBezTo>
                  <a:cubicBezTo>
                    <a:pt x="45" y="0"/>
                    <a:pt x="48" y="14"/>
                    <a:pt x="48" y="26"/>
                  </a:cubicBezTo>
                  <a:cubicBezTo>
                    <a:pt x="48" y="43"/>
                    <a:pt x="38" y="56"/>
                    <a:pt x="24" y="56"/>
                  </a:cubicBezTo>
                  <a:close/>
                  <a:moveTo>
                    <a:pt x="24" y="8"/>
                  </a:moveTo>
                  <a:cubicBezTo>
                    <a:pt x="12" y="8"/>
                    <a:pt x="8" y="12"/>
                    <a:pt x="8" y="26"/>
                  </a:cubicBezTo>
                  <a:cubicBezTo>
                    <a:pt x="8" y="37"/>
                    <a:pt x="14" y="48"/>
                    <a:pt x="24" y="48"/>
                  </a:cubicBezTo>
                  <a:cubicBezTo>
                    <a:pt x="35" y="48"/>
                    <a:pt x="40" y="37"/>
                    <a:pt x="40" y="26"/>
                  </a:cubicBezTo>
                  <a:cubicBezTo>
                    <a:pt x="40" y="12"/>
                    <a:pt x="36" y="8"/>
                    <a:pt x="24" y="8"/>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534" name="Freeform 512"/>
            <p:cNvSpPr>
              <a:spLocks noEditPoints="1"/>
            </p:cNvSpPr>
            <p:nvPr/>
          </p:nvSpPr>
          <p:spPr bwMode="auto">
            <a:xfrm>
              <a:off x="6553201" y="4208463"/>
              <a:ext cx="87313" cy="100012"/>
            </a:xfrm>
            <a:custGeom>
              <a:avLst/>
              <a:gdLst>
                <a:gd name="T0" fmla="*/ 24 w 48"/>
                <a:gd name="T1" fmla="*/ 56 h 56"/>
                <a:gd name="T2" fmla="*/ 0 w 48"/>
                <a:gd name="T3" fmla="*/ 26 h 56"/>
                <a:gd name="T4" fmla="*/ 24 w 48"/>
                <a:gd name="T5" fmla="*/ 0 h 56"/>
                <a:gd name="T6" fmla="*/ 48 w 48"/>
                <a:gd name="T7" fmla="*/ 26 h 56"/>
                <a:gd name="T8" fmla="*/ 24 w 48"/>
                <a:gd name="T9" fmla="*/ 56 h 56"/>
                <a:gd name="T10" fmla="*/ 24 w 48"/>
                <a:gd name="T11" fmla="*/ 8 h 56"/>
                <a:gd name="T12" fmla="*/ 8 w 48"/>
                <a:gd name="T13" fmla="*/ 26 h 56"/>
                <a:gd name="T14" fmla="*/ 24 w 48"/>
                <a:gd name="T15" fmla="*/ 48 h 56"/>
                <a:gd name="T16" fmla="*/ 40 w 48"/>
                <a:gd name="T17" fmla="*/ 26 h 56"/>
                <a:gd name="T18" fmla="*/ 24 w 48"/>
                <a:gd name="T19" fmla="*/ 8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56">
                  <a:moveTo>
                    <a:pt x="24" y="56"/>
                  </a:moveTo>
                  <a:cubicBezTo>
                    <a:pt x="11" y="56"/>
                    <a:pt x="0" y="43"/>
                    <a:pt x="0" y="26"/>
                  </a:cubicBezTo>
                  <a:cubicBezTo>
                    <a:pt x="0" y="14"/>
                    <a:pt x="3" y="0"/>
                    <a:pt x="24" y="0"/>
                  </a:cubicBezTo>
                  <a:cubicBezTo>
                    <a:pt x="45" y="0"/>
                    <a:pt x="48" y="14"/>
                    <a:pt x="48" y="26"/>
                  </a:cubicBezTo>
                  <a:cubicBezTo>
                    <a:pt x="48" y="43"/>
                    <a:pt x="38" y="56"/>
                    <a:pt x="24" y="56"/>
                  </a:cubicBezTo>
                  <a:close/>
                  <a:moveTo>
                    <a:pt x="24" y="8"/>
                  </a:moveTo>
                  <a:cubicBezTo>
                    <a:pt x="12" y="8"/>
                    <a:pt x="8" y="12"/>
                    <a:pt x="8" y="26"/>
                  </a:cubicBezTo>
                  <a:cubicBezTo>
                    <a:pt x="8" y="37"/>
                    <a:pt x="14" y="48"/>
                    <a:pt x="24" y="48"/>
                  </a:cubicBezTo>
                  <a:cubicBezTo>
                    <a:pt x="35" y="48"/>
                    <a:pt x="40" y="37"/>
                    <a:pt x="40" y="26"/>
                  </a:cubicBezTo>
                  <a:cubicBezTo>
                    <a:pt x="40" y="12"/>
                    <a:pt x="36" y="8"/>
                    <a:pt x="24" y="8"/>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535" name="Freeform 513"/>
            <p:cNvSpPr>
              <a:spLocks noEditPoints="1"/>
            </p:cNvSpPr>
            <p:nvPr/>
          </p:nvSpPr>
          <p:spPr bwMode="auto">
            <a:xfrm>
              <a:off x="6705601" y="4208463"/>
              <a:ext cx="85725" cy="100012"/>
            </a:xfrm>
            <a:custGeom>
              <a:avLst/>
              <a:gdLst>
                <a:gd name="T0" fmla="*/ 24 w 48"/>
                <a:gd name="T1" fmla="*/ 56 h 56"/>
                <a:gd name="T2" fmla="*/ 0 w 48"/>
                <a:gd name="T3" fmla="*/ 26 h 56"/>
                <a:gd name="T4" fmla="*/ 24 w 48"/>
                <a:gd name="T5" fmla="*/ 0 h 56"/>
                <a:gd name="T6" fmla="*/ 48 w 48"/>
                <a:gd name="T7" fmla="*/ 26 h 56"/>
                <a:gd name="T8" fmla="*/ 24 w 48"/>
                <a:gd name="T9" fmla="*/ 56 h 56"/>
                <a:gd name="T10" fmla="*/ 24 w 48"/>
                <a:gd name="T11" fmla="*/ 8 h 56"/>
                <a:gd name="T12" fmla="*/ 8 w 48"/>
                <a:gd name="T13" fmla="*/ 26 h 56"/>
                <a:gd name="T14" fmla="*/ 24 w 48"/>
                <a:gd name="T15" fmla="*/ 48 h 56"/>
                <a:gd name="T16" fmla="*/ 40 w 48"/>
                <a:gd name="T17" fmla="*/ 26 h 56"/>
                <a:gd name="T18" fmla="*/ 24 w 48"/>
                <a:gd name="T19" fmla="*/ 8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56">
                  <a:moveTo>
                    <a:pt x="24" y="56"/>
                  </a:moveTo>
                  <a:cubicBezTo>
                    <a:pt x="11" y="56"/>
                    <a:pt x="0" y="43"/>
                    <a:pt x="0" y="26"/>
                  </a:cubicBezTo>
                  <a:cubicBezTo>
                    <a:pt x="0" y="14"/>
                    <a:pt x="3" y="0"/>
                    <a:pt x="24" y="0"/>
                  </a:cubicBezTo>
                  <a:cubicBezTo>
                    <a:pt x="45" y="0"/>
                    <a:pt x="48" y="14"/>
                    <a:pt x="48" y="26"/>
                  </a:cubicBezTo>
                  <a:cubicBezTo>
                    <a:pt x="48" y="43"/>
                    <a:pt x="38" y="56"/>
                    <a:pt x="24" y="56"/>
                  </a:cubicBezTo>
                  <a:close/>
                  <a:moveTo>
                    <a:pt x="24" y="8"/>
                  </a:moveTo>
                  <a:cubicBezTo>
                    <a:pt x="12" y="8"/>
                    <a:pt x="8" y="12"/>
                    <a:pt x="8" y="26"/>
                  </a:cubicBezTo>
                  <a:cubicBezTo>
                    <a:pt x="8" y="37"/>
                    <a:pt x="14" y="48"/>
                    <a:pt x="24" y="48"/>
                  </a:cubicBezTo>
                  <a:cubicBezTo>
                    <a:pt x="35" y="48"/>
                    <a:pt x="40" y="37"/>
                    <a:pt x="40" y="26"/>
                  </a:cubicBezTo>
                  <a:cubicBezTo>
                    <a:pt x="40" y="12"/>
                    <a:pt x="36" y="8"/>
                    <a:pt x="24" y="8"/>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536" name="Rectangle 514"/>
            <p:cNvSpPr>
              <a:spLocks noChangeArrowheads="1"/>
            </p:cNvSpPr>
            <p:nvPr/>
          </p:nvSpPr>
          <p:spPr bwMode="auto">
            <a:xfrm>
              <a:off x="6510338" y="4322763"/>
              <a:ext cx="14288" cy="22225"/>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537" name="Rectangle 515"/>
            <p:cNvSpPr>
              <a:spLocks noChangeArrowheads="1"/>
            </p:cNvSpPr>
            <p:nvPr/>
          </p:nvSpPr>
          <p:spPr bwMode="auto">
            <a:xfrm>
              <a:off x="6669088" y="4322763"/>
              <a:ext cx="14288" cy="22225"/>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538" name="Freeform 516"/>
            <p:cNvSpPr>
              <a:spLocks noEditPoints="1"/>
            </p:cNvSpPr>
            <p:nvPr/>
          </p:nvSpPr>
          <p:spPr bwMode="auto">
            <a:xfrm>
              <a:off x="6546851" y="3919538"/>
              <a:ext cx="100013" cy="101600"/>
            </a:xfrm>
            <a:custGeom>
              <a:avLst/>
              <a:gdLst>
                <a:gd name="T0" fmla="*/ 28 w 56"/>
                <a:gd name="T1" fmla="*/ 56 h 56"/>
                <a:gd name="T2" fmla="*/ 0 w 56"/>
                <a:gd name="T3" fmla="*/ 28 h 56"/>
                <a:gd name="T4" fmla="*/ 28 w 56"/>
                <a:gd name="T5" fmla="*/ 0 h 56"/>
                <a:gd name="T6" fmla="*/ 56 w 56"/>
                <a:gd name="T7" fmla="*/ 28 h 56"/>
                <a:gd name="T8" fmla="*/ 28 w 56"/>
                <a:gd name="T9" fmla="*/ 56 h 56"/>
                <a:gd name="T10" fmla="*/ 28 w 56"/>
                <a:gd name="T11" fmla="*/ 8 h 56"/>
                <a:gd name="T12" fmla="*/ 8 w 56"/>
                <a:gd name="T13" fmla="*/ 28 h 56"/>
                <a:gd name="T14" fmla="*/ 28 w 56"/>
                <a:gd name="T15" fmla="*/ 48 h 56"/>
                <a:gd name="T16" fmla="*/ 48 w 56"/>
                <a:gd name="T17" fmla="*/ 28 h 56"/>
                <a:gd name="T18" fmla="*/ 28 w 56"/>
                <a:gd name="T19" fmla="*/ 8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56">
                  <a:moveTo>
                    <a:pt x="28" y="56"/>
                  </a:moveTo>
                  <a:cubicBezTo>
                    <a:pt x="13" y="56"/>
                    <a:pt x="0" y="43"/>
                    <a:pt x="0" y="28"/>
                  </a:cubicBezTo>
                  <a:cubicBezTo>
                    <a:pt x="0" y="13"/>
                    <a:pt x="13" y="0"/>
                    <a:pt x="28" y="0"/>
                  </a:cubicBezTo>
                  <a:cubicBezTo>
                    <a:pt x="44" y="0"/>
                    <a:pt x="56" y="13"/>
                    <a:pt x="56" y="28"/>
                  </a:cubicBezTo>
                  <a:cubicBezTo>
                    <a:pt x="56" y="43"/>
                    <a:pt x="44" y="56"/>
                    <a:pt x="28" y="56"/>
                  </a:cubicBezTo>
                  <a:close/>
                  <a:moveTo>
                    <a:pt x="28" y="8"/>
                  </a:moveTo>
                  <a:cubicBezTo>
                    <a:pt x="17" y="8"/>
                    <a:pt x="8" y="17"/>
                    <a:pt x="8" y="28"/>
                  </a:cubicBezTo>
                  <a:cubicBezTo>
                    <a:pt x="8" y="39"/>
                    <a:pt x="17" y="48"/>
                    <a:pt x="28" y="48"/>
                  </a:cubicBezTo>
                  <a:cubicBezTo>
                    <a:pt x="39" y="48"/>
                    <a:pt x="48" y="39"/>
                    <a:pt x="48" y="28"/>
                  </a:cubicBezTo>
                  <a:cubicBezTo>
                    <a:pt x="48" y="17"/>
                    <a:pt x="39" y="8"/>
                    <a:pt x="28" y="8"/>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539" name="Rectangle 517"/>
            <p:cNvSpPr>
              <a:spLocks noChangeArrowheads="1"/>
            </p:cNvSpPr>
            <p:nvPr/>
          </p:nvSpPr>
          <p:spPr bwMode="auto">
            <a:xfrm>
              <a:off x="6365876" y="4179888"/>
              <a:ext cx="461963" cy="14287"/>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grpSp>
      <p:sp>
        <p:nvSpPr>
          <p:cNvPr id="274" name="Title 1">
            <a:extLst>
              <a:ext uri="{FF2B5EF4-FFF2-40B4-BE49-F238E27FC236}">
                <a16:creationId xmlns="" xmlns:a16="http://schemas.microsoft.com/office/drawing/2014/main" id="{C4CC0F66-F716-9E4A-A350-90E627E348D3}"/>
              </a:ext>
            </a:extLst>
          </p:cNvPr>
          <p:cNvSpPr txBox="1">
            <a:spLocks/>
          </p:cNvSpPr>
          <p:nvPr/>
        </p:nvSpPr>
        <p:spPr bwMode="auto">
          <a:xfrm>
            <a:off x="6006733" y="3530355"/>
            <a:ext cx="2407519" cy="3696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CA" sz="1400" b="1" i="0" u="none" strike="noStrike" kern="1200" cap="none" spc="0" normalizeH="0" baseline="0" noProof="0" dirty="0" smtClean="0">
                <a:ln>
                  <a:noFill/>
                </a:ln>
                <a:solidFill>
                  <a:srgbClr val="73B632"/>
                </a:solidFill>
                <a:effectLst/>
                <a:uLnTx/>
                <a:uFillTx/>
                <a:latin typeface="Century Gothic" pitchFamily="34" charset="0"/>
                <a:ea typeface="ヒラギノ角ゴ Pro W3" pitchFamily="126" charset="-128"/>
              </a:rPr>
              <a:t>Desired Outcomes</a:t>
            </a:r>
            <a:endParaRPr kumimoji="0" lang="en-CA" sz="1400" b="1" i="0" u="none" strike="noStrike" kern="1200" cap="none" spc="0" normalizeH="0" baseline="0" noProof="0" dirty="0">
              <a:ln>
                <a:noFill/>
              </a:ln>
              <a:solidFill>
                <a:srgbClr val="73B632"/>
              </a:solidFill>
              <a:effectLst/>
              <a:uLnTx/>
              <a:uFillTx/>
              <a:latin typeface="Century Gothic" pitchFamily="34" charset="0"/>
              <a:ea typeface="ヒラギノ角ゴ Pro W3" pitchFamily="126" charset="-128"/>
            </a:endParaRPr>
          </a:p>
        </p:txBody>
      </p:sp>
      <p:sp>
        <p:nvSpPr>
          <p:cNvPr id="275" name="Title 1">
            <a:extLst>
              <a:ext uri="{FF2B5EF4-FFF2-40B4-BE49-F238E27FC236}">
                <a16:creationId xmlns="" xmlns:a16="http://schemas.microsoft.com/office/drawing/2014/main" id="{C4CC0F66-F716-9E4A-A350-90E627E348D3}"/>
              </a:ext>
            </a:extLst>
          </p:cNvPr>
          <p:cNvSpPr txBox="1">
            <a:spLocks/>
          </p:cNvSpPr>
          <p:nvPr/>
        </p:nvSpPr>
        <p:spPr bwMode="auto">
          <a:xfrm>
            <a:off x="2833233" y="3570447"/>
            <a:ext cx="1269434" cy="3696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CA" sz="1400" b="1" i="0" u="none" strike="noStrike" kern="1200" cap="none" spc="0" normalizeH="0" baseline="0" noProof="0" dirty="0" smtClean="0">
                <a:ln>
                  <a:noFill/>
                </a:ln>
                <a:solidFill>
                  <a:srgbClr val="5B9BD5"/>
                </a:solidFill>
                <a:effectLst/>
                <a:uLnTx/>
                <a:uFillTx/>
                <a:latin typeface="Century Gothic" pitchFamily="34" charset="0"/>
                <a:ea typeface="ヒラギノ角ゴ Pro W3" pitchFamily="126" charset="-128"/>
              </a:rPr>
              <a:t>Key Artifacts</a:t>
            </a:r>
            <a:endParaRPr kumimoji="0" lang="en-CA" sz="1400" b="1" i="0" u="none" strike="noStrike" kern="1200" cap="none" spc="0" normalizeH="0" baseline="0" noProof="0" dirty="0">
              <a:ln>
                <a:noFill/>
              </a:ln>
              <a:solidFill>
                <a:srgbClr val="5B9BD5"/>
              </a:solidFill>
              <a:effectLst/>
              <a:uLnTx/>
              <a:uFillTx/>
              <a:latin typeface="Century Gothic" pitchFamily="34" charset="0"/>
              <a:ea typeface="ヒラギノ角ゴ Pro W3" pitchFamily="126" charset="-128"/>
            </a:endParaRPr>
          </a:p>
        </p:txBody>
      </p:sp>
    </p:spTree>
    <p:extLst>
      <p:ext uri="{BB962C8B-B14F-4D97-AF65-F5344CB8AC3E}">
        <p14:creationId xmlns:p14="http://schemas.microsoft.com/office/powerpoint/2010/main" val="394478646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solidFill>
                  <a:srgbClr val="5B9BD5"/>
                </a:solidFill>
              </a:rPr>
              <a:t>Course Objectives</a:t>
            </a:r>
            <a:endParaRPr lang="en-CA" dirty="0">
              <a:solidFill>
                <a:srgbClr val="5B9BD5"/>
              </a:solidFill>
            </a:endParaRPr>
          </a:p>
        </p:txBody>
      </p:sp>
      <p:sp>
        <p:nvSpPr>
          <p:cNvPr id="3" name="Content Placeholder 2"/>
          <p:cNvSpPr>
            <a:spLocks noGrp="1"/>
          </p:cNvSpPr>
          <p:nvPr>
            <p:ph idx="1"/>
          </p:nvPr>
        </p:nvSpPr>
        <p:spPr/>
        <p:txBody>
          <a:bodyPr/>
          <a:lstStyle/>
          <a:p>
            <a:pPr>
              <a:buClr>
                <a:srgbClr val="5B9BD5"/>
              </a:buClr>
            </a:pPr>
            <a:r>
              <a:rPr lang="en-CA" dirty="0" smtClean="0"/>
              <a:t>At the end of this session, you will be able to:</a:t>
            </a:r>
          </a:p>
          <a:p>
            <a:pPr lvl="1">
              <a:buClr>
                <a:srgbClr val="5B9BD5"/>
              </a:buClr>
            </a:pPr>
            <a:r>
              <a:rPr lang="en-CA" dirty="0" smtClean="0"/>
              <a:t>Identify the 3 core roles of a scrum</a:t>
            </a:r>
          </a:p>
          <a:p>
            <a:pPr lvl="1">
              <a:buClr>
                <a:srgbClr val="5B9BD5"/>
              </a:buClr>
            </a:pPr>
            <a:r>
              <a:rPr lang="en-CA" dirty="0" smtClean="0"/>
              <a:t>List the 6 sprint ceremonies  </a:t>
            </a:r>
          </a:p>
          <a:p>
            <a:pPr lvl="1">
              <a:buClr>
                <a:srgbClr val="5B9BD5"/>
              </a:buClr>
            </a:pPr>
            <a:r>
              <a:rPr lang="en-CA" dirty="0" smtClean="0"/>
              <a:t>Define and produce the 6 scrum artifacts</a:t>
            </a:r>
          </a:p>
          <a:p>
            <a:pPr lvl="1"/>
            <a:endParaRPr lang="en-CA" dirty="0" smtClean="0"/>
          </a:p>
          <a:p>
            <a:pPr lvl="1"/>
            <a:endParaRPr lang="en-CA" dirty="0"/>
          </a:p>
        </p:txBody>
      </p:sp>
      <p:sp>
        <p:nvSpPr>
          <p:cNvPr id="4" name="Slide Number Placeholder 3"/>
          <p:cNvSpPr>
            <a:spLocks noGrp="1"/>
          </p:cNvSpPr>
          <p:nvPr>
            <p:ph type="sldNum" sz="quarter" idx="10"/>
          </p:nvPr>
        </p:nvSpPr>
        <p:spPr/>
        <p:txBody>
          <a:bodyPr/>
          <a:lstStyle/>
          <a:p>
            <a:fld id="{78075564-AF6E-40FC-905A-F6C5E8D29614}" type="slidenum">
              <a:rPr lang="en-US" altLang="en-US" smtClean="0"/>
              <a:pPr/>
              <a:t>2</a:t>
            </a:fld>
            <a:endParaRPr lang="en-US" altLang="en-US" dirty="0"/>
          </a:p>
        </p:txBody>
      </p:sp>
    </p:spTree>
    <p:extLst>
      <p:ext uri="{BB962C8B-B14F-4D97-AF65-F5344CB8AC3E}">
        <p14:creationId xmlns:p14="http://schemas.microsoft.com/office/powerpoint/2010/main" val="34590281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9" name="Rectangle 588"/>
          <p:cNvSpPr/>
          <p:nvPr/>
        </p:nvSpPr>
        <p:spPr>
          <a:xfrm>
            <a:off x="117566" y="656963"/>
            <a:ext cx="2569464" cy="5992412"/>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0" name="Rectangle 589"/>
          <p:cNvSpPr/>
          <p:nvPr/>
        </p:nvSpPr>
        <p:spPr>
          <a:xfrm>
            <a:off x="2738075" y="656963"/>
            <a:ext cx="9364337" cy="2724411"/>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1" name="Rectangle 590"/>
          <p:cNvSpPr/>
          <p:nvPr/>
        </p:nvSpPr>
        <p:spPr>
          <a:xfrm>
            <a:off x="2738075" y="3450292"/>
            <a:ext cx="3148376" cy="3199083"/>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2" name="Rectangle 591"/>
          <p:cNvSpPr/>
          <p:nvPr/>
        </p:nvSpPr>
        <p:spPr>
          <a:xfrm>
            <a:off x="5934077" y="3450292"/>
            <a:ext cx="6168335" cy="3199083"/>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val 1"/>
          <p:cNvSpPr/>
          <p:nvPr/>
        </p:nvSpPr>
        <p:spPr>
          <a:xfrm>
            <a:off x="399946" y="796348"/>
            <a:ext cx="1998618" cy="2002536"/>
          </a:xfrm>
          <a:prstGeom prst="ellipse">
            <a:avLst/>
          </a:prstGeom>
          <a:solidFill>
            <a:schemeClr val="bg1"/>
          </a:solidFill>
          <a:ln>
            <a:solidFill>
              <a:srgbClr val="73B632"/>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 xmlns:a16="http://schemas.microsoft.com/office/drawing/2014/main" id="{C4CC0F66-F716-9E4A-A350-90E627E348D3}"/>
              </a:ext>
            </a:extLst>
          </p:cNvPr>
          <p:cNvSpPr txBox="1">
            <a:spLocks/>
          </p:cNvSpPr>
          <p:nvPr/>
        </p:nvSpPr>
        <p:spPr bwMode="auto">
          <a:xfrm>
            <a:off x="738262" y="2066811"/>
            <a:ext cx="1738238" cy="3245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L="0" marR="0" lvl="0" indent="0" algn="l" defTabSz="457200" rtl="0" eaLnBrk="0" fontAlgn="base" latinLnBrk="0" hangingPunct="0">
              <a:lnSpc>
                <a:spcPct val="100000"/>
              </a:lnSpc>
              <a:spcBef>
                <a:spcPct val="0"/>
              </a:spcBef>
              <a:spcAft>
                <a:spcPct val="0"/>
              </a:spcAft>
              <a:buClrTx/>
              <a:buSzTx/>
              <a:buFontTx/>
              <a:buNone/>
              <a:tabLst/>
              <a:defRPr/>
            </a:pPr>
            <a:r>
              <a:rPr lang="en-CA" sz="1600" b="1" dirty="0" smtClean="0">
                <a:solidFill>
                  <a:srgbClr val="73B632"/>
                </a:solidFill>
              </a:rPr>
              <a:t>Scrum </a:t>
            </a:r>
            <a:r>
              <a:rPr kumimoji="0" lang="en-CA" sz="1600" b="1" i="0" u="none" strike="noStrike" kern="1200" cap="none" spc="0" normalizeH="0" baseline="0" noProof="0" dirty="0" smtClean="0">
                <a:ln>
                  <a:noFill/>
                </a:ln>
                <a:solidFill>
                  <a:srgbClr val="73B632"/>
                </a:solidFill>
                <a:effectLst/>
                <a:uLnTx/>
                <a:uFillTx/>
              </a:rPr>
              <a:t>Team</a:t>
            </a:r>
            <a:endParaRPr kumimoji="0" lang="en-CA" sz="1600" b="1" i="0" u="none" strike="noStrike" kern="1200" cap="none" spc="0" normalizeH="0" baseline="0" noProof="0" dirty="0">
              <a:ln>
                <a:noFill/>
              </a:ln>
              <a:solidFill>
                <a:srgbClr val="73B632"/>
              </a:solidFill>
              <a:effectLst/>
              <a:uLnTx/>
              <a:uFillTx/>
            </a:endParaRPr>
          </a:p>
        </p:txBody>
      </p:sp>
      <p:sp>
        <p:nvSpPr>
          <p:cNvPr id="17" name="Pentagon 16"/>
          <p:cNvSpPr/>
          <p:nvPr/>
        </p:nvSpPr>
        <p:spPr>
          <a:xfrm>
            <a:off x="-1" y="57150"/>
            <a:ext cx="11978877" cy="521494"/>
          </a:xfrm>
          <a:prstGeom prst="homePlate">
            <a:avLst/>
          </a:prstGeom>
          <a:solidFill>
            <a:schemeClr val="bg1">
              <a:lumMod val="9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itle 1">
            <a:extLst>
              <a:ext uri="{FF2B5EF4-FFF2-40B4-BE49-F238E27FC236}">
                <a16:creationId xmlns="" xmlns:a16="http://schemas.microsoft.com/office/drawing/2014/main" id="{C4CC0F66-F716-9E4A-A350-90E627E348D3}"/>
              </a:ext>
            </a:extLst>
          </p:cNvPr>
          <p:cNvSpPr txBox="1">
            <a:spLocks/>
          </p:cNvSpPr>
          <p:nvPr/>
        </p:nvSpPr>
        <p:spPr bwMode="auto">
          <a:xfrm>
            <a:off x="2728550" y="621506"/>
            <a:ext cx="2028649" cy="3696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CA" sz="1400" b="1" i="0" u="none" strike="noStrike" kern="1200" cap="none" spc="0" normalizeH="0" baseline="0" noProof="0" dirty="0" smtClean="0">
                <a:ln>
                  <a:noFill/>
                </a:ln>
                <a:solidFill>
                  <a:srgbClr val="E47623"/>
                </a:solidFill>
                <a:effectLst/>
                <a:uLnTx/>
                <a:uFillTx/>
                <a:latin typeface="Century Gothic" pitchFamily="34" charset="0"/>
                <a:ea typeface="ヒラギノ角ゴ Pro W3" pitchFamily="126" charset="-128"/>
              </a:rPr>
              <a:t>Key Responsibilities</a:t>
            </a:r>
            <a:endParaRPr kumimoji="0" lang="en-CA" sz="1400" b="1" i="0" u="none" strike="noStrike" kern="1200" cap="none" spc="0" normalizeH="0" baseline="0" noProof="0" dirty="0">
              <a:ln>
                <a:noFill/>
              </a:ln>
              <a:solidFill>
                <a:srgbClr val="E47623"/>
              </a:solidFill>
              <a:effectLst/>
              <a:uLnTx/>
              <a:uFillTx/>
              <a:latin typeface="Century Gothic" pitchFamily="34" charset="0"/>
              <a:ea typeface="ヒラギノ角ゴ Pro W3" pitchFamily="126" charset="-128"/>
            </a:endParaRPr>
          </a:p>
        </p:txBody>
      </p:sp>
      <p:sp>
        <p:nvSpPr>
          <p:cNvPr id="23" name="Title 1">
            <a:extLst>
              <a:ext uri="{FF2B5EF4-FFF2-40B4-BE49-F238E27FC236}">
                <a16:creationId xmlns="" xmlns:a16="http://schemas.microsoft.com/office/drawing/2014/main" id="{C4CC0F66-F716-9E4A-A350-90E627E348D3}"/>
              </a:ext>
            </a:extLst>
          </p:cNvPr>
          <p:cNvSpPr txBox="1">
            <a:spLocks/>
          </p:cNvSpPr>
          <p:nvPr/>
        </p:nvSpPr>
        <p:spPr bwMode="auto">
          <a:xfrm>
            <a:off x="3383405" y="1210648"/>
            <a:ext cx="3562932" cy="3846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lvl="0">
              <a:defRPr/>
            </a:pPr>
            <a:r>
              <a:rPr lang="en-CA" sz="1100" dirty="0">
                <a:solidFill>
                  <a:schemeClr val="tx1"/>
                </a:solidFill>
              </a:rPr>
              <a:t>Commit to the team working agreement and adhere to the rules outlined</a:t>
            </a:r>
            <a:endParaRPr kumimoji="0" lang="en-CA" sz="1100" i="0" u="none" strike="noStrike" kern="1200" cap="none" spc="0" normalizeH="0" baseline="0" noProof="0" dirty="0">
              <a:ln>
                <a:noFill/>
              </a:ln>
              <a:solidFill>
                <a:schemeClr val="tx1"/>
              </a:solidFill>
              <a:effectLst/>
              <a:uLnTx/>
              <a:uFillTx/>
            </a:endParaRPr>
          </a:p>
        </p:txBody>
      </p:sp>
      <p:sp>
        <p:nvSpPr>
          <p:cNvPr id="24" name="Title 1">
            <a:extLst>
              <a:ext uri="{FF2B5EF4-FFF2-40B4-BE49-F238E27FC236}">
                <a16:creationId xmlns="" xmlns:a16="http://schemas.microsoft.com/office/drawing/2014/main" id="{C4CC0F66-F716-9E4A-A350-90E627E348D3}"/>
              </a:ext>
            </a:extLst>
          </p:cNvPr>
          <p:cNvSpPr txBox="1">
            <a:spLocks/>
          </p:cNvSpPr>
          <p:nvPr/>
        </p:nvSpPr>
        <p:spPr bwMode="auto">
          <a:xfrm>
            <a:off x="3339000" y="1828546"/>
            <a:ext cx="3562932" cy="3858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lvl="0">
              <a:defRPr/>
            </a:pPr>
            <a:r>
              <a:rPr lang="en-CA" sz="1100" dirty="0">
                <a:solidFill>
                  <a:schemeClr val="tx1"/>
                </a:solidFill>
              </a:rPr>
              <a:t>Breakdown user stories / requirements into tasks with completed </a:t>
            </a:r>
            <a:r>
              <a:rPr lang="en-CA" sz="1100" dirty="0" smtClean="0">
                <a:solidFill>
                  <a:schemeClr val="tx1"/>
                </a:solidFill>
              </a:rPr>
              <a:t>estimates</a:t>
            </a:r>
            <a:endParaRPr kumimoji="0" lang="en-CA" sz="1100" i="0" u="none" strike="noStrike" kern="1200" cap="none" spc="0" normalizeH="0" baseline="0" noProof="0" dirty="0">
              <a:ln>
                <a:noFill/>
              </a:ln>
              <a:solidFill>
                <a:schemeClr val="tx1"/>
              </a:solidFill>
              <a:effectLst/>
              <a:uLnTx/>
              <a:uFillTx/>
            </a:endParaRPr>
          </a:p>
        </p:txBody>
      </p:sp>
      <p:sp>
        <p:nvSpPr>
          <p:cNvPr id="26" name="Title 1">
            <a:extLst>
              <a:ext uri="{FF2B5EF4-FFF2-40B4-BE49-F238E27FC236}">
                <a16:creationId xmlns="" xmlns:a16="http://schemas.microsoft.com/office/drawing/2014/main" id="{C4CC0F66-F716-9E4A-A350-90E627E348D3}"/>
              </a:ext>
            </a:extLst>
          </p:cNvPr>
          <p:cNvSpPr txBox="1">
            <a:spLocks/>
          </p:cNvSpPr>
          <p:nvPr/>
        </p:nvSpPr>
        <p:spPr bwMode="auto">
          <a:xfrm>
            <a:off x="7914833" y="1204433"/>
            <a:ext cx="3542852" cy="561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lvl="0">
              <a:defRPr/>
            </a:pPr>
            <a:r>
              <a:rPr lang="en-CA" sz="1100" dirty="0">
                <a:solidFill>
                  <a:schemeClr val="tx1"/>
                </a:solidFill>
              </a:rPr>
              <a:t>Peer reviews ensuring all team members are adhering to the agreed upon standards and </a:t>
            </a:r>
            <a:r>
              <a:rPr lang="en-CA" sz="1100" dirty="0" smtClean="0">
                <a:solidFill>
                  <a:schemeClr val="tx1"/>
                </a:solidFill>
              </a:rPr>
              <a:t>guidelines</a:t>
            </a:r>
            <a:endParaRPr kumimoji="0" lang="en-CA" sz="1100" i="0" u="none" strike="noStrike" kern="1200" cap="none" spc="0" normalizeH="0" baseline="0" noProof="0" dirty="0">
              <a:ln>
                <a:noFill/>
              </a:ln>
              <a:solidFill>
                <a:schemeClr val="tx1"/>
              </a:solidFill>
              <a:effectLst/>
              <a:uLnTx/>
              <a:uFillTx/>
            </a:endParaRPr>
          </a:p>
        </p:txBody>
      </p:sp>
      <p:sp>
        <p:nvSpPr>
          <p:cNvPr id="27" name="Title 1">
            <a:extLst>
              <a:ext uri="{FF2B5EF4-FFF2-40B4-BE49-F238E27FC236}">
                <a16:creationId xmlns="" xmlns:a16="http://schemas.microsoft.com/office/drawing/2014/main" id="{C4CC0F66-F716-9E4A-A350-90E627E348D3}"/>
              </a:ext>
            </a:extLst>
          </p:cNvPr>
          <p:cNvSpPr txBox="1">
            <a:spLocks/>
          </p:cNvSpPr>
          <p:nvPr/>
        </p:nvSpPr>
        <p:spPr bwMode="auto">
          <a:xfrm>
            <a:off x="7905818" y="1660184"/>
            <a:ext cx="3454026" cy="712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lvl="0">
              <a:defRPr/>
            </a:pPr>
            <a:r>
              <a:rPr lang="en-CA" sz="1100" dirty="0">
                <a:solidFill>
                  <a:schemeClr val="tx1"/>
                </a:solidFill>
              </a:rPr>
              <a:t>Responsible for delivering the agreed upon scope at the end of each sprint</a:t>
            </a:r>
            <a:endParaRPr kumimoji="0" lang="en-CA" sz="1100" i="0" u="none" strike="noStrike" kern="1200" cap="none" spc="0" normalizeH="0" baseline="0" noProof="0" dirty="0">
              <a:ln>
                <a:noFill/>
              </a:ln>
              <a:solidFill>
                <a:schemeClr val="tx1"/>
              </a:solidFill>
              <a:effectLst/>
              <a:uLnTx/>
              <a:uFillTx/>
            </a:endParaRPr>
          </a:p>
        </p:txBody>
      </p:sp>
      <p:sp>
        <p:nvSpPr>
          <p:cNvPr id="37" name="Title 1">
            <a:extLst>
              <a:ext uri="{FF2B5EF4-FFF2-40B4-BE49-F238E27FC236}">
                <a16:creationId xmlns="" xmlns:a16="http://schemas.microsoft.com/office/drawing/2014/main" id="{C4CC0F66-F716-9E4A-A350-90E627E348D3}"/>
              </a:ext>
            </a:extLst>
          </p:cNvPr>
          <p:cNvSpPr txBox="1">
            <a:spLocks/>
          </p:cNvSpPr>
          <p:nvPr/>
        </p:nvSpPr>
        <p:spPr bwMode="auto">
          <a:xfrm>
            <a:off x="6149479" y="4607617"/>
            <a:ext cx="5604179" cy="808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L="171450" indent="-171450">
              <a:buFont typeface="Arial" panose="020B0604020202020204" pitchFamily="34" charset="0"/>
              <a:buChar char="•"/>
            </a:pPr>
            <a:r>
              <a:rPr lang="en-CA" sz="1400" dirty="0">
                <a:solidFill>
                  <a:schemeClr val="tx1"/>
                </a:solidFill>
              </a:rPr>
              <a:t>Based on team work </a:t>
            </a:r>
            <a:r>
              <a:rPr lang="en-CA" sz="1400" dirty="0" smtClean="0">
                <a:solidFill>
                  <a:schemeClr val="tx1"/>
                </a:solidFill>
              </a:rPr>
              <a:t>over time, the team’s </a:t>
            </a:r>
            <a:r>
              <a:rPr lang="en-CA" sz="1400" dirty="0">
                <a:solidFill>
                  <a:schemeClr val="tx1"/>
                </a:solidFill>
              </a:rPr>
              <a:t>velocity should be consistent and predictable</a:t>
            </a:r>
          </a:p>
          <a:p>
            <a:pPr marL="171450" indent="-171450">
              <a:buFont typeface="Arial" panose="020B0604020202020204" pitchFamily="34" charset="0"/>
              <a:buChar char="•"/>
            </a:pPr>
            <a:r>
              <a:rPr lang="en-CA" sz="1400" dirty="0">
                <a:solidFill>
                  <a:schemeClr val="tx1"/>
                </a:solidFill>
              </a:rPr>
              <a:t>Respect for each other ensuring that all team members have an equal say</a:t>
            </a:r>
          </a:p>
          <a:p>
            <a:pPr marL="171450" indent="-171450">
              <a:buFont typeface="Arial" panose="020B0604020202020204" pitchFamily="34" charset="0"/>
              <a:buChar char="•"/>
            </a:pPr>
            <a:r>
              <a:rPr lang="en-CA" sz="1400" dirty="0">
                <a:solidFill>
                  <a:schemeClr val="tx1"/>
                </a:solidFill>
              </a:rPr>
              <a:t>Quality work focusing on producing value to the user each sprint</a:t>
            </a:r>
            <a:endParaRPr lang="en-CA" sz="1400" dirty="0">
              <a:solidFill>
                <a:schemeClr val="tx1"/>
              </a:solidFill>
              <a:effectLst/>
            </a:endParaRPr>
          </a:p>
        </p:txBody>
      </p:sp>
      <p:sp>
        <p:nvSpPr>
          <p:cNvPr id="238" name="Title 1">
            <a:extLst>
              <a:ext uri="{FF2B5EF4-FFF2-40B4-BE49-F238E27FC236}">
                <a16:creationId xmlns="" xmlns:a16="http://schemas.microsoft.com/office/drawing/2014/main" id="{C4CC0F66-F716-9E4A-A350-90E627E348D3}"/>
              </a:ext>
            </a:extLst>
          </p:cNvPr>
          <p:cNvSpPr txBox="1">
            <a:spLocks/>
          </p:cNvSpPr>
          <p:nvPr/>
        </p:nvSpPr>
        <p:spPr bwMode="auto">
          <a:xfrm>
            <a:off x="3357479" y="2598964"/>
            <a:ext cx="3562932" cy="384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lvl="0">
              <a:defRPr/>
            </a:pPr>
            <a:r>
              <a:rPr lang="en-CA" sz="1100" dirty="0">
                <a:solidFill>
                  <a:schemeClr val="tx1"/>
                </a:solidFill>
              </a:rPr>
              <a:t>Ensure tasks status are updated in real-time and communicated to the team</a:t>
            </a:r>
            <a:endParaRPr kumimoji="0" lang="en-CA" sz="1100" i="0" u="none" strike="noStrike" kern="1200" cap="none" spc="0" normalizeH="0" baseline="0" noProof="0" dirty="0">
              <a:ln>
                <a:noFill/>
              </a:ln>
              <a:solidFill>
                <a:schemeClr val="tx1"/>
              </a:solidFill>
              <a:effectLst/>
              <a:uLnTx/>
              <a:uFillTx/>
            </a:endParaRPr>
          </a:p>
        </p:txBody>
      </p:sp>
      <p:sp>
        <p:nvSpPr>
          <p:cNvPr id="151" name="Title 1">
            <a:extLst>
              <a:ext uri="{FF2B5EF4-FFF2-40B4-BE49-F238E27FC236}">
                <a16:creationId xmlns="" xmlns:a16="http://schemas.microsoft.com/office/drawing/2014/main" id="{C4CC0F66-F716-9E4A-A350-90E627E348D3}"/>
              </a:ext>
            </a:extLst>
          </p:cNvPr>
          <p:cNvSpPr txBox="1">
            <a:spLocks/>
          </p:cNvSpPr>
          <p:nvPr/>
        </p:nvSpPr>
        <p:spPr bwMode="auto">
          <a:xfrm>
            <a:off x="7905817" y="2548661"/>
            <a:ext cx="3551867" cy="3639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lvl="0">
              <a:defRPr/>
            </a:pPr>
            <a:r>
              <a:rPr lang="en-CA" sz="1100" dirty="0">
                <a:solidFill>
                  <a:schemeClr val="tx1"/>
                </a:solidFill>
              </a:rPr>
              <a:t>Support other team members </a:t>
            </a:r>
            <a:r>
              <a:rPr lang="en-CA" sz="1100" dirty="0" smtClean="0">
                <a:solidFill>
                  <a:schemeClr val="tx1"/>
                </a:solidFill>
              </a:rPr>
              <a:t>when </a:t>
            </a:r>
            <a:r>
              <a:rPr lang="en-CA" sz="1100" dirty="0">
                <a:solidFill>
                  <a:schemeClr val="tx1"/>
                </a:solidFill>
              </a:rPr>
              <a:t>called upon</a:t>
            </a:r>
            <a:endParaRPr kumimoji="0" lang="en-CA" sz="1100" i="0" u="none" strike="noStrike" kern="1200" cap="none" spc="0" normalizeH="0" baseline="0" noProof="0" dirty="0">
              <a:ln>
                <a:noFill/>
              </a:ln>
              <a:solidFill>
                <a:schemeClr val="tx1"/>
              </a:solidFill>
              <a:effectLst/>
              <a:uLnTx/>
              <a:uFillTx/>
            </a:endParaRPr>
          </a:p>
        </p:txBody>
      </p:sp>
      <p:grpSp>
        <p:nvGrpSpPr>
          <p:cNvPr id="382" name="Group 381"/>
          <p:cNvGrpSpPr/>
          <p:nvPr/>
        </p:nvGrpSpPr>
        <p:grpSpPr>
          <a:xfrm>
            <a:off x="7451785" y="1897498"/>
            <a:ext cx="460375" cy="461963"/>
            <a:chOff x="685801" y="2422525"/>
            <a:chExt cx="460375" cy="461963"/>
          </a:xfrm>
        </p:grpSpPr>
        <p:sp>
          <p:nvSpPr>
            <p:cNvPr id="383" name="Rectangle 273"/>
            <p:cNvSpPr>
              <a:spLocks noChangeArrowheads="1"/>
            </p:cNvSpPr>
            <p:nvPr/>
          </p:nvSpPr>
          <p:spPr bwMode="auto">
            <a:xfrm>
              <a:off x="714376" y="2422525"/>
              <a:ext cx="14288" cy="461963"/>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384" name="Rectangle 274"/>
            <p:cNvSpPr>
              <a:spLocks noChangeArrowheads="1"/>
            </p:cNvSpPr>
            <p:nvPr/>
          </p:nvSpPr>
          <p:spPr bwMode="auto">
            <a:xfrm>
              <a:off x="685801" y="2840037"/>
              <a:ext cx="460375"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385" name="Freeform 275"/>
            <p:cNvSpPr>
              <a:spLocks/>
            </p:cNvSpPr>
            <p:nvPr/>
          </p:nvSpPr>
          <p:spPr bwMode="auto">
            <a:xfrm>
              <a:off x="760414" y="2698750"/>
              <a:ext cx="53975" cy="53975"/>
            </a:xfrm>
            <a:custGeom>
              <a:avLst/>
              <a:gdLst>
                <a:gd name="T0" fmla="*/ 6 w 34"/>
                <a:gd name="T1" fmla="*/ 34 h 34"/>
                <a:gd name="T2" fmla="*/ 0 w 34"/>
                <a:gd name="T3" fmla="*/ 27 h 34"/>
                <a:gd name="T4" fmla="*/ 27 w 34"/>
                <a:gd name="T5" fmla="*/ 0 h 34"/>
                <a:gd name="T6" fmla="*/ 34 w 34"/>
                <a:gd name="T7" fmla="*/ 7 h 34"/>
                <a:gd name="T8" fmla="*/ 6 w 34"/>
                <a:gd name="T9" fmla="*/ 34 h 34"/>
              </a:gdLst>
              <a:ahLst/>
              <a:cxnLst>
                <a:cxn ang="0">
                  <a:pos x="T0" y="T1"/>
                </a:cxn>
                <a:cxn ang="0">
                  <a:pos x="T2" y="T3"/>
                </a:cxn>
                <a:cxn ang="0">
                  <a:pos x="T4" y="T5"/>
                </a:cxn>
                <a:cxn ang="0">
                  <a:pos x="T6" y="T7"/>
                </a:cxn>
                <a:cxn ang="0">
                  <a:pos x="T8" y="T9"/>
                </a:cxn>
              </a:cxnLst>
              <a:rect l="0" t="0" r="r" b="b"/>
              <a:pathLst>
                <a:path w="34" h="34">
                  <a:moveTo>
                    <a:pt x="6" y="34"/>
                  </a:moveTo>
                  <a:lnTo>
                    <a:pt x="0" y="27"/>
                  </a:lnTo>
                  <a:lnTo>
                    <a:pt x="27" y="0"/>
                  </a:lnTo>
                  <a:lnTo>
                    <a:pt x="34" y="7"/>
                  </a:lnTo>
                  <a:lnTo>
                    <a:pt x="6" y="34"/>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386" name="Rectangle 276"/>
            <p:cNvSpPr>
              <a:spLocks noChangeArrowheads="1"/>
            </p:cNvSpPr>
            <p:nvPr/>
          </p:nvSpPr>
          <p:spPr bwMode="auto">
            <a:xfrm>
              <a:off x="742951" y="2811462"/>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387" name="Rectangle 277"/>
            <p:cNvSpPr>
              <a:spLocks noChangeArrowheads="1"/>
            </p:cNvSpPr>
            <p:nvPr/>
          </p:nvSpPr>
          <p:spPr bwMode="auto">
            <a:xfrm>
              <a:off x="773114" y="2811462"/>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388" name="Rectangle 278"/>
            <p:cNvSpPr>
              <a:spLocks noChangeArrowheads="1"/>
            </p:cNvSpPr>
            <p:nvPr/>
          </p:nvSpPr>
          <p:spPr bwMode="auto">
            <a:xfrm>
              <a:off x="801689" y="2811462"/>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389" name="Rectangle 279"/>
            <p:cNvSpPr>
              <a:spLocks noChangeArrowheads="1"/>
            </p:cNvSpPr>
            <p:nvPr/>
          </p:nvSpPr>
          <p:spPr bwMode="auto">
            <a:xfrm>
              <a:off x="830264" y="2811462"/>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390" name="Rectangle 280"/>
            <p:cNvSpPr>
              <a:spLocks noChangeArrowheads="1"/>
            </p:cNvSpPr>
            <p:nvPr/>
          </p:nvSpPr>
          <p:spPr bwMode="auto">
            <a:xfrm>
              <a:off x="858839" y="2811462"/>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391" name="Rectangle 281"/>
            <p:cNvSpPr>
              <a:spLocks noChangeArrowheads="1"/>
            </p:cNvSpPr>
            <p:nvPr/>
          </p:nvSpPr>
          <p:spPr bwMode="auto">
            <a:xfrm>
              <a:off x="887414" y="2811462"/>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392" name="Rectangle 282"/>
            <p:cNvSpPr>
              <a:spLocks noChangeArrowheads="1"/>
            </p:cNvSpPr>
            <p:nvPr/>
          </p:nvSpPr>
          <p:spPr bwMode="auto">
            <a:xfrm>
              <a:off x="915989" y="2811462"/>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393" name="Rectangle 283"/>
            <p:cNvSpPr>
              <a:spLocks noChangeArrowheads="1"/>
            </p:cNvSpPr>
            <p:nvPr/>
          </p:nvSpPr>
          <p:spPr bwMode="auto">
            <a:xfrm>
              <a:off x="944564" y="2811462"/>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394" name="Rectangle 284"/>
            <p:cNvSpPr>
              <a:spLocks noChangeArrowheads="1"/>
            </p:cNvSpPr>
            <p:nvPr/>
          </p:nvSpPr>
          <p:spPr bwMode="auto">
            <a:xfrm>
              <a:off x="974726" y="2811462"/>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395" name="Rectangle 285"/>
            <p:cNvSpPr>
              <a:spLocks noChangeArrowheads="1"/>
            </p:cNvSpPr>
            <p:nvPr/>
          </p:nvSpPr>
          <p:spPr bwMode="auto">
            <a:xfrm>
              <a:off x="1003301" y="2811462"/>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396" name="Rectangle 286"/>
            <p:cNvSpPr>
              <a:spLocks noChangeArrowheads="1"/>
            </p:cNvSpPr>
            <p:nvPr/>
          </p:nvSpPr>
          <p:spPr bwMode="auto">
            <a:xfrm>
              <a:off x="1031876" y="2811462"/>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397" name="Rectangle 287"/>
            <p:cNvSpPr>
              <a:spLocks noChangeArrowheads="1"/>
            </p:cNvSpPr>
            <p:nvPr/>
          </p:nvSpPr>
          <p:spPr bwMode="auto">
            <a:xfrm>
              <a:off x="1060451" y="2811462"/>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398" name="Rectangle 288"/>
            <p:cNvSpPr>
              <a:spLocks noChangeArrowheads="1"/>
            </p:cNvSpPr>
            <p:nvPr/>
          </p:nvSpPr>
          <p:spPr bwMode="auto">
            <a:xfrm>
              <a:off x="1089026" y="2811462"/>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399" name="Rectangle 289"/>
            <p:cNvSpPr>
              <a:spLocks noChangeArrowheads="1"/>
            </p:cNvSpPr>
            <p:nvPr/>
          </p:nvSpPr>
          <p:spPr bwMode="auto">
            <a:xfrm>
              <a:off x="1117601" y="2811462"/>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400" name="Freeform 290"/>
            <p:cNvSpPr>
              <a:spLocks/>
            </p:cNvSpPr>
            <p:nvPr/>
          </p:nvSpPr>
          <p:spPr bwMode="auto">
            <a:xfrm>
              <a:off x="846139" y="2482850"/>
              <a:ext cx="284163" cy="182563"/>
            </a:xfrm>
            <a:custGeom>
              <a:avLst/>
              <a:gdLst>
                <a:gd name="T0" fmla="*/ 7 w 179"/>
                <a:gd name="T1" fmla="*/ 115 h 115"/>
                <a:gd name="T2" fmla="*/ 0 w 179"/>
                <a:gd name="T3" fmla="*/ 108 h 115"/>
                <a:gd name="T4" fmla="*/ 25 w 179"/>
                <a:gd name="T5" fmla="*/ 85 h 115"/>
                <a:gd name="T6" fmla="*/ 88 w 179"/>
                <a:gd name="T7" fmla="*/ 85 h 115"/>
                <a:gd name="T8" fmla="*/ 172 w 179"/>
                <a:gd name="T9" fmla="*/ 0 h 115"/>
                <a:gd name="T10" fmla="*/ 179 w 179"/>
                <a:gd name="T11" fmla="*/ 6 h 115"/>
                <a:gd name="T12" fmla="*/ 92 w 179"/>
                <a:gd name="T13" fmla="*/ 94 h 115"/>
                <a:gd name="T14" fmla="*/ 28 w 179"/>
                <a:gd name="T15" fmla="*/ 94 h 115"/>
                <a:gd name="T16" fmla="*/ 7 w 179"/>
                <a:gd name="T17" fmla="*/ 11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9" h="115">
                  <a:moveTo>
                    <a:pt x="7" y="115"/>
                  </a:moveTo>
                  <a:lnTo>
                    <a:pt x="0" y="108"/>
                  </a:lnTo>
                  <a:lnTo>
                    <a:pt x="25" y="85"/>
                  </a:lnTo>
                  <a:lnTo>
                    <a:pt x="88" y="85"/>
                  </a:lnTo>
                  <a:lnTo>
                    <a:pt x="172" y="0"/>
                  </a:lnTo>
                  <a:lnTo>
                    <a:pt x="179" y="6"/>
                  </a:lnTo>
                  <a:lnTo>
                    <a:pt x="92" y="94"/>
                  </a:lnTo>
                  <a:lnTo>
                    <a:pt x="28" y="94"/>
                  </a:lnTo>
                  <a:lnTo>
                    <a:pt x="7" y="115"/>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401" name="Freeform 291"/>
            <p:cNvSpPr>
              <a:spLocks/>
            </p:cNvSpPr>
            <p:nvPr/>
          </p:nvSpPr>
          <p:spPr bwMode="auto">
            <a:xfrm>
              <a:off x="757239" y="2493962"/>
              <a:ext cx="273050" cy="63500"/>
            </a:xfrm>
            <a:custGeom>
              <a:avLst/>
              <a:gdLst>
                <a:gd name="T0" fmla="*/ 165 w 172"/>
                <a:gd name="T1" fmla="*/ 40 h 40"/>
                <a:gd name="T2" fmla="*/ 135 w 172"/>
                <a:gd name="T3" fmla="*/ 10 h 40"/>
                <a:gd name="T4" fmla="*/ 116 w 172"/>
                <a:gd name="T5" fmla="*/ 10 h 40"/>
                <a:gd name="T6" fmla="*/ 87 w 172"/>
                <a:gd name="T7" fmla="*/ 39 h 40"/>
                <a:gd name="T8" fmla="*/ 58 w 172"/>
                <a:gd name="T9" fmla="*/ 10 h 40"/>
                <a:gd name="T10" fmla="*/ 0 w 172"/>
                <a:gd name="T11" fmla="*/ 10 h 40"/>
                <a:gd name="T12" fmla="*/ 0 w 172"/>
                <a:gd name="T13" fmla="*/ 0 h 40"/>
                <a:gd name="T14" fmla="*/ 62 w 172"/>
                <a:gd name="T15" fmla="*/ 0 h 40"/>
                <a:gd name="T16" fmla="*/ 87 w 172"/>
                <a:gd name="T17" fmla="*/ 25 h 40"/>
                <a:gd name="T18" fmla="*/ 113 w 172"/>
                <a:gd name="T19" fmla="*/ 0 h 40"/>
                <a:gd name="T20" fmla="*/ 139 w 172"/>
                <a:gd name="T21" fmla="*/ 0 h 40"/>
                <a:gd name="T22" fmla="*/ 172 w 172"/>
                <a:gd name="T23" fmla="*/ 33 h 40"/>
                <a:gd name="T24" fmla="*/ 165 w 172"/>
                <a:gd name="T25"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 h="40">
                  <a:moveTo>
                    <a:pt x="165" y="40"/>
                  </a:moveTo>
                  <a:lnTo>
                    <a:pt x="135" y="10"/>
                  </a:lnTo>
                  <a:lnTo>
                    <a:pt x="116" y="10"/>
                  </a:lnTo>
                  <a:lnTo>
                    <a:pt x="87" y="39"/>
                  </a:lnTo>
                  <a:lnTo>
                    <a:pt x="58" y="10"/>
                  </a:lnTo>
                  <a:lnTo>
                    <a:pt x="0" y="10"/>
                  </a:lnTo>
                  <a:lnTo>
                    <a:pt x="0" y="0"/>
                  </a:lnTo>
                  <a:lnTo>
                    <a:pt x="62" y="0"/>
                  </a:lnTo>
                  <a:lnTo>
                    <a:pt x="87" y="25"/>
                  </a:lnTo>
                  <a:lnTo>
                    <a:pt x="113" y="0"/>
                  </a:lnTo>
                  <a:lnTo>
                    <a:pt x="139" y="0"/>
                  </a:lnTo>
                  <a:lnTo>
                    <a:pt x="172" y="33"/>
                  </a:lnTo>
                  <a:lnTo>
                    <a:pt x="165" y="40"/>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402" name="Freeform 292"/>
            <p:cNvSpPr>
              <a:spLocks/>
            </p:cNvSpPr>
            <p:nvPr/>
          </p:nvSpPr>
          <p:spPr bwMode="auto">
            <a:xfrm>
              <a:off x="1055689" y="2582862"/>
              <a:ext cx="74613" cy="76200"/>
            </a:xfrm>
            <a:custGeom>
              <a:avLst/>
              <a:gdLst>
                <a:gd name="T0" fmla="*/ 40 w 47"/>
                <a:gd name="T1" fmla="*/ 48 h 48"/>
                <a:gd name="T2" fmla="*/ 0 w 47"/>
                <a:gd name="T3" fmla="*/ 7 h 48"/>
                <a:gd name="T4" fmla="*/ 6 w 47"/>
                <a:gd name="T5" fmla="*/ 0 h 48"/>
                <a:gd name="T6" fmla="*/ 47 w 47"/>
                <a:gd name="T7" fmla="*/ 41 h 48"/>
                <a:gd name="T8" fmla="*/ 40 w 47"/>
                <a:gd name="T9" fmla="*/ 48 h 48"/>
              </a:gdLst>
              <a:ahLst/>
              <a:cxnLst>
                <a:cxn ang="0">
                  <a:pos x="T0" y="T1"/>
                </a:cxn>
                <a:cxn ang="0">
                  <a:pos x="T2" y="T3"/>
                </a:cxn>
                <a:cxn ang="0">
                  <a:pos x="T4" y="T5"/>
                </a:cxn>
                <a:cxn ang="0">
                  <a:pos x="T6" y="T7"/>
                </a:cxn>
                <a:cxn ang="0">
                  <a:pos x="T8" y="T9"/>
                </a:cxn>
              </a:cxnLst>
              <a:rect l="0" t="0" r="r" b="b"/>
              <a:pathLst>
                <a:path w="47" h="48">
                  <a:moveTo>
                    <a:pt x="40" y="48"/>
                  </a:moveTo>
                  <a:lnTo>
                    <a:pt x="0" y="7"/>
                  </a:lnTo>
                  <a:lnTo>
                    <a:pt x="6" y="0"/>
                  </a:lnTo>
                  <a:lnTo>
                    <a:pt x="47" y="41"/>
                  </a:lnTo>
                  <a:lnTo>
                    <a:pt x="40" y="48"/>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403" name="Freeform 293"/>
            <p:cNvSpPr>
              <a:spLocks/>
            </p:cNvSpPr>
            <p:nvPr/>
          </p:nvSpPr>
          <p:spPr bwMode="auto">
            <a:xfrm>
              <a:off x="1089026" y="2617787"/>
              <a:ext cx="42863" cy="42863"/>
            </a:xfrm>
            <a:custGeom>
              <a:avLst/>
              <a:gdLst>
                <a:gd name="T0" fmla="*/ 27 w 27"/>
                <a:gd name="T1" fmla="*/ 27 h 27"/>
                <a:gd name="T2" fmla="*/ 0 w 27"/>
                <a:gd name="T3" fmla="*/ 27 h 27"/>
                <a:gd name="T4" fmla="*/ 0 w 27"/>
                <a:gd name="T5" fmla="*/ 18 h 27"/>
                <a:gd name="T6" fmla="*/ 18 w 27"/>
                <a:gd name="T7" fmla="*/ 18 h 27"/>
                <a:gd name="T8" fmla="*/ 18 w 27"/>
                <a:gd name="T9" fmla="*/ 0 h 27"/>
                <a:gd name="T10" fmla="*/ 27 w 27"/>
                <a:gd name="T11" fmla="*/ 0 h 27"/>
                <a:gd name="T12" fmla="*/ 27 w 27"/>
                <a:gd name="T13" fmla="*/ 27 h 27"/>
              </a:gdLst>
              <a:ahLst/>
              <a:cxnLst>
                <a:cxn ang="0">
                  <a:pos x="T0" y="T1"/>
                </a:cxn>
                <a:cxn ang="0">
                  <a:pos x="T2" y="T3"/>
                </a:cxn>
                <a:cxn ang="0">
                  <a:pos x="T4" y="T5"/>
                </a:cxn>
                <a:cxn ang="0">
                  <a:pos x="T6" y="T7"/>
                </a:cxn>
                <a:cxn ang="0">
                  <a:pos x="T8" y="T9"/>
                </a:cxn>
                <a:cxn ang="0">
                  <a:pos x="T10" y="T11"/>
                </a:cxn>
                <a:cxn ang="0">
                  <a:pos x="T12" y="T13"/>
                </a:cxn>
              </a:cxnLst>
              <a:rect l="0" t="0" r="r" b="b"/>
              <a:pathLst>
                <a:path w="27" h="27">
                  <a:moveTo>
                    <a:pt x="27" y="27"/>
                  </a:moveTo>
                  <a:lnTo>
                    <a:pt x="0" y="27"/>
                  </a:lnTo>
                  <a:lnTo>
                    <a:pt x="0" y="18"/>
                  </a:lnTo>
                  <a:lnTo>
                    <a:pt x="18" y="18"/>
                  </a:lnTo>
                  <a:lnTo>
                    <a:pt x="18" y="0"/>
                  </a:lnTo>
                  <a:lnTo>
                    <a:pt x="27" y="0"/>
                  </a:lnTo>
                  <a:lnTo>
                    <a:pt x="27" y="27"/>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404" name="Freeform 294"/>
            <p:cNvSpPr>
              <a:spLocks/>
            </p:cNvSpPr>
            <p:nvPr/>
          </p:nvSpPr>
          <p:spPr bwMode="auto">
            <a:xfrm>
              <a:off x="1089026" y="2479675"/>
              <a:ext cx="42863" cy="44450"/>
            </a:xfrm>
            <a:custGeom>
              <a:avLst/>
              <a:gdLst>
                <a:gd name="T0" fmla="*/ 27 w 27"/>
                <a:gd name="T1" fmla="*/ 28 h 28"/>
                <a:gd name="T2" fmla="*/ 18 w 27"/>
                <a:gd name="T3" fmla="*/ 28 h 28"/>
                <a:gd name="T4" fmla="*/ 18 w 27"/>
                <a:gd name="T5" fmla="*/ 9 h 28"/>
                <a:gd name="T6" fmla="*/ 0 w 27"/>
                <a:gd name="T7" fmla="*/ 9 h 28"/>
                <a:gd name="T8" fmla="*/ 0 w 27"/>
                <a:gd name="T9" fmla="*/ 0 h 28"/>
                <a:gd name="T10" fmla="*/ 27 w 27"/>
                <a:gd name="T11" fmla="*/ 0 h 28"/>
                <a:gd name="T12" fmla="*/ 27 w 27"/>
                <a:gd name="T13" fmla="*/ 28 h 28"/>
              </a:gdLst>
              <a:ahLst/>
              <a:cxnLst>
                <a:cxn ang="0">
                  <a:pos x="T0" y="T1"/>
                </a:cxn>
                <a:cxn ang="0">
                  <a:pos x="T2" y="T3"/>
                </a:cxn>
                <a:cxn ang="0">
                  <a:pos x="T4" y="T5"/>
                </a:cxn>
                <a:cxn ang="0">
                  <a:pos x="T6" y="T7"/>
                </a:cxn>
                <a:cxn ang="0">
                  <a:pos x="T8" y="T9"/>
                </a:cxn>
                <a:cxn ang="0">
                  <a:pos x="T10" y="T11"/>
                </a:cxn>
                <a:cxn ang="0">
                  <a:pos x="T12" y="T13"/>
                </a:cxn>
              </a:cxnLst>
              <a:rect l="0" t="0" r="r" b="b"/>
              <a:pathLst>
                <a:path w="27" h="28">
                  <a:moveTo>
                    <a:pt x="27" y="28"/>
                  </a:moveTo>
                  <a:lnTo>
                    <a:pt x="18" y="28"/>
                  </a:lnTo>
                  <a:lnTo>
                    <a:pt x="18" y="9"/>
                  </a:lnTo>
                  <a:lnTo>
                    <a:pt x="0" y="9"/>
                  </a:lnTo>
                  <a:lnTo>
                    <a:pt x="0" y="0"/>
                  </a:lnTo>
                  <a:lnTo>
                    <a:pt x="27" y="0"/>
                  </a:lnTo>
                  <a:lnTo>
                    <a:pt x="27" y="28"/>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405" name="Freeform 295"/>
            <p:cNvSpPr>
              <a:spLocks/>
            </p:cNvSpPr>
            <p:nvPr/>
          </p:nvSpPr>
          <p:spPr bwMode="auto">
            <a:xfrm>
              <a:off x="1090614" y="2705100"/>
              <a:ext cx="46038" cy="68263"/>
            </a:xfrm>
            <a:custGeom>
              <a:avLst/>
              <a:gdLst>
                <a:gd name="T0" fmla="*/ 7 w 29"/>
                <a:gd name="T1" fmla="*/ 43 h 43"/>
                <a:gd name="T2" fmla="*/ 0 w 29"/>
                <a:gd name="T3" fmla="*/ 37 h 43"/>
                <a:gd name="T4" fmla="*/ 16 w 29"/>
                <a:gd name="T5" fmla="*/ 22 h 43"/>
                <a:gd name="T6" fmla="*/ 0 w 29"/>
                <a:gd name="T7" fmla="*/ 7 h 43"/>
                <a:gd name="T8" fmla="*/ 7 w 29"/>
                <a:gd name="T9" fmla="*/ 0 h 43"/>
                <a:gd name="T10" fmla="*/ 29 w 29"/>
                <a:gd name="T11" fmla="*/ 22 h 43"/>
                <a:gd name="T12" fmla="*/ 7 w 29"/>
                <a:gd name="T13" fmla="*/ 43 h 43"/>
              </a:gdLst>
              <a:ahLst/>
              <a:cxnLst>
                <a:cxn ang="0">
                  <a:pos x="T0" y="T1"/>
                </a:cxn>
                <a:cxn ang="0">
                  <a:pos x="T2" y="T3"/>
                </a:cxn>
                <a:cxn ang="0">
                  <a:pos x="T4" y="T5"/>
                </a:cxn>
                <a:cxn ang="0">
                  <a:pos x="T6" y="T7"/>
                </a:cxn>
                <a:cxn ang="0">
                  <a:pos x="T8" y="T9"/>
                </a:cxn>
                <a:cxn ang="0">
                  <a:pos x="T10" y="T11"/>
                </a:cxn>
                <a:cxn ang="0">
                  <a:pos x="T12" y="T13"/>
                </a:cxn>
              </a:cxnLst>
              <a:rect l="0" t="0" r="r" b="b"/>
              <a:pathLst>
                <a:path w="29" h="43">
                  <a:moveTo>
                    <a:pt x="7" y="43"/>
                  </a:moveTo>
                  <a:lnTo>
                    <a:pt x="0" y="37"/>
                  </a:lnTo>
                  <a:lnTo>
                    <a:pt x="16" y="22"/>
                  </a:lnTo>
                  <a:lnTo>
                    <a:pt x="0" y="7"/>
                  </a:lnTo>
                  <a:lnTo>
                    <a:pt x="7" y="0"/>
                  </a:lnTo>
                  <a:lnTo>
                    <a:pt x="29" y="22"/>
                  </a:lnTo>
                  <a:lnTo>
                    <a:pt x="7" y="43"/>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406" name="Freeform 296"/>
            <p:cNvSpPr>
              <a:spLocks/>
            </p:cNvSpPr>
            <p:nvPr/>
          </p:nvSpPr>
          <p:spPr bwMode="auto">
            <a:xfrm>
              <a:off x="760414" y="2611437"/>
              <a:ext cx="365125" cy="153988"/>
            </a:xfrm>
            <a:custGeom>
              <a:avLst/>
              <a:gdLst>
                <a:gd name="T0" fmla="*/ 89 w 230"/>
                <a:gd name="T1" fmla="*/ 97 h 97"/>
                <a:gd name="T2" fmla="*/ 0 w 230"/>
                <a:gd name="T3" fmla="*/ 7 h 97"/>
                <a:gd name="T4" fmla="*/ 6 w 230"/>
                <a:gd name="T5" fmla="*/ 0 h 97"/>
                <a:gd name="T6" fmla="*/ 89 w 230"/>
                <a:gd name="T7" fmla="*/ 83 h 97"/>
                <a:gd name="T8" fmla="*/ 125 w 230"/>
                <a:gd name="T9" fmla="*/ 47 h 97"/>
                <a:gd name="T10" fmla="*/ 155 w 230"/>
                <a:gd name="T11" fmla="*/ 76 h 97"/>
                <a:gd name="T12" fmla="*/ 230 w 230"/>
                <a:gd name="T13" fmla="*/ 76 h 97"/>
                <a:gd name="T14" fmla="*/ 230 w 230"/>
                <a:gd name="T15" fmla="*/ 85 h 97"/>
                <a:gd name="T16" fmla="*/ 152 w 230"/>
                <a:gd name="T17" fmla="*/ 85 h 97"/>
                <a:gd name="T18" fmla="*/ 125 w 230"/>
                <a:gd name="T19" fmla="*/ 60 h 97"/>
                <a:gd name="T20" fmla="*/ 89 w 230"/>
                <a:gd name="T21" fmla="*/ 9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0" h="97">
                  <a:moveTo>
                    <a:pt x="89" y="97"/>
                  </a:moveTo>
                  <a:lnTo>
                    <a:pt x="0" y="7"/>
                  </a:lnTo>
                  <a:lnTo>
                    <a:pt x="6" y="0"/>
                  </a:lnTo>
                  <a:lnTo>
                    <a:pt x="89" y="83"/>
                  </a:lnTo>
                  <a:lnTo>
                    <a:pt x="125" y="47"/>
                  </a:lnTo>
                  <a:lnTo>
                    <a:pt x="155" y="76"/>
                  </a:lnTo>
                  <a:lnTo>
                    <a:pt x="230" y="76"/>
                  </a:lnTo>
                  <a:lnTo>
                    <a:pt x="230" y="85"/>
                  </a:lnTo>
                  <a:lnTo>
                    <a:pt x="152" y="85"/>
                  </a:lnTo>
                  <a:lnTo>
                    <a:pt x="125" y="60"/>
                  </a:lnTo>
                  <a:lnTo>
                    <a:pt x="89" y="97"/>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grpSp>
      <p:grpSp>
        <p:nvGrpSpPr>
          <p:cNvPr id="466" name="Group 465"/>
          <p:cNvGrpSpPr/>
          <p:nvPr/>
        </p:nvGrpSpPr>
        <p:grpSpPr>
          <a:xfrm>
            <a:off x="2886565" y="1124923"/>
            <a:ext cx="460375" cy="461963"/>
            <a:chOff x="3121026" y="1563688"/>
            <a:chExt cx="460375" cy="461963"/>
          </a:xfrm>
        </p:grpSpPr>
        <p:sp>
          <p:nvSpPr>
            <p:cNvPr id="467" name="Freeform 591"/>
            <p:cNvSpPr>
              <a:spLocks/>
            </p:cNvSpPr>
            <p:nvPr/>
          </p:nvSpPr>
          <p:spPr bwMode="auto">
            <a:xfrm>
              <a:off x="3121026" y="1793876"/>
              <a:ext cx="158750" cy="231775"/>
            </a:xfrm>
            <a:custGeom>
              <a:avLst/>
              <a:gdLst>
                <a:gd name="T0" fmla="*/ 8 w 88"/>
                <a:gd name="T1" fmla="*/ 128 h 128"/>
                <a:gd name="T2" fmla="*/ 0 w 88"/>
                <a:gd name="T3" fmla="*/ 128 h 128"/>
                <a:gd name="T4" fmla="*/ 0 w 88"/>
                <a:gd name="T5" fmla="*/ 80 h 128"/>
                <a:gd name="T6" fmla="*/ 46 w 88"/>
                <a:gd name="T7" fmla="*/ 32 h 128"/>
                <a:gd name="T8" fmla="*/ 80 w 88"/>
                <a:gd name="T9" fmla="*/ 17 h 128"/>
                <a:gd name="T10" fmla="*/ 80 w 88"/>
                <a:gd name="T11" fmla="*/ 0 h 128"/>
                <a:gd name="T12" fmla="*/ 88 w 88"/>
                <a:gd name="T13" fmla="*/ 0 h 128"/>
                <a:gd name="T14" fmla="*/ 88 w 88"/>
                <a:gd name="T15" fmla="*/ 20 h 128"/>
                <a:gd name="T16" fmla="*/ 85 w 88"/>
                <a:gd name="T17" fmla="*/ 24 h 128"/>
                <a:gd name="T18" fmla="*/ 49 w 88"/>
                <a:gd name="T19" fmla="*/ 40 h 128"/>
                <a:gd name="T20" fmla="*/ 8 w 88"/>
                <a:gd name="T21" fmla="*/ 80 h 128"/>
                <a:gd name="T22" fmla="*/ 8 w 88"/>
                <a:gd name="T23"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8" h="128">
                  <a:moveTo>
                    <a:pt x="8" y="128"/>
                  </a:moveTo>
                  <a:cubicBezTo>
                    <a:pt x="0" y="128"/>
                    <a:pt x="0" y="128"/>
                    <a:pt x="0" y="128"/>
                  </a:cubicBezTo>
                  <a:cubicBezTo>
                    <a:pt x="0" y="80"/>
                    <a:pt x="0" y="80"/>
                    <a:pt x="0" y="80"/>
                  </a:cubicBezTo>
                  <a:cubicBezTo>
                    <a:pt x="0" y="51"/>
                    <a:pt x="25" y="39"/>
                    <a:pt x="46" y="32"/>
                  </a:cubicBezTo>
                  <a:cubicBezTo>
                    <a:pt x="80" y="17"/>
                    <a:pt x="80" y="17"/>
                    <a:pt x="80" y="17"/>
                  </a:cubicBezTo>
                  <a:cubicBezTo>
                    <a:pt x="80" y="0"/>
                    <a:pt x="80" y="0"/>
                    <a:pt x="80" y="0"/>
                  </a:cubicBezTo>
                  <a:cubicBezTo>
                    <a:pt x="88" y="0"/>
                    <a:pt x="88" y="0"/>
                    <a:pt x="88" y="0"/>
                  </a:cubicBezTo>
                  <a:cubicBezTo>
                    <a:pt x="88" y="20"/>
                    <a:pt x="88" y="20"/>
                    <a:pt x="88" y="20"/>
                  </a:cubicBezTo>
                  <a:cubicBezTo>
                    <a:pt x="88" y="22"/>
                    <a:pt x="87" y="23"/>
                    <a:pt x="85" y="24"/>
                  </a:cubicBezTo>
                  <a:cubicBezTo>
                    <a:pt x="49" y="40"/>
                    <a:pt x="49" y="40"/>
                    <a:pt x="49" y="40"/>
                  </a:cubicBezTo>
                  <a:cubicBezTo>
                    <a:pt x="20" y="49"/>
                    <a:pt x="8" y="61"/>
                    <a:pt x="8" y="80"/>
                  </a:cubicBezTo>
                  <a:lnTo>
                    <a:pt x="8" y="128"/>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468" name="Rectangle 592"/>
            <p:cNvSpPr>
              <a:spLocks noChangeArrowheads="1"/>
            </p:cNvSpPr>
            <p:nvPr/>
          </p:nvSpPr>
          <p:spPr bwMode="auto">
            <a:xfrm>
              <a:off x="3192464" y="1866901"/>
              <a:ext cx="15875" cy="158750"/>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469" name="Freeform 593"/>
            <p:cNvSpPr>
              <a:spLocks/>
            </p:cNvSpPr>
            <p:nvPr/>
          </p:nvSpPr>
          <p:spPr bwMode="auto">
            <a:xfrm>
              <a:off x="3228976" y="1700213"/>
              <a:ext cx="173038" cy="115888"/>
            </a:xfrm>
            <a:custGeom>
              <a:avLst/>
              <a:gdLst>
                <a:gd name="T0" fmla="*/ 48 w 96"/>
                <a:gd name="T1" fmla="*/ 64 h 64"/>
                <a:gd name="T2" fmla="*/ 4 w 96"/>
                <a:gd name="T3" fmla="*/ 14 h 64"/>
                <a:gd name="T4" fmla="*/ 1 w 96"/>
                <a:gd name="T5" fmla="*/ 11 h 64"/>
                <a:gd name="T6" fmla="*/ 0 w 96"/>
                <a:gd name="T7" fmla="*/ 8 h 64"/>
                <a:gd name="T8" fmla="*/ 0 w 96"/>
                <a:gd name="T9" fmla="*/ 0 h 64"/>
                <a:gd name="T10" fmla="*/ 8 w 96"/>
                <a:gd name="T11" fmla="*/ 0 h 64"/>
                <a:gd name="T12" fmla="*/ 8 w 96"/>
                <a:gd name="T13" fmla="*/ 6 h 64"/>
                <a:gd name="T14" fmla="*/ 10 w 96"/>
                <a:gd name="T15" fmla="*/ 9 h 64"/>
                <a:gd name="T16" fmla="*/ 12 w 96"/>
                <a:gd name="T17" fmla="*/ 12 h 64"/>
                <a:gd name="T18" fmla="*/ 48 w 96"/>
                <a:gd name="T19" fmla="*/ 56 h 64"/>
                <a:gd name="T20" fmla="*/ 84 w 96"/>
                <a:gd name="T21" fmla="*/ 12 h 64"/>
                <a:gd name="T22" fmla="*/ 85 w 96"/>
                <a:gd name="T23" fmla="*/ 9 h 64"/>
                <a:gd name="T24" fmla="*/ 88 w 96"/>
                <a:gd name="T25" fmla="*/ 6 h 64"/>
                <a:gd name="T26" fmla="*/ 88 w 96"/>
                <a:gd name="T27" fmla="*/ 0 h 64"/>
                <a:gd name="T28" fmla="*/ 96 w 96"/>
                <a:gd name="T29" fmla="*/ 0 h 64"/>
                <a:gd name="T30" fmla="*/ 96 w 96"/>
                <a:gd name="T31" fmla="*/ 8 h 64"/>
                <a:gd name="T32" fmla="*/ 94 w 96"/>
                <a:gd name="T33" fmla="*/ 11 h 64"/>
                <a:gd name="T34" fmla="*/ 92 w 96"/>
                <a:gd name="T35" fmla="*/ 14 h 64"/>
                <a:gd name="T36" fmla="*/ 48 w 96"/>
                <a:gd name="T37"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6" h="64">
                  <a:moveTo>
                    <a:pt x="48" y="64"/>
                  </a:moveTo>
                  <a:cubicBezTo>
                    <a:pt x="16" y="64"/>
                    <a:pt x="4" y="34"/>
                    <a:pt x="4" y="14"/>
                  </a:cubicBezTo>
                  <a:cubicBezTo>
                    <a:pt x="1" y="11"/>
                    <a:pt x="1" y="11"/>
                    <a:pt x="1" y="11"/>
                  </a:cubicBezTo>
                  <a:cubicBezTo>
                    <a:pt x="0" y="10"/>
                    <a:pt x="0" y="9"/>
                    <a:pt x="0" y="8"/>
                  </a:cubicBezTo>
                  <a:cubicBezTo>
                    <a:pt x="0" y="0"/>
                    <a:pt x="0" y="0"/>
                    <a:pt x="0" y="0"/>
                  </a:cubicBezTo>
                  <a:cubicBezTo>
                    <a:pt x="8" y="0"/>
                    <a:pt x="8" y="0"/>
                    <a:pt x="8" y="0"/>
                  </a:cubicBezTo>
                  <a:cubicBezTo>
                    <a:pt x="8" y="6"/>
                    <a:pt x="8" y="6"/>
                    <a:pt x="8" y="6"/>
                  </a:cubicBezTo>
                  <a:cubicBezTo>
                    <a:pt x="10" y="9"/>
                    <a:pt x="10" y="9"/>
                    <a:pt x="10" y="9"/>
                  </a:cubicBezTo>
                  <a:cubicBezTo>
                    <a:pt x="11" y="10"/>
                    <a:pt x="12" y="11"/>
                    <a:pt x="12" y="12"/>
                  </a:cubicBezTo>
                  <a:cubicBezTo>
                    <a:pt x="12" y="29"/>
                    <a:pt x="21" y="56"/>
                    <a:pt x="48" y="56"/>
                  </a:cubicBezTo>
                  <a:cubicBezTo>
                    <a:pt x="74" y="56"/>
                    <a:pt x="84" y="29"/>
                    <a:pt x="84" y="12"/>
                  </a:cubicBezTo>
                  <a:cubicBezTo>
                    <a:pt x="84" y="11"/>
                    <a:pt x="84" y="10"/>
                    <a:pt x="85" y="9"/>
                  </a:cubicBezTo>
                  <a:cubicBezTo>
                    <a:pt x="88" y="6"/>
                    <a:pt x="88" y="6"/>
                    <a:pt x="88" y="6"/>
                  </a:cubicBezTo>
                  <a:cubicBezTo>
                    <a:pt x="88" y="0"/>
                    <a:pt x="88" y="0"/>
                    <a:pt x="88" y="0"/>
                  </a:cubicBezTo>
                  <a:cubicBezTo>
                    <a:pt x="96" y="0"/>
                    <a:pt x="96" y="0"/>
                    <a:pt x="96" y="0"/>
                  </a:cubicBezTo>
                  <a:cubicBezTo>
                    <a:pt x="96" y="8"/>
                    <a:pt x="96" y="8"/>
                    <a:pt x="96" y="8"/>
                  </a:cubicBezTo>
                  <a:cubicBezTo>
                    <a:pt x="96" y="9"/>
                    <a:pt x="95" y="10"/>
                    <a:pt x="94" y="11"/>
                  </a:cubicBezTo>
                  <a:cubicBezTo>
                    <a:pt x="92" y="14"/>
                    <a:pt x="92" y="14"/>
                    <a:pt x="92" y="14"/>
                  </a:cubicBezTo>
                  <a:cubicBezTo>
                    <a:pt x="91" y="34"/>
                    <a:pt x="79" y="64"/>
                    <a:pt x="48" y="64"/>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470" name="Freeform 594"/>
            <p:cNvSpPr>
              <a:spLocks/>
            </p:cNvSpPr>
            <p:nvPr/>
          </p:nvSpPr>
          <p:spPr bwMode="auto">
            <a:xfrm>
              <a:off x="3267076" y="1825626"/>
              <a:ext cx="96838" cy="61913"/>
            </a:xfrm>
            <a:custGeom>
              <a:avLst/>
              <a:gdLst>
                <a:gd name="T0" fmla="*/ 27 w 54"/>
                <a:gd name="T1" fmla="*/ 35 h 35"/>
                <a:gd name="T2" fmla="*/ 24 w 54"/>
                <a:gd name="T3" fmla="*/ 34 h 35"/>
                <a:gd name="T4" fmla="*/ 0 w 54"/>
                <a:gd name="T5" fmla="*/ 6 h 35"/>
                <a:gd name="T6" fmla="*/ 6 w 54"/>
                <a:gd name="T7" fmla="*/ 0 h 35"/>
                <a:gd name="T8" fmla="*/ 27 w 54"/>
                <a:gd name="T9" fmla="*/ 25 h 35"/>
                <a:gd name="T10" fmla="*/ 48 w 54"/>
                <a:gd name="T11" fmla="*/ 0 h 35"/>
                <a:gd name="T12" fmla="*/ 54 w 54"/>
                <a:gd name="T13" fmla="*/ 6 h 35"/>
                <a:gd name="T14" fmla="*/ 30 w 54"/>
                <a:gd name="T15" fmla="*/ 34 h 35"/>
                <a:gd name="T16" fmla="*/ 27 w 54"/>
                <a:gd name="T17"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35">
                  <a:moveTo>
                    <a:pt x="27" y="35"/>
                  </a:moveTo>
                  <a:cubicBezTo>
                    <a:pt x="25" y="35"/>
                    <a:pt x="24" y="34"/>
                    <a:pt x="24" y="34"/>
                  </a:cubicBezTo>
                  <a:cubicBezTo>
                    <a:pt x="0" y="6"/>
                    <a:pt x="0" y="6"/>
                    <a:pt x="0" y="6"/>
                  </a:cubicBezTo>
                  <a:cubicBezTo>
                    <a:pt x="6" y="0"/>
                    <a:pt x="6" y="0"/>
                    <a:pt x="6" y="0"/>
                  </a:cubicBezTo>
                  <a:cubicBezTo>
                    <a:pt x="27" y="25"/>
                    <a:pt x="27" y="25"/>
                    <a:pt x="27" y="25"/>
                  </a:cubicBezTo>
                  <a:cubicBezTo>
                    <a:pt x="48" y="0"/>
                    <a:pt x="48" y="0"/>
                    <a:pt x="48" y="0"/>
                  </a:cubicBezTo>
                  <a:cubicBezTo>
                    <a:pt x="54" y="6"/>
                    <a:pt x="54" y="6"/>
                    <a:pt x="54" y="6"/>
                  </a:cubicBezTo>
                  <a:cubicBezTo>
                    <a:pt x="30" y="34"/>
                    <a:pt x="30" y="34"/>
                    <a:pt x="30" y="34"/>
                  </a:cubicBezTo>
                  <a:cubicBezTo>
                    <a:pt x="29" y="34"/>
                    <a:pt x="28" y="35"/>
                    <a:pt x="27" y="35"/>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471" name="Freeform 595"/>
            <p:cNvSpPr>
              <a:spLocks/>
            </p:cNvSpPr>
            <p:nvPr/>
          </p:nvSpPr>
          <p:spPr bwMode="auto">
            <a:xfrm>
              <a:off x="3208339" y="1657351"/>
              <a:ext cx="215900" cy="42863"/>
            </a:xfrm>
            <a:custGeom>
              <a:avLst/>
              <a:gdLst>
                <a:gd name="T0" fmla="*/ 60 w 120"/>
                <a:gd name="T1" fmla="*/ 24 h 24"/>
                <a:gd name="T2" fmla="*/ 0 w 120"/>
                <a:gd name="T3" fmla="*/ 0 h 24"/>
                <a:gd name="T4" fmla="*/ 8 w 120"/>
                <a:gd name="T5" fmla="*/ 0 h 24"/>
                <a:gd name="T6" fmla="*/ 60 w 120"/>
                <a:gd name="T7" fmla="*/ 16 h 24"/>
                <a:gd name="T8" fmla="*/ 112 w 120"/>
                <a:gd name="T9" fmla="*/ 0 h 24"/>
                <a:gd name="T10" fmla="*/ 120 w 120"/>
                <a:gd name="T11" fmla="*/ 0 h 24"/>
                <a:gd name="T12" fmla="*/ 60 w 120"/>
                <a:gd name="T13" fmla="*/ 24 h 24"/>
              </a:gdLst>
              <a:ahLst/>
              <a:cxnLst>
                <a:cxn ang="0">
                  <a:pos x="T0" y="T1"/>
                </a:cxn>
                <a:cxn ang="0">
                  <a:pos x="T2" y="T3"/>
                </a:cxn>
                <a:cxn ang="0">
                  <a:pos x="T4" y="T5"/>
                </a:cxn>
                <a:cxn ang="0">
                  <a:pos x="T6" y="T7"/>
                </a:cxn>
                <a:cxn ang="0">
                  <a:pos x="T8" y="T9"/>
                </a:cxn>
                <a:cxn ang="0">
                  <a:pos x="T10" y="T11"/>
                </a:cxn>
                <a:cxn ang="0">
                  <a:pos x="T12" y="T13"/>
                </a:cxn>
              </a:cxnLst>
              <a:rect l="0" t="0" r="r" b="b"/>
              <a:pathLst>
                <a:path w="120" h="24">
                  <a:moveTo>
                    <a:pt x="60" y="24"/>
                  </a:moveTo>
                  <a:cubicBezTo>
                    <a:pt x="31" y="24"/>
                    <a:pt x="0" y="16"/>
                    <a:pt x="0" y="0"/>
                  </a:cubicBezTo>
                  <a:cubicBezTo>
                    <a:pt x="8" y="0"/>
                    <a:pt x="8" y="0"/>
                    <a:pt x="8" y="0"/>
                  </a:cubicBezTo>
                  <a:cubicBezTo>
                    <a:pt x="8" y="7"/>
                    <a:pt x="28" y="16"/>
                    <a:pt x="60" y="16"/>
                  </a:cubicBezTo>
                  <a:cubicBezTo>
                    <a:pt x="91" y="16"/>
                    <a:pt x="112" y="7"/>
                    <a:pt x="112" y="0"/>
                  </a:cubicBezTo>
                  <a:cubicBezTo>
                    <a:pt x="120" y="0"/>
                    <a:pt x="120" y="0"/>
                    <a:pt x="120" y="0"/>
                  </a:cubicBezTo>
                  <a:cubicBezTo>
                    <a:pt x="120" y="16"/>
                    <a:pt x="89" y="24"/>
                    <a:pt x="60" y="24"/>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472" name="Freeform 596"/>
            <p:cNvSpPr>
              <a:spLocks/>
            </p:cNvSpPr>
            <p:nvPr/>
          </p:nvSpPr>
          <p:spPr bwMode="auto">
            <a:xfrm>
              <a:off x="3222626" y="1563688"/>
              <a:ext cx="187325" cy="93663"/>
            </a:xfrm>
            <a:custGeom>
              <a:avLst/>
              <a:gdLst>
                <a:gd name="T0" fmla="*/ 104 w 104"/>
                <a:gd name="T1" fmla="*/ 52 h 52"/>
                <a:gd name="T2" fmla="*/ 96 w 104"/>
                <a:gd name="T3" fmla="*/ 52 h 52"/>
                <a:gd name="T4" fmla="*/ 52 w 104"/>
                <a:gd name="T5" fmla="*/ 8 h 52"/>
                <a:gd name="T6" fmla="*/ 8 w 104"/>
                <a:gd name="T7" fmla="*/ 52 h 52"/>
                <a:gd name="T8" fmla="*/ 0 w 104"/>
                <a:gd name="T9" fmla="*/ 52 h 52"/>
                <a:gd name="T10" fmla="*/ 52 w 104"/>
                <a:gd name="T11" fmla="*/ 0 h 52"/>
                <a:gd name="T12" fmla="*/ 104 w 104"/>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104" h="52">
                  <a:moveTo>
                    <a:pt x="104" y="52"/>
                  </a:moveTo>
                  <a:cubicBezTo>
                    <a:pt x="96" y="52"/>
                    <a:pt x="96" y="52"/>
                    <a:pt x="96" y="52"/>
                  </a:cubicBezTo>
                  <a:cubicBezTo>
                    <a:pt x="96" y="28"/>
                    <a:pt x="76" y="8"/>
                    <a:pt x="52" y="8"/>
                  </a:cubicBezTo>
                  <a:cubicBezTo>
                    <a:pt x="27" y="8"/>
                    <a:pt x="8" y="28"/>
                    <a:pt x="8" y="52"/>
                  </a:cubicBezTo>
                  <a:cubicBezTo>
                    <a:pt x="0" y="52"/>
                    <a:pt x="0" y="52"/>
                    <a:pt x="0" y="52"/>
                  </a:cubicBezTo>
                  <a:cubicBezTo>
                    <a:pt x="0" y="23"/>
                    <a:pt x="23" y="0"/>
                    <a:pt x="52" y="0"/>
                  </a:cubicBezTo>
                  <a:cubicBezTo>
                    <a:pt x="80" y="0"/>
                    <a:pt x="104" y="23"/>
                    <a:pt x="104" y="52"/>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473" name="Freeform 597"/>
            <p:cNvSpPr>
              <a:spLocks/>
            </p:cNvSpPr>
            <p:nvPr/>
          </p:nvSpPr>
          <p:spPr bwMode="auto">
            <a:xfrm>
              <a:off x="3322639" y="1571626"/>
              <a:ext cx="28575" cy="28575"/>
            </a:xfrm>
            <a:custGeom>
              <a:avLst/>
              <a:gdLst>
                <a:gd name="T0" fmla="*/ 8 w 16"/>
                <a:gd name="T1" fmla="*/ 16 h 16"/>
                <a:gd name="T2" fmla="*/ 0 w 16"/>
                <a:gd name="T3" fmla="*/ 16 h 16"/>
                <a:gd name="T4" fmla="*/ 16 w 16"/>
                <a:gd name="T5" fmla="*/ 0 h 16"/>
                <a:gd name="T6" fmla="*/ 16 w 16"/>
                <a:gd name="T7" fmla="*/ 8 h 16"/>
                <a:gd name="T8" fmla="*/ 8 w 16"/>
                <a:gd name="T9" fmla="*/ 16 h 16"/>
              </a:gdLst>
              <a:ahLst/>
              <a:cxnLst>
                <a:cxn ang="0">
                  <a:pos x="T0" y="T1"/>
                </a:cxn>
                <a:cxn ang="0">
                  <a:pos x="T2" y="T3"/>
                </a:cxn>
                <a:cxn ang="0">
                  <a:pos x="T4" y="T5"/>
                </a:cxn>
                <a:cxn ang="0">
                  <a:pos x="T6" y="T7"/>
                </a:cxn>
                <a:cxn ang="0">
                  <a:pos x="T8" y="T9"/>
                </a:cxn>
              </a:cxnLst>
              <a:rect l="0" t="0" r="r" b="b"/>
              <a:pathLst>
                <a:path w="16" h="16">
                  <a:moveTo>
                    <a:pt x="8" y="16"/>
                  </a:moveTo>
                  <a:cubicBezTo>
                    <a:pt x="0" y="16"/>
                    <a:pt x="0" y="16"/>
                    <a:pt x="0" y="16"/>
                  </a:cubicBezTo>
                  <a:cubicBezTo>
                    <a:pt x="0" y="7"/>
                    <a:pt x="7" y="0"/>
                    <a:pt x="16" y="0"/>
                  </a:cubicBezTo>
                  <a:cubicBezTo>
                    <a:pt x="16" y="8"/>
                    <a:pt x="16" y="8"/>
                    <a:pt x="16" y="8"/>
                  </a:cubicBezTo>
                  <a:cubicBezTo>
                    <a:pt x="11" y="8"/>
                    <a:pt x="8" y="12"/>
                    <a:pt x="8" y="16"/>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474" name="Rectangle 598"/>
            <p:cNvSpPr>
              <a:spLocks noChangeArrowheads="1"/>
            </p:cNvSpPr>
            <p:nvPr/>
          </p:nvSpPr>
          <p:spPr bwMode="auto">
            <a:xfrm>
              <a:off x="3322639" y="1600201"/>
              <a:ext cx="14288" cy="57150"/>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475" name="Freeform 599"/>
            <p:cNvSpPr>
              <a:spLocks/>
            </p:cNvSpPr>
            <p:nvPr/>
          </p:nvSpPr>
          <p:spPr bwMode="auto">
            <a:xfrm>
              <a:off x="3279776" y="1571626"/>
              <a:ext cx="28575" cy="28575"/>
            </a:xfrm>
            <a:custGeom>
              <a:avLst/>
              <a:gdLst>
                <a:gd name="T0" fmla="*/ 16 w 16"/>
                <a:gd name="T1" fmla="*/ 16 h 16"/>
                <a:gd name="T2" fmla="*/ 8 w 16"/>
                <a:gd name="T3" fmla="*/ 16 h 16"/>
                <a:gd name="T4" fmla="*/ 0 w 16"/>
                <a:gd name="T5" fmla="*/ 8 h 16"/>
                <a:gd name="T6" fmla="*/ 0 w 16"/>
                <a:gd name="T7" fmla="*/ 0 h 16"/>
                <a:gd name="T8" fmla="*/ 16 w 16"/>
                <a:gd name="T9" fmla="*/ 16 h 16"/>
              </a:gdLst>
              <a:ahLst/>
              <a:cxnLst>
                <a:cxn ang="0">
                  <a:pos x="T0" y="T1"/>
                </a:cxn>
                <a:cxn ang="0">
                  <a:pos x="T2" y="T3"/>
                </a:cxn>
                <a:cxn ang="0">
                  <a:pos x="T4" y="T5"/>
                </a:cxn>
                <a:cxn ang="0">
                  <a:pos x="T6" y="T7"/>
                </a:cxn>
                <a:cxn ang="0">
                  <a:pos x="T8" y="T9"/>
                </a:cxn>
              </a:cxnLst>
              <a:rect l="0" t="0" r="r" b="b"/>
              <a:pathLst>
                <a:path w="16" h="16">
                  <a:moveTo>
                    <a:pt x="16" y="16"/>
                  </a:moveTo>
                  <a:cubicBezTo>
                    <a:pt x="8" y="16"/>
                    <a:pt x="8" y="16"/>
                    <a:pt x="8" y="16"/>
                  </a:cubicBezTo>
                  <a:cubicBezTo>
                    <a:pt x="8" y="12"/>
                    <a:pt x="4" y="8"/>
                    <a:pt x="0" y="8"/>
                  </a:cubicBezTo>
                  <a:cubicBezTo>
                    <a:pt x="0" y="0"/>
                    <a:pt x="0" y="0"/>
                    <a:pt x="0" y="0"/>
                  </a:cubicBezTo>
                  <a:cubicBezTo>
                    <a:pt x="8" y="0"/>
                    <a:pt x="16" y="7"/>
                    <a:pt x="16" y="16"/>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476" name="Rectangle 600"/>
            <p:cNvSpPr>
              <a:spLocks noChangeArrowheads="1"/>
            </p:cNvSpPr>
            <p:nvPr/>
          </p:nvSpPr>
          <p:spPr bwMode="auto">
            <a:xfrm>
              <a:off x="3294064" y="1600201"/>
              <a:ext cx="14288" cy="57150"/>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477" name="Rectangle 601"/>
            <p:cNvSpPr>
              <a:spLocks noChangeArrowheads="1"/>
            </p:cNvSpPr>
            <p:nvPr/>
          </p:nvSpPr>
          <p:spPr bwMode="auto">
            <a:xfrm>
              <a:off x="3236914" y="1844676"/>
              <a:ext cx="14288" cy="180975"/>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478" name="Freeform 602"/>
            <p:cNvSpPr>
              <a:spLocks/>
            </p:cNvSpPr>
            <p:nvPr/>
          </p:nvSpPr>
          <p:spPr bwMode="auto">
            <a:xfrm>
              <a:off x="3351214" y="1793876"/>
              <a:ext cx="42863" cy="231775"/>
            </a:xfrm>
            <a:custGeom>
              <a:avLst/>
              <a:gdLst>
                <a:gd name="T0" fmla="*/ 24 w 24"/>
                <a:gd name="T1" fmla="*/ 128 h 128"/>
                <a:gd name="T2" fmla="*/ 16 w 24"/>
                <a:gd name="T3" fmla="*/ 128 h 128"/>
                <a:gd name="T4" fmla="*/ 16 w 24"/>
                <a:gd name="T5" fmla="*/ 30 h 128"/>
                <a:gd name="T6" fmla="*/ 2 w 24"/>
                <a:gd name="T7" fmla="*/ 24 h 128"/>
                <a:gd name="T8" fmla="*/ 0 w 24"/>
                <a:gd name="T9" fmla="*/ 20 h 128"/>
                <a:gd name="T10" fmla="*/ 0 w 24"/>
                <a:gd name="T11" fmla="*/ 0 h 128"/>
                <a:gd name="T12" fmla="*/ 8 w 24"/>
                <a:gd name="T13" fmla="*/ 0 h 128"/>
                <a:gd name="T14" fmla="*/ 8 w 24"/>
                <a:gd name="T15" fmla="*/ 18 h 128"/>
                <a:gd name="T16" fmla="*/ 21 w 24"/>
                <a:gd name="T17" fmla="*/ 24 h 128"/>
                <a:gd name="T18" fmla="*/ 24 w 24"/>
                <a:gd name="T19" fmla="*/ 28 h 128"/>
                <a:gd name="T20" fmla="*/ 24 w 24"/>
                <a:gd name="T21"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 h="128">
                  <a:moveTo>
                    <a:pt x="24" y="128"/>
                  </a:moveTo>
                  <a:cubicBezTo>
                    <a:pt x="16" y="128"/>
                    <a:pt x="16" y="128"/>
                    <a:pt x="16" y="128"/>
                  </a:cubicBezTo>
                  <a:cubicBezTo>
                    <a:pt x="16" y="30"/>
                    <a:pt x="16" y="30"/>
                    <a:pt x="16" y="30"/>
                  </a:cubicBezTo>
                  <a:cubicBezTo>
                    <a:pt x="2" y="24"/>
                    <a:pt x="2" y="24"/>
                    <a:pt x="2" y="24"/>
                  </a:cubicBezTo>
                  <a:cubicBezTo>
                    <a:pt x="1" y="23"/>
                    <a:pt x="0" y="22"/>
                    <a:pt x="0" y="20"/>
                  </a:cubicBezTo>
                  <a:cubicBezTo>
                    <a:pt x="0" y="0"/>
                    <a:pt x="0" y="0"/>
                    <a:pt x="0" y="0"/>
                  </a:cubicBezTo>
                  <a:cubicBezTo>
                    <a:pt x="8" y="0"/>
                    <a:pt x="8" y="0"/>
                    <a:pt x="8" y="0"/>
                  </a:cubicBezTo>
                  <a:cubicBezTo>
                    <a:pt x="8" y="18"/>
                    <a:pt x="8" y="18"/>
                    <a:pt x="8" y="18"/>
                  </a:cubicBezTo>
                  <a:cubicBezTo>
                    <a:pt x="21" y="24"/>
                    <a:pt x="21" y="24"/>
                    <a:pt x="21" y="24"/>
                  </a:cubicBezTo>
                  <a:cubicBezTo>
                    <a:pt x="23" y="25"/>
                    <a:pt x="24" y="26"/>
                    <a:pt x="24" y="28"/>
                  </a:cubicBezTo>
                  <a:lnTo>
                    <a:pt x="24" y="128"/>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479" name="Freeform 603"/>
            <p:cNvSpPr>
              <a:spLocks/>
            </p:cNvSpPr>
            <p:nvPr/>
          </p:nvSpPr>
          <p:spPr bwMode="auto">
            <a:xfrm>
              <a:off x="3409951" y="1787526"/>
              <a:ext cx="171450" cy="238125"/>
            </a:xfrm>
            <a:custGeom>
              <a:avLst/>
              <a:gdLst>
                <a:gd name="T0" fmla="*/ 108 w 108"/>
                <a:gd name="T1" fmla="*/ 150 h 150"/>
                <a:gd name="T2" fmla="*/ 0 w 108"/>
                <a:gd name="T3" fmla="*/ 150 h 150"/>
                <a:gd name="T4" fmla="*/ 0 w 108"/>
                <a:gd name="T5" fmla="*/ 0 h 150"/>
                <a:gd name="T6" fmla="*/ 18 w 108"/>
                <a:gd name="T7" fmla="*/ 0 h 150"/>
                <a:gd name="T8" fmla="*/ 18 w 108"/>
                <a:gd name="T9" fmla="*/ 9 h 150"/>
                <a:gd name="T10" fmla="*/ 9 w 108"/>
                <a:gd name="T11" fmla="*/ 9 h 150"/>
                <a:gd name="T12" fmla="*/ 9 w 108"/>
                <a:gd name="T13" fmla="*/ 141 h 150"/>
                <a:gd name="T14" fmla="*/ 99 w 108"/>
                <a:gd name="T15" fmla="*/ 141 h 150"/>
                <a:gd name="T16" fmla="*/ 99 w 108"/>
                <a:gd name="T17" fmla="*/ 9 h 150"/>
                <a:gd name="T18" fmla="*/ 90 w 108"/>
                <a:gd name="T19" fmla="*/ 9 h 150"/>
                <a:gd name="T20" fmla="*/ 90 w 108"/>
                <a:gd name="T21" fmla="*/ 0 h 150"/>
                <a:gd name="T22" fmla="*/ 108 w 108"/>
                <a:gd name="T23" fmla="*/ 0 h 150"/>
                <a:gd name="T24" fmla="*/ 108 w 108"/>
                <a:gd name="T25" fmla="*/ 15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8" h="150">
                  <a:moveTo>
                    <a:pt x="108" y="150"/>
                  </a:moveTo>
                  <a:lnTo>
                    <a:pt x="0" y="150"/>
                  </a:lnTo>
                  <a:lnTo>
                    <a:pt x="0" y="0"/>
                  </a:lnTo>
                  <a:lnTo>
                    <a:pt x="18" y="0"/>
                  </a:lnTo>
                  <a:lnTo>
                    <a:pt x="18" y="9"/>
                  </a:lnTo>
                  <a:lnTo>
                    <a:pt x="9" y="9"/>
                  </a:lnTo>
                  <a:lnTo>
                    <a:pt x="9" y="141"/>
                  </a:lnTo>
                  <a:lnTo>
                    <a:pt x="99" y="141"/>
                  </a:lnTo>
                  <a:lnTo>
                    <a:pt x="99" y="9"/>
                  </a:lnTo>
                  <a:lnTo>
                    <a:pt x="90" y="9"/>
                  </a:lnTo>
                  <a:lnTo>
                    <a:pt x="90" y="0"/>
                  </a:lnTo>
                  <a:lnTo>
                    <a:pt x="108" y="0"/>
                  </a:lnTo>
                  <a:lnTo>
                    <a:pt x="108" y="150"/>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480" name="Freeform 604"/>
            <p:cNvSpPr>
              <a:spLocks noEditPoints="1"/>
            </p:cNvSpPr>
            <p:nvPr/>
          </p:nvSpPr>
          <p:spPr bwMode="auto">
            <a:xfrm>
              <a:off x="3452814" y="1773238"/>
              <a:ext cx="85725" cy="42863"/>
            </a:xfrm>
            <a:custGeom>
              <a:avLst/>
              <a:gdLst>
                <a:gd name="T0" fmla="*/ 54 w 54"/>
                <a:gd name="T1" fmla="*/ 27 h 27"/>
                <a:gd name="T2" fmla="*/ 0 w 54"/>
                <a:gd name="T3" fmla="*/ 27 h 27"/>
                <a:gd name="T4" fmla="*/ 0 w 54"/>
                <a:gd name="T5" fmla="*/ 0 h 27"/>
                <a:gd name="T6" fmla="*/ 54 w 54"/>
                <a:gd name="T7" fmla="*/ 0 h 27"/>
                <a:gd name="T8" fmla="*/ 54 w 54"/>
                <a:gd name="T9" fmla="*/ 27 h 27"/>
                <a:gd name="T10" fmla="*/ 9 w 54"/>
                <a:gd name="T11" fmla="*/ 18 h 27"/>
                <a:gd name="T12" fmla="*/ 45 w 54"/>
                <a:gd name="T13" fmla="*/ 18 h 27"/>
                <a:gd name="T14" fmla="*/ 45 w 54"/>
                <a:gd name="T15" fmla="*/ 9 h 27"/>
                <a:gd name="T16" fmla="*/ 9 w 54"/>
                <a:gd name="T17" fmla="*/ 9 h 27"/>
                <a:gd name="T18" fmla="*/ 9 w 54"/>
                <a:gd name="T19" fmla="*/ 18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4" h="27">
                  <a:moveTo>
                    <a:pt x="54" y="27"/>
                  </a:moveTo>
                  <a:lnTo>
                    <a:pt x="0" y="27"/>
                  </a:lnTo>
                  <a:lnTo>
                    <a:pt x="0" y="0"/>
                  </a:lnTo>
                  <a:lnTo>
                    <a:pt x="54" y="0"/>
                  </a:lnTo>
                  <a:lnTo>
                    <a:pt x="54" y="27"/>
                  </a:lnTo>
                  <a:close/>
                  <a:moveTo>
                    <a:pt x="9" y="18"/>
                  </a:moveTo>
                  <a:lnTo>
                    <a:pt x="45" y="18"/>
                  </a:lnTo>
                  <a:lnTo>
                    <a:pt x="45" y="9"/>
                  </a:lnTo>
                  <a:lnTo>
                    <a:pt x="9" y="9"/>
                  </a:lnTo>
                  <a:lnTo>
                    <a:pt x="9" y="18"/>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481" name="Rectangle 605"/>
            <p:cNvSpPr>
              <a:spLocks noChangeArrowheads="1"/>
            </p:cNvSpPr>
            <p:nvPr/>
          </p:nvSpPr>
          <p:spPr bwMode="auto">
            <a:xfrm>
              <a:off x="3467101" y="1830388"/>
              <a:ext cx="85725"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482" name="Rectangle 606"/>
            <p:cNvSpPr>
              <a:spLocks noChangeArrowheads="1"/>
            </p:cNvSpPr>
            <p:nvPr/>
          </p:nvSpPr>
          <p:spPr bwMode="auto">
            <a:xfrm>
              <a:off x="3438526" y="1830388"/>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483" name="Rectangle 608"/>
            <p:cNvSpPr>
              <a:spLocks noChangeArrowheads="1"/>
            </p:cNvSpPr>
            <p:nvPr/>
          </p:nvSpPr>
          <p:spPr bwMode="auto">
            <a:xfrm>
              <a:off x="3467101" y="1858963"/>
              <a:ext cx="85725"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484" name="Rectangle 609"/>
            <p:cNvSpPr>
              <a:spLocks noChangeArrowheads="1"/>
            </p:cNvSpPr>
            <p:nvPr/>
          </p:nvSpPr>
          <p:spPr bwMode="auto">
            <a:xfrm>
              <a:off x="3438526" y="1858963"/>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485" name="Rectangle 610"/>
            <p:cNvSpPr>
              <a:spLocks noChangeArrowheads="1"/>
            </p:cNvSpPr>
            <p:nvPr/>
          </p:nvSpPr>
          <p:spPr bwMode="auto">
            <a:xfrm>
              <a:off x="3467101" y="1887538"/>
              <a:ext cx="85725"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486" name="Rectangle 611"/>
            <p:cNvSpPr>
              <a:spLocks noChangeArrowheads="1"/>
            </p:cNvSpPr>
            <p:nvPr/>
          </p:nvSpPr>
          <p:spPr bwMode="auto">
            <a:xfrm>
              <a:off x="3438526" y="1887538"/>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487" name="Rectangle 612"/>
            <p:cNvSpPr>
              <a:spLocks noChangeArrowheads="1"/>
            </p:cNvSpPr>
            <p:nvPr/>
          </p:nvSpPr>
          <p:spPr bwMode="auto">
            <a:xfrm>
              <a:off x="3467101" y="1917701"/>
              <a:ext cx="85725"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488" name="Rectangle 613"/>
            <p:cNvSpPr>
              <a:spLocks noChangeArrowheads="1"/>
            </p:cNvSpPr>
            <p:nvPr/>
          </p:nvSpPr>
          <p:spPr bwMode="auto">
            <a:xfrm>
              <a:off x="3438526" y="1917701"/>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489" name="Rectangle 614"/>
            <p:cNvSpPr>
              <a:spLocks noChangeArrowheads="1"/>
            </p:cNvSpPr>
            <p:nvPr/>
          </p:nvSpPr>
          <p:spPr bwMode="auto">
            <a:xfrm>
              <a:off x="3517901" y="1966913"/>
              <a:ext cx="34925"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490" name="Rectangle 615"/>
            <p:cNvSpPr>
              <a:spLocks noChangeArrowheads="1"/>
            </p:cNvSpPr>
            <p:nvPr/>
          </p:nvSpPr>
          <p:spPr bwMode="auto">
            <a:xfrm>
              <a:off x="3308351" y="1901826"/>
              <a:ext cx="14288" cy="15875"/>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491" name="Rectangle 616"/>
            <p:cNvSpPr>
              <a:spLocks noChangeArrowheads="1"/>
            </p:cNvSpPr>
            <p:nvPr/>
          </p:nvSpPr>
          <p:spPr bwMode="auto">
            <a:xfrm>
              <a:off x="3308351" y="1931988"/>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492" name="Rectangle 617"/>
            <p:cNvSpPr>
              <a:spLocks noChangeArrowheads="1"/>
            </p:cNvSpPr>
            <p:nvPr/>
          </p:nvSpPr>
          <p:spPr bwMode="auto">
            <a:xfrm>
              <a:off x="3308351" y="1960563"/>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grpSp>
      <p:grpSp>
        <p:nvGrpSpPr>
          <p:cNvPr id="510" name="Group 509"/>
          <p:cNvGrpSpPr/>
          <p:nvPr/>
        </p:nvGrpSpPr>
        <p:grpSpPr>
          <a:xfrm>
            <a:off x="7466073" y="1262205"/>
            <a:ext cx="461963" cy="461963"/>
            <a:chOff x="1497013" y="3932238"/>
            <a:chExt cx="461963" cy="461963"/>
          </a:xfrm>
        </p:grpSpPr>
        <p:sp>
          <p:nvSpPr>
            <p:cNvPr id="511" name="Rectangle 111"/>
            <p:cNvSpPr>
              <a:spLocks noChangeArrowheads="1"/>
            </p:cNvSpPr>
            <p:nvPr/>
          </p:nvSpPr>
          <p:spPr bwMode="auto">
            <a:xfrm>
              <a:off x="1641476" y="4111625"/>
              <a:ext cx="14288" cy="28575"/>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512" name="Rectangle 112"/>
            <p:cNvSpPr>
              <a:spLocks noChangeArrowheads="1"/>
            </p:cNvSpPr>
            <p:nvPr/>
          </p:nvSpPr>
          <p:spPr bwMode="auto">
            <a:xfrm>
              <a:off x="1584326" y="4111625"/>
              <a:ext cx="14288" cy="28575"/>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513" name="Rectangle 113"/>
            <p:cNvSpPr>
              <a:spLocks noChangeArrowheads="1"/>
            </p:cNvSpPr>
            <p:nvPr/>
          </p:nvSpPr>
          <p:spPr bwMode="auto">
            <a:xfrm>
              <a:off x="1612901" y="4076700"/>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514" name="Rectangle 114"/>
            <p:cNvSpPr>
              <a:spLocks noChangeArrowheads="1"/>
            </p:cNvSpPr>
            <p:nvPr/>
          </p:nvSpPr>
          <p:spPr bwMode="auto">
            <a:xfrm>
              <a:off x="1584326" y="4076700"/>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515" name="Rectangle 115"/>
            <p:cNvSpPr>
              <a:spLocks noChangeArrowheads="1"/>
            </p:cNvSpPr>
            <p:nvPr/>
          </p:nvSpPr>
          <p:spPr bwMode="auto">
            <a:xfrm>
              <a:off x="1641476" y="4076700"/>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516" name="Rectangle 116"/>
            <p:cNvSpPr>
              <a:spLocks noChangeArrowheads="1"/>
            </p:cNvSpPr>
            <p:nvPr/>
          </p:nvSpPr>
          <p:spPr bwMode="auto">
            <a:xfrm>
              <a:off x="1568451" y="4133850"/>
              <a:ext cx="101600"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517" name="Freeform 117"/>
            <p:cNvSpPr>
              <a:spLocks noEditPoints="1"/>
            </p:cNvSpPr>
            <p:nvPr/>
          </p:nvSpPr>
          <p:spPr bwMode="auto">
            <a:xfrm>
              <a:off x="1497013" y="3932238"/>
              <a:ext cx="244475" cy="187325"/>
            </a:xfrm>
            <a:custGeom>
              <a:avLst/>
              <a:gdLst>
                <a:gd name="T0" fmla="*/ 128 w 136"/>
                <a:gd name="T1" fmla="*/ 104 h 104"/>
                <a:gd name="T2" fmla="*/ 8 w 136"/>
                <a:gd name="T3" fmla="*/ 104 h 104"/>
                <a:gd name="T4" fmla="*/ 0 w 136"/>
                <a:gd name="T5" fmla="*/ 96 h 104"/>
                <a:gd name="T6" fmla="*/ 0 w 136"/>
                <a:gd name="T7" fmla="*/ 8 h 104"/>
                <a:gd name="T8" fmla="*/ 8 w 136"/>
                <a:gd name="T9" fmla="*/ 0 h 104"/>
                <a:gd name="T10" fmla="*/ 128 w 136"/>
                <a:gd name="T11" fmla="*/ 0 h 104"/>
                <a:gd name="T12" fmla="*/ 136 w 136"/>
                <a:gd name="T13" fmla="*/ 8 h 104"/>
                <a:gd name="T14" fmla="*/ 136 w 136"/>
                <a:gd name="T15" fmla="*/ 96 h 104"/>
                <a:gd name="T16" fmla="*/ 128 w 136"/>
                <a:gd name="T17" fmla="*/ 104 h 104"/>
                <a:gd name="T18" fmla="*/ 8 w 136"/>
                <a:gd name="T19" fmla="*/ 8 h 104"/>
                <a:gd name="T20" fmla="*/ 8 w 136"/>
                <a:gd name="T21" fmla="*/ 96 h 104"/>
                <a:gd name="T22" fmla="*/ 128 w 136"/>
                <a:gd name="T23" fmla="*/ 96 h 104"/>
                <a:gd name="T24" fmla="*/ 128 w 136"/>
                <a:gd name="T25" fmla="*/ 8 h 104"/>
                <a:gd name="T26" fmla="*/ 8 w 136"/>
                <a:gd name="T27" fmla="*/ 8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6" h="104">
                  <a:moveTo>
                    <a:pt x="128" y="104"/>
                  </a:moveTo>
                  <a:cubicBezTo>
                    <a:pt x="8" y="104"/>
                    <a:pt x="8" y="104"/>
                    <a:pt x="8" y="104"/>
                  </a:cubicBezTo>
                  <a:cubicBezTo>
                    <a:pt x="3" y="104"/>
                    <a:pt x="0" y="100"/>
                    <a:pt x="0" y="96"/>
                  </a:cubicBezTo>
                  <a:cubicBezTo>
                    <a:pt x="0" y="8"/>
                    <a:pt x="0" y="8"/>
                    <a:pt x="0" y="8"/>
                  </a:cubicBezTo>
                  <a:cubicBezTo>
                    <a:pt x="0" y="4"/>
                    <a:pt x="3" y="0"/>
                    <a:pt x="8" y="0"/>
                  </a:cubicBezTo>
                  <a:cubicBezTo>
                    <a:pt x="128" y="0"/>
                    <a:pt x="128" y="0"/>
                    <a:pt x="128" y="0"/>
                  </a:cubicBezTo>
                  <a:cubicBezTo>
                    <a:pt x="132" y="0"/>
                    <a:pt x="136" y="4"/>
                    <a:pt x="136" y="8"/>
                  </a:cubicBezTo>
                  <a:cubicBezTo>
                    <a:pt x="136" y="96"/>
                    <a:pt x="136" y="96"/>
                    <a:pt x="136" y="96"/>
                  </a:cubicBezTo>
                  <a:cubicBezTo>
                    <a:pt x="136" y="100"/>
                    <a:pt x="132" y="104"/>
                    <a:pt x="128" y="104"/>
                  </a:cubicBezTo>
                  <a:close/>
                  <a:moveTo>
                    <a:pt x="8" y="8"/>
                  </a:moveTo>
                  <a:cubicBezTo>
                    <a:pt x="8" y="96"/>
                    <a:pt x="8" y="96"/>
                    <a:pt x="8" y="96"/>
                  </a:cubicBezTo>
                  <a:cubicBezTo>
                    <a:pt x="128" y="96"/>
                    <a:pt x="128" y="96"/>
                    <a:pt x="128" y="96"/>
                  </a:cubicBezTo>
                  <a:cubicBezTo>
                    <a:pt x="128" y="8"/>
                    <a:pt x="128" y="8"/>
                    <a:pt x="128" y="8"/>
                  </a:cubicBezTo>
                  <a:lnTo>
                    <a:pt x="8" y="8"/>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518" name="Freeform 118"/>
            <p:cNvSpPr>
              <a:spLocks/>
            </p:cNvSpPr>
            <p:nvPr/>
          </p:nvSpPr>
          <p:spPr bwMode="auto">
            <a:xfrm>
              <a:off x="1525588" y="3960813"/>
              <a:ext cx="187325" cy="130175"/>
            </a:xfrm>
            <a:custGeom>
              <a:avLst/>
              <a:gdLst>
                <a:gd name="T0" fmla="*/ 118 w 118"/>
                <a:gd name="T1" fmla="*/ 82 h 82"/>
                <a:gd name="T2" fmla="*/ 91 w 118"/>
                <a:gd name="T3" fmla="*/ 82 h 82"/>
                <a:gd name="T4" fmla="*/ 91 w 118"/>
                <a:gd name="T5" fmla="*/ 73 h 82"/>
                <a:gd name="T6" fmla="*/ 109 w 118"/>
                <a:gd name="T7" fmla="*/ 73 h 82"/>
                <a:gd name="T8" fmla="*/ 109 w 118"/>
                <a:gd name="T9" fmla="*/ 9 h 82"/>
                <a:gd name="T10" fmla="*/ 9 w 118"/>
                <a:gd name="T11" fmla="*/ 9 h 82"/>
                <a:gd name="T12" fmla="*/ 9 w 118"/>
                <a:gd name="T13" fmla="*/ 73 h 82"/>
                <a:gd name="T14" fmla="*/ 27 w 118"/>
                <a:gd name="T15" fmla="*/ 73 h 82"/>
                <a:gd name="T16" fmla="*/ 27 w 118"/>
                <a:gd name="T17" fmla="*/ 82 h 82"/>
                <a:gd name="T18" fmla="*/ 0 w 118"/>
                <a:gd name="T19" fmla="*/ 82 h 82"/>
                <a:gd name="T20" fmla="*/ 0 w 118"/>
                <a:gd name="T21" fmla="*/ 0 h 82"/>
                <a:gd name="T22" fmla="*/ 118 w 118"/>
                <a:gd name="T23" fmla="*/ 0 h 82"/>
                <a:gd name="T24" fmla="*/ 118 w 118"/>
                <a:gd name="T25" fmla="*/ 82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8" h="82">
                  <a:moveTo>
                    <a:pt x="118" y="82"/>
                  </a:moveTo>
                  <a:lnTo>
                    <a:pt x="91" y="82"/>
                  </a:lnTo>
                  <a:lnTo>
                    <a:pt x="91" y="73"/>
                  </a:lnTo>
                  <a:lnTo>
                    <a:pt x="109" y="73"/>
                  </a:lnTo>
                  <a:lnTo>
                    <a:pt x="109" y="9"/>
                  </a:lnTo>
                  <a:lnTo>
                    <a:pt x="9" y="9"/>
                  </a:lnTo>
                  <a:lnTo>
                    <a:pt x="9" y="73"/>
                  </a:lnTo>
                  <a:lnTo>
                    <a:pt x="27" y="73"/>
                  </a:lnTo>
                  <a:lnTo>
                    <a:pt x="27" y="82"/>
                  </a:lnTo>
                  <a:lnTo>
                    <a:pt x="0" y="82"/>
                  </a:lnTo>
                  <a:lnTo>
                    <a:pt x="0" y="0"/>
                  </a:lnTo>
                  <a:lnTo>
                    <a:pt x="118" y="0"/>
                  </a:lnTo>
                  <a:lnTo>
                    <a:pt x="118" y="82"/>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519" name="Rectangle 119"/>
            <p:cNvSpPr>
              <a:spLocks noChangeArrowheads="1"/>
            </p:cNvSpPr>
            <p:nvPr/>
          </p:nvSpPr>
          <p:spPr bwMode="auto">
            <a:xfrm>
              <a:off x="1857376" y="4357688"/>
              <a:ext cx="14288" cy="28575"/>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520" name="Rectangle 120"/>
            <p:cNvSpPr>
              <a:spLocks noChangeArrowheads="1"/>
            </p:cNvSpPr>
            <p:nvPr/>
          </p:nvSpPr>
          <p:spPr bwMode="auto">
            <a:xfrm>
              <a:off x="1800226" y="4357688"/>
              <a:ext cx="14288" cy="28575"/>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521" name="Rectangle 121"/>
            <p:cNvSpPr>
              <a:spLocks noChangeArrowheads="1"/>
            </p:cNvSpPr>
            <p:nvPr/>
          </p:nvSpPr>
          <p:spPr bwMode="auto">
            <a:xfrm>
              <a:off x="1828801" y="4321175"/>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522" name="Rectangle 122"/>
            <p:cNvSpPr>
              <a:spLocks noChangeArrowheads="1"/>
            </p:cNvSpPr>
            <p:nvPr/>
          </p:nvSpPr>
          <p:spPr bwMode="auto">
            <a:xfrm>
              <a:off x="1800226" y="4321175"/>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523" name="Rectangle 123"/>
            <p:cNvSpPr>
              <a:spLocks noChangeArrowheads="1"/>
            </p:cNvSpPr>
            <p:nvPr/>
          </p:nvSpPr>
          <p:spPr bwMode="auto">
            <a:xfrm>
              <a:off x="1857376" y="4321175"/>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524" name="Rectangle 124"/>
            <p:cNvSpPr>
              <a:spLocks noChangeArrowheads="1"/>
            </p:cNvSpPr>
            <p:nvPr/>
          </p:nvSpPr>
          <p:spPr bwMode="auto">
            <a:xfrm>
              <a:off x="1785938" y="4379913"/>
              <a:ext cx="100013"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525" name="Freeform 125"/>
            <p:cNvSpPr>
              <a:spLocks noEditPoints="1"/>
            </p:cNvSpPr>
            <p:nvPr/>
          </p:nvSpPr>
          <p:spPr bwMode="auto">
            <a:xfrm>
              <a:off x="1712913" y="4176713"/>
              <a:ext cx="246063" cy="188913"/>
            </a:xfrm>
            <a:custGeom>
              <a:avLst/>
              <a:gdLst>
                <a:gd name="T0" fmla="*/ 128 w 136"/>
                <a:gd name="T1" fmla="*/ 104 h 104"/>
                <a:gd name="T2" fmla="*/ 8 w 136"/>
                <a:gd name="T3" fmla="*/ 104 h 104"/>
                <a:gd name="T4" fmla="*/ 0 w 136"/>
                <a:gd name="T5" fmla="*/ 96 h 104"/>
                <a:gd name="T6" fmla="*/ 0 w 136"/>
                <a:gd name="T7" fmla="*/ 8 h 104"/>
                <a:gd name="T8" fmla="*/ 8 w 136"/>
                <a:gd name="T9" fmla="*/ 0 h 104"/>
                <a:gd name="T10" fmla="*/ 128 w 136"/>
                <a:gd name="T11" fmla="*/ 0 h 104"/>
                <a:gd name="T12" fmla="*/ 136 w 136"/>
                <a:gd name="T13" fmla="*/ 8 h 104"/>
                <a:gd name="T14" fmla="*/ 136 w 136"/>
                <a:gd name="T15" fmla="*/ 96 h 104"/>
                <a:gd name="T16" fmla="*/ 128 w 136"/>
                <a:gd name="T17" fmla="*/ 104 h 104"/>
                <a:gd name="T18" fmla="*/ 8 w 136"/>
                <a:gd name="T19" fmla="*/ 8 h 104"/>
                <a:gd name="T20" fmla="*/ 8 w 136"/>
                <a:gd name="T21" fmla="*/ 96 h 104"/>
                <a:gd name="T22" fmla="*/ 128 w 136"/>
                <a:gd name="T23" fmla="*/ 96 h 104"/>
                <a:gd name="T24" fmla="*/ 128 w 136"/>
                <a:gd name="T25" fmla="*/ 8 h 104"/>
                <a:gd name="T26" fmla="*/ 8 w 136"/>
                <a:gd name="T27" fmla="*/ 8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6" h="104">
                  <a:moveTo>
                    <a:pt x="128" y="104"/>
                  </a:moveTo>
                  <a:cubicBezTo>
                    <a:pt x="8" y="104"/>
                    <a:pt x="8" y="104"/>
                    <a:pt x="8" y="104"/>
                  </a:cubicBezTo>
                  <a:cubicBezTo>
                    <a:pt x="3" y="104"/>
                    <a:pt x="0" y="100"/>
                    <a:pt x="0" y="96"/>
                  </a:cubicBezTo>
                  <a:cubicBezTo>
                    <a:pt x="0" y="8"/>
                    <a:pt x="0" y="8"/>
                    <a:pt x="0" y="8"/>
                  </a:cubicBezTo>
                  <a:cubicBezTo>
                    <a:pt x="0" y="4"/>
                    <a:pt x="3" y="0"/>
                    <a:pt x="8" y="0"/>
                  </a:cubicBezTo>
                  <a:cubicBezTo>
                    <a:pt x="128" y="0"/>
                    <a:pt x="128" y="0"/>
                    <a:pt x="128" y="0"/>
                  </a:cubicBezTo>
                  <a:cubicBezTo>
                    <a:pt x="132" y="0"/>
                    <a:pt x="136" y="4"/>
                    <a:pt x="136" y="8"/>
                  </a:cubicBezTo>
                  <a:cubicBezTo>
                    <a:pt x="136" y="96"/>
                    <a:pt x="136" y="96"/>
                    <a:pt x="136" y="96"/>
                  </a:cubicBezTo>
                  <a:cubicBezTo>
                    <a:pt x="136" y="100"/>
                    <a:pt x="132" y="104"/>
                    <a:pt x="128" y="104"/>
                  </a:cubicBezTo>
                  <a:close/>
                  <a:moveTo>
                    <a:pt x="8" y="8"/>
                  </a:moveTo>
                  <a:cubicBezTo>
                    <a:pt x="8" y="96"/>
                    <a:pt x="8" y="96"/>
                    <a:pt x="8" y="96"/>
                  </a:cubicBezTo>
                  <a:cubicBezTo>
                    <a:pt x="128" y="96"/>
                    <a:pt x="128" y="96"/>
                    <a:pt x="128" y="96"/>
                  </a:cubicBezTo>
                  <a:cubicBezTo>
                    <a:pt x="128" y="8"/>
                    <a:pt x="128" y="8"/>
                    <a:pt x="128" y="8"/>
                  </a:cubicBezTo>
                  <a:lnTo>
                    <a:pt x="8" y="8"/>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526" name="Freeform 126"/>
            <p:cNvSpPr>
              <a:spLocks/>
            </p:cNvSpPr>
            <p:nvPr/>
          </p:nvSpPr>
          <p:spPr bwMode="auto">
            <a:xfrm>
              <a:off x="1741488" y="4205288"/>
              <a:ext cx="188913" cy="130175"/>
            </a:xfrm>
            <a:custGeom>
              <a:avLst/>
              <a:gdLst>
                <a:gd name="T0" fmla="*/ 119 w 119"/>
                <a:gd name="T1" fmla="*/ 82 h 82"/>
                <a:gd name="T2" fmla="*/ 91 w 119"/>
                <a:gd name="T3" fmla="*/ 82 h 82"/>
                <a:gd name="T4" fmla="*/ 91 w 119"/>
                <a:gd name="T5" fmla="*/ 73 h 82"/>
                <a:gd name="T6" fmla="*/ 109 w 119"/>
                <a:gd name="T7" fmla="*/ 73 h 82"/>
                <a:gd name="T8" fmla="*/ 109 w 119"/>
                <a:gd name="T9" fmla="*/ 10 h 82"/>
                <a:gd name="T10" fmla="*/ 10 w 119"/>
                <a:gd name="T11" fmla="*/ 10 h 82"/>
                <a:gd name="T12" fmla="*/ 10 w 119"/>
                <a:gd name="T13" fmla="*/ 73 h 82"/>
                <a:gd name="T14" fmla="*/ 28 w 119"/>
                <a:gd name="T15" fmla="*/ 73 h 82"/>
                <a:gd name="T16" fmla="*/ 28 w 119"/>
                <a:gd name="T17" fmla="*/ 82 h 82"/>
                <a:gd name="T18" fmla="*/ 0 w 119"/>
                <a:gd name="T19" fmla="*/ 82 h 82"/>
                <a:gd name="T20" fmla="*/ 0 w 119"/>
                <a:gd name="T21" fmla="*/ 0 h 82"/>
                <a:gd name="T22" fmla="*/ 119 w 119"/>
                <a:gd name="T23" fmla="*/ 0 h 82"/>
                <a:gd name="T24" fmla="*/ 119 w 119"/>
                <a:gd name="T25" fmla="*/ 82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9" h="82">
                  <a:moveTo>
                    <a:pt x="119" y="82"/>
                  </a:moveTo>
                  <a:lnTo>
                    <a:pt x="91" y="82"/>
                  </a:lnTo>
                  <a:lnTo>
                    <a:pt x="91" y="73"/>
                  </a:lnTo>
                  <a:lnTo>
                    <a:pt x="109" y="73"/>
                  </a:lnTo>
                  <a:lnTo>
                    <a:pt x="109" y="10"/>
                  </a:lnTo>
                  <a:lnTo>
                    <a:pt x="10" y="10"/>
                  </a:lnTo>
                  <a:lnTo>
                    <a:pt x="10" y="73"/>
                  </a:lnTo>
                  <a:lnTo>
                    <a:pt x="28" y="73"/>
                  </a:lnTo>
                  <a:lnTo>
                    <a:pt x="28" y="82"/>
                  </a:lnTo>
                  <a:lnTo>
                    <a:pt x="0" y="82"/>
                  </a:lnTo>
                  <a:lnTo>
                    <a:pt x="0" y="0"/>
                  </a:lnTo>
                  <a:lnTo>
                    <a:pt x="119" y="0"/>
                  </a:lnTo>
                  <a:lnTo>
                    <a:pt x="119" y="82"/>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527" name="Rectangle 127"/>
            <p:cNvSpPr>
              <a:spLocks noChangeArrowheads="1"/>
            </p:cNvSpPr>
            <p:nvPr/>
          </p:nvSpPr>
          <p:spPr bwMode="auto">
            <a:xfrm>
              <a:off x="1871663" y="4090988"/>
              <a:ext cx="14288" cy="7143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528" name="Rectangle 128"/>
            <p:cNvSpPr>
              <a:spLocks noChangeArrowheads="1"/>
            </p:cNvSpPr>
            <p:nvPr/>
          </p:nvSpPr>
          <p:spPr bwMode="auto">
            <a:xfrm>
              <a:off x="1757363" y="4032250"/>
              <a:ext cx="7143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529" name="Freeform 129"/>
            <p:cNvSpPr>
              <a:spLocks noEditPoints="1"/>
            </p:cNvSpPr>
            <p:nvPr/>
          </p:nvSpPr>
          <p:spPr bwMode="auto">
            <a:xfrm>
              <a:off x="1843088" y="4003675"/>
              <a:ext cx="71438" cy="73025"/>
            </a:xfrm>
            <a:custGeom>
              <a:avLst/>
              <a:gdLst>
                <a:gd name="T0" fmla="*/ 20 w 40"/>
                <a:gd name="T1" fmla="*/ 40 h 40"/>
                <a:gd name="T2" fmla="*/ 0 w 40"/>
                <a:gd name="T3" fmla="*/ 20 h 40"/>
                <a:gd name="T4" fmla="*/ 20 w 40"/>
                <a:gd name="T5" fmla="*/ 0 h 40"/>
                <a:gd name="T6" fmla="*/ 40 w 40"/>
                <a:gd name="T7" fmla="*/ 20 h 40"/>
                <a:gd name="T8" fmla="*/ 20 w 40"/>
                <a:gd name="T9" fmla="*/ 40 h 40"/>
                <a:gd name="T10" fmla="*/ 20 w 40"/>
                <a:gd name="T11" fmla="*/ 8 h 40"/>
                <a:gd name="T12" fmla="*/ 8 w 40"/>
                <a:gd name="T13" fmla="*/ 20 h 40"/>
                <a:gd name="T14" fmla="*/ 20 w 40"/>
                <a:gd name="T15" fmla="*/ 32 h 40"/>
                <a:gd name="T16" fmla="*/ 32 w 40"/>
                <a:gd name="T17" fmla="*/ 20 h 40"/>
                <a:gd name="T18" fmla="*/ 20 w 40"/>
                <a:gd name="T19" fmla="*/ 8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8"/>
                  </a:moveTo>
                  <a:cubicBezTo>
                    <a:pt x="13" y="8"/>
                    <a:pt x="8" y="13"/>
                    <a:pt x="8" y="20"/>
                  </a:cubicBezTo>
                  <a:cubicBezTo>
                    <a:pt x="8" y="27"/>
                    <a:pt x="13" y="32"/>
                    <a:pt x="20" y="32"/>
                  </a:cubicBezTo>
                  <a:cubicBezTo>
                    <a:pt x="26" y="32"/>
                    <a:pt x="32" y="27"/>
                    <a:pt x="32" y="20"/>
                  </a:cubicBezTo>
                  <a:cubicBezTo>
                    <a:pt x="32" y="13"/>
                    <a:pt x="26" y="8"/>
                    <a:pt x="20" y="8"/>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530" name="Rectangle 130"/>
            <p:cNvSpPr>
              <a:spLocks noChangeArrowheads="1"/>
            </p:cNvSpPr>
            <p:nvPr/>
          </p:nvSpPr>
          <p:spPr bwMode="auto">
            <a:xfrm>
              <a:off x="1568451" y="4162425"/>
              <a:ext cx="15875" cy="73025"/>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531" name="Rectangle 131"/>
            <p:cNvSpPr>
              <a:spLocks noChangeArrowheads="1"/>
            </p:cNvSpPr>
            <p:nvPr/>
          </p:nvSpPr>
          <p:spPr bwMode="auto">
            <a:xfrm>
              <a:off x="1627188" y="4278313"/>
              <a:ext cx="7143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532" name="Freeform 132"/>
            <p:cNvSpPr>
              <a:spLocks noEditPoints="1"/>
            </p:cNvSpPr>
            <p:nvPr/>
          </p:nvSpPr>
          <p:spPr bwMode="auto">
            <a:xfrm>
              <a:off x="1539876" y="4249738"/>
              <a:ext cx="73025" cy="71438"/>
            </a:xfrm>
            <a:custGeom>
              <a:avLst/>
              <a:gdLst>
                <a:gd name="T0" fmla="*/ 20 w 40"/>
                <a:gd name="T1" fmla="*/ 40 h 40"/>
                <a:gd name="T2" fmla="*/ 0 w 40"/>
                <a:gd name="T3" fmla="*/ 20 h 40"/>
                <a:gd name="T4" fmla="*/ 20 w 40"/>
                <a:gd name="T5" fmla="*/ 0 h 40"/>
                <a:gd name="T6" fmla="*/ 40 w 40"/>
                <a:gd name="T7" fmla="*/ 20 h 40"/>
                <a:gd name="T8" fmla="*/ 20 w 40"/>
                <a:gd name="T9" fmla="*/ 40 h 40"/>
                <a:gd name="T10" fmla="*/ 20 w 40"/>
                <a:gd name="T11" fmla="*/ 8 h 40"/>
                <a:gd name="T12" fmla="*/ 8 w 40"/>
                <a:gd name="T13" fmla="*/ 20 h 40"/>
                <a:gd name="T14" fmla="*/ 20 w 40"/>
                <a:gd name="T15" fmla="*/ 32 h 40"/>
                <a:gd name="T16" fmla="*/ 32 w 40"/>
                <a:gd name="T17" fmla="*/ 20 h 40"/>
                <a:gd name="T18" fmla="*/ 20 w 40"/>
                <a:gd name="T19" fmla="*/ 8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8"/>
                  </a:moveTo>
                  <a:cubicBezTo>
                    <a:pt x="13" y="8"/>
                    <a:pt x="8" y="13"/>
                    <a:pt x="8" y="20"/>
                  </a:cubicBezTo>
                  <a:cubicBezTo>
                    <a:pt x="8" y="27"/>
                    <a:pt x="13" y="32"/>
                    <a:pt x="20" y="32"/>
                  </a:cubicBezTo>
                  <a:cubicBezTo>
                    <a:pt x="26" y="32"/>
                    <a:pt x="32" y="27"/>
                    <a:pt x="32" y="20"/>
                  </a:cubicBezTo>
                  <a:cubicBezTo>
                    <a:pt x="32" y="13"/>
                    <a:pt x="26" y="8"/>
                    <a:pt x="20" y="8"/>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grpSp>
      <p:grpSp>
        <p:nvGrpSpPr>
          <p:cNvPr id="501" name="Group 500"/>
          <p:cNvGrpSpPr/>
          <p:nvPr/>
        </p:nvGrpSpPr>
        <p:grpSpPr>
          <a:xfrm>
            <a:off x="962564" y="1087964"/>
            <a:ext cx="886253" cy="1015351"/>
            <a:chOff x="4778376" y="3949700"/>
            <a:chExt cx="403226" cy="461963"/>
          </a:xfrm>
        </p:grpSpPr>
        <p:sp>
          <p:nvSpPr>
            <p:cNvPr id="502" name="Rectangle 577"/>
            <p:cNvSpPr>
              <a:spLocks noChangeArrowheads="1"/>
            </p:cNvSpPr>
            <p:nvPr/>
          </p:nvSpPr>
          <p:spPr bwMode="auto">
            <a:xfrm>
              <a:off x="4973639" y="4260850"/>
              <a:ext cx="14288" cy="150813"/>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503" name="Freeform 578"/>
            <p:cNvSpPr>
              <a:spLocks noEditPoints="1"/>
            </p:cNvSpPr>
            <p:nvPr/>
          </p:nvSpPr>
          <p:spPr bwMode="auto">
            <a:xfrm>
              <a:off x="4937126" y="3949700"/>
              <a:ext cx="87313" cy="87313"/>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8 h 48"/>
                <a:gd name="T12" fmla="*/ 8 w 48"/>
                <a:gd name="T13" fmla="*/ 24 h 48"/>
                <a:gd name="T14" fmla="*/ 24 w 48"/>
                <a:gd name="T15" fmla="*/ 40 h 48"/>
                <a:gd name="T16" fmla="*/ 40 w 48"/>
                <a:gd name="T17" fmla="*/ 24 h 48"/>
                <a:gd name="T18" fmla="*/ 24 w 48"/>
                <a:gd name="T19" fmla="*/ 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7"/>
                    <a:pt x="0" y="24"/>
                  </a:cubicBezTo>
                  <a:cubicBezTo>
                    <a:pt x="0" y="11"/>
                    <a:pt x="11" y="0"/>
                    <a:pt x="24" y="0"/>
                  </a:cubicBezTo>
                  <a:cubicBezTo>
                    <a:pt x="37" y="0"/>
                    <a:pt x="48" y="11"/>
                    <a:pt x="48" y="24"/>
                  </a:cubicBezTo>
                  <a:cubicBezTo>
                    <a:pt x="48" y="37"/>
                    <a:pt x="37" y="48"/>
                    <a:pt x="24" y="48"/>
                  </a:cubicBezTo>
                  <a:close/>
                  <a:moveTo>
                    <a:pt x="24" y="8"/>
                  </a:moveTo>
                  <a:cubicBezTo>
                    <a:pt x="15" y="8"/>
                    <a:pt x="8" y="15"/>
                    <a:pt x="8" y="24"/>
                  </a:cubicBezTo>
                  <a:cubicBezTo>
                    <a:pt x="8" y="33"/>
                    <a:pt x="15" y="40"/>
                    <a:pt x="24" y="40"/>
                  </a:cubicBezTo>
                  <a:cubicBezTo>
                    <a:pt x="33" y="40"/>
                    <a:pt x="40" y="33"/>
                    <a:pt x="40" y="24"/>
                  </a:cubicBezTo>
                  <a:cubicBezTo>
                    <a:pt x="40" y="15"/>
                    <a:pt x="33" y="8"/>
                    <a:pt x="24" y="8"/>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504" name="Freeform 579"/>
            <p:cNvSpPr>
              <a:spLocks/>
            </p:cNvSpPr>
            <p:nvPr/>
          </p:nvSpPr>
          <p:spPr bwMode="auto">
            <a:xfrm>
              <a:off x="4894264" y="4051300"/>
              <a:ext cx="173038" cy="57150"/>
            </a:xfrm>
            <a:custGeom>
              <a:avLst/>
              <a:gdLst>
                <a:gd name="T0" fmla="*/ 96 w 96"/>
                <a:gd name="T1" fmla="*/ 32 h 32"/>
                <a:gd name="T2" fmla="*/ 88 w 96"/>
                <a:gd name="T3" fmla="*/ 32 h 32"/>
                <a:gd name="T4" fmla="*/ 88 w 96"/>
                <a:gd name="T5" fmla="*/ 28 h 32"/>
                <a:gd name="T6" fmla="*/ 68 w 96"/>
                <a:gd name="T7" fmla="*/ 8 h 32"/>
                <a:gd name="T8" fmla="*/ 28 w 96"/>
                <a:gd name="T9" fmla="*/ 8 h 32"/>
                <a:gd name="T10" fmla="*/ 8 w 96"/>
                <a:gd name="T11" fmla="*/ 28 h 32"/>
                <a:gd name="T12" fmla="*/ 8 w 96"/>
                <a:gd name="T13" fmla="*/ 32 h 32"/>
                <a:gd name="T14" fmla="*/ 0 w 96"/>
                <a:gd name="T15" fmla="*/ 32 h 32"/>
                <a:gd name="T16" fmla="*/ 0 w 96"/>
                <a:gd name="T17" fmla="*/ 28 h 32"/>
                <a:gd name="T18" fmla="*/ 28 w 96"/>
                <a:gd name="T19" fmla="*/ 0 h 32"/>
                <a:gd name="T20" fmla="*/ 68 w 96"/>
                <a:gd name="T21" fmla="*/ 0 h 32"/>
                <a:gd name="T22" fmla="*/ 96 w 96"/>
                <a:gd name="T23" fmla="*/ 28 h 32"/>
                <a:gd name="T24" fmla="*/ 96 w 96"/>
                <a:gd name="T25"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6" h="32">
                  <a:moveTo>
                    <a:pt x="96" y="32"/>
                  </a:moveTo>
                  <a:cubicBezTo>
                    <a:pt x="88" y="32"/>
                    <a:pt x="88" y="32"/>
                    <a:pt x="88" y="32"/>
                  </a:cubicBezTo>
                  <a:cubicBezTo>
                    <a:pt x="88" y="28"/>
                    <a:pt x="88" y="28"/>
                    <a:pt x="88" y="28"/>
                  </a:cubicBezTo>
                  <a:cubicBezTo>
                    <a:pt x="88" y="17"/>
                    <a:pt x="79" y="8"/>
                    <a:pt x="68" y="8"/>
                  </a:cubicBezTo>
                  <a:cubicBezTo>
                    <a:pt x="28" y="8"/>
                    <a:pt x="28" y="8"/>
                    <a:pt x="28" y="8"/>
                  </a:cubicBezTo>
                  <a:cubicBezTo>
                    <a:pt x="17" y="8"/>
                    <a:pt x="8" y="17"/>
                    <a:pt x="8" y="28"/>
                  </a:cubicBezTo>
                  <a:cubicBezTo>
                    <a:pt x="8" y="32"/>
                    <a:pt x="8" y="32"/>
                    <a:pt x="8" y="32"/>
                  </a:cubicBezTo>
                  <a:cubicBezTo>
                    <a:pt x="0" y="32"/>
                    <a:pt x="0" y="32"/>
                    <a:pt x="0" y="32"/>
                  </a:cubicBezTo>
                  <a:cubicBezTo>
                    <a:pt x="0" y="28"/>
                    <a:pt x="0" y="28"/>
                    <a:pt x="0" y="28"/>
                  </a:cubicBezTo>
                  <a:cubicBezTo>
                    <a:pt x="0" y="13"/>
                    <a:pt x="12" y="0"/>
                    <a:pt x="28" y="0"/>
                  </a:cubicBezTo>
                  <a:cubicBezTo>
                    <a:pt x="68" y="0"/>
                    <a:pt x="68" y="0"/>
                    <a:pt x="68" y="0"/>
                  </a:cubicBezTo>
                  <a:cubicBezTo>
                    <a:pt x="83" y="0"/>
                    <a:pt x="96" y="13"/>
                    <a:pt x="96" y="28"/>
                  </a:cubicBezTo>
                  <a:lnTo>
                    <a:pt x="96" y="32"/>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505" name="Rectangle 580"/>
            <p:cNvSpPr>
              <a:spLocks noChangeArrowheads="1"/>
            </p:cNvSpPr>
            <p:nvPr/>
          </p:nvSpPr>
          <p:spPr bwMode="auto">
            <a:xfrm>
              <a:off x="4851401" y="4289425"/>
              <a:ext cx="14288" cy="12223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506" name="Freeform 581"/>
            <p:cNvSpPr>
              <a:spLocks noEditPoints="1"/>
            </p:cNvSpPr>
            <p:nvPr/>
          </p:nvSpPr>
          <p:spPr bwMode="auto">
            <a:xfrm>
              <a:off x="4822826" y="4014788"/>
              <a:ext cx="71438" cy="73025"/>
            </a:xfrm>
            <a:custGeom>
              <a:avLst/>
              <a:gdLst>
                <a:gd name="T0" fmla="*/ 20 w 40"/>
                <a:gd name="T1" fmla="*/ 40 h 40"/>
                <a:gd name="T2" fmla="*/ 0 w 40"/>
                <a:gd name="T3" fmla="*/ 20 h 40"/>
                <a:gd name="T4" fmla="*/ 20 w 40"/>
                <a:gd name="T5" fmla="*/ 0 h 40"/>
                <a:gd name="T6" fmla="*/ 40 w 40"/>
                <a:gd name="T7" fmla="*/ 20 h 40"/>
                <a:gd name="T8" fmla="*/ 20 w 40"/>
                <a:gd name="T9" fmla="*/ 40 h 40"/>
                <a:gd name="T10" fmla="*/ 20 w 40"/>
                <a:gd name="T11" fmla="*/ 8 h 40"/>
                <a:gd name="T12" fmla="*/ 8 w 40"/>
                <a:gd name="T13" fmla="*/ 20 h 40"/>
                <a:gd name="T14" fmla="*/ 20 w 40"/>
                <a:gd name="T15" fmla="*/ 32 h 40"/>
                <a:gd name="T16" fmla="*/ 32 w 40"/>
                <a:gd name="T17" fmla="*/ 20 h 40"/>
                <a:gd name="T18" fmla="*/ 20 w 40"/>
                <a:gd name="T19" fmla="*/ 8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8"/>
                  </a:moveTo>
                  <a:cubicBezTo>
                    <a:pt x="13" y="8"/>
                    <a:pt x="8" y="13"/>
                    <a:pt x="8" y="20"/>
                  </a:cubicBezTo>
                  <a:cubicBezTo>
                    <a:pt x="8" y="27"/>
                    <a:pt x="13" y="32"/>
                    <a:pt x="20" y="32"/>
                  </a:cubicBezTo>
                  <a:cubicBezTo>
                    <a:pt x="26" y="32"/>
                    <a:pt x="32" y="27"/>
                    <a:pt x="32" y="20"/>
                  </a:cubicBezTo>
                  <a:cubicBezTo>
                    <a:pt x="32" y="13"/>
                    <a:pt x="26" y="8"/>
                    <a:pt x="20" y="8"/>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507" name="Freeform 582"/>
            <p:cNvSpPr>
              <a:spLocks/>
            </p:cNvSpPr>
            <p:nvPr/>
          </p:nvSpPr>
          <p:spPr bwMode="auto">
            <a:xfrm>
              <a:off x="4778376" y="4102100"/>
              <a:ext cx="158750" cy="309563"/>
            </a:xfrm>
            <a:custGeom>
              <a:avLst/>
              <a:gdLst>
                <a:gd name="T0" fmla="*/ 72 w 88"/>
                <a:gd name="T1" fmla="*/ 172 h 172"/>
                <a:gd name="T2" fmla="*/ 64 w 88"/>
                <a:gd name="T3" fmla="*/ 172 h 172"/>
                <a:gd name="T4" fmla="*/ 64 w 88"/>
                <a:gd name="T5" fmla="*/ 88 h 172"/>
                <a:gd name="T6" fmla="*/ 80 w 88"/>
                <a:gd name="T7" fmla="*/ 88 h 172"/>
                <a:gd name="T8" fmla="*/ 80 w 88"/>
                <a:gd name="T9" fmla="*/ 24 h 172"/>
                <a:gd name="T10" fmla="*/ 64 w 88"/>
                <a:gd name="T11" fmla="*/ 8 h 172"/>
                <a:gd name="T12" fmla="*/ 24 w 88"/>
                <a:gd name="T13" fmla="*/ 8 h 172"/>
                <a:gd name="T14" fmla="*/ 8 w 88"/>
                <a:gd name="T15" fmla="*/ 24 h 172"/>
                <a:gd name="T16" fmla="*/ 8 w 88"/>
                <a:gd name="T17" fmla="*/ 88 h 172"/>
                <a:gd name="T18" fmla="*/ 24 w 88"/>
                <a:gd name="T19" fmla="*/ 88 h 172"/>
                <a:gd name="T20" fmla="*/ 24 w 88"/>
                <a:gd name="T21" fmla="*/ 172 h 172"/>
                <a:gd name="T22" fmla="*/ 16 w 88"/>
                <a:gd name="T23" fmla="*/ 172 h 172"/>
                <a:gd name="T24" fmla="*/ 16 w 88"/>
                <a:gd name="T25" fmla="*/ 96 h 172"/>
                <a:gd name="T26" fmla="*/ 0 w 88"/>
                <a:gd name="T27" fmla="*/ 96 h 172"/>
                <a:gd name="T28" fmla="*/ 0 w 88"/>
                <a:gd name="T29" fmla="*/ 24 h 172"/>
                <a:gd name="T30" fmla="*/ 24 w 88"/>
                <a:gd name="T31" fmla="*/ 0 h 172"/>
                <a:gd name="T32" fmla="*/ 64 w 88"/>
                <a:gd name="T33" fmla="*/ 0 h 172"/>
                <a:gd name="T34" fmla="*/ 88 w 88"/>
                <a:gd name="T35" fmla="*/ 24 h 172"/>
                <a:gd name="T36" fmla="*/ 88 w 88"/>
                <a:gd name="T37" fmla="*/ 96 h 172"/>
                <a:gd name="T38" fmla="*/ 72 w 88"/>
                <a:gd name="T39" fmla="*/ 96 h 172"/>
                <a:gd name="T40" fmla="*/ 72 w 88"/>
                <a:gd name="T41"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8" h="172">
                  <a:moveTo>
                    <a:pt x="72" y="172"/>
                  </a:moveTo>
                  <a:cubicBezTo>
                    <a:pt x="64" y="172"/>
                    <a:pt x="64" y="172"/>
                    <a:pt x="64" y="172"/>
                  </a:cubicBezTo>
                  <a:cubicBezTo>
                    <a:pt x="64" y="88"/>
                    <a:pt x="64" y="88"/>
                    <a:pt x="64" y="88"/>
                  </a:cubicBezTo>
                  <a:cubicBezTo>
                    <a:pt x="80" y="88"/>
                    <a:pt x="80" y="88"/>
                    <a:pt x="80" y="88"/>
                  </a:cubicBezTo>
                  <a:cubicBezTo>
                    <a:pt x="80" y="24"/>
                    <a:pt x="80" y="24"/>
                    <a:pt x="80" y="24"/>
                  </a:cubicBezTo>
                  <a:cubicBezTo>
                    <a:pt x="80" y="15"/>
                    <a:pt x="73" y="8"/>
                    <a:pt x="64" y="8"/>
                  </a:cubicBezTo>
                  <a:cubicBezTo>
                    <a:pt x="24" y="8"/>
                    <a:pt x="24" y="8"/>
                    <a:pt x="24" y="8"/>
                  </a:cubicBezTo>
                  <a:cubicBezTo>
                    <a:pt x="15" y="8"/>
                    <a:pt x="8" y="15"/>
                    <a:pt x="8" y="24"/>
                  </a:cubicBezTo>
                  <a:cubicBezTo>
                    <a:pt x="8" y="88"/>
                    <a:pt x="8" y="88"/>
                    <a:pt x="8" y="88"/>
                  </a:cubicBezTo>
                  <a:cubicBezTo>
                    <a:pt x="24" y="88"/>
                    <a:pt x="24" y="88"/>
                    <a:pt x="24" y="88"/>
                  </a:cubicBezTo>
                  <a:cubicBezTo>
                    <a:pt x="24" y="172"/>
                    <a:pt x="24" y="172"/>
                    <a:pt x="24" y="172"/>
                  </a:cubicBezTo>
                  <a:cubicBezTo>
                    <a:pt x="16" y="172"/>
                    <a:pt x="16" y="172"/>
                    <a:pt x="16" y="172"/>
                  </a:cubicBezTo>
                  <a:cubicBezTo>
                    <a:pt x="16" y="96"/>
                    <a:pt x="16" y="96"/>
                    <a:pt x="16" y="96"/>
                  </a:cubicBezTo>
                  <a:cubicBezTo>
                    <a:pt x="0" y="96"/>
                    <a:pt x="0" y="96"/>
                    <a:pt x="0" y="96"/>
                  </a:cubicBezTo>
                  <a:cubicBezTo>
                    <a:pt x="0" y="24"/>
                    <a:pt x="0" y="24"/>
                    <a:pt x="0" y="24"/>
                  </a:cubicBezTo>
                  <a:cubicBezTo>
                    <a:pt x="0" y="11"/>
                    <a:pt x="11" y="0"/>
                    <a:pt x="24" y="0"/>
                  </a:cubicBezTo>
                  <a:cubicBezTo>
                    <a:pt x="64" y="0"/>
                    <a:pt x="64" y="0"/>
                    <a:pt x="64" y="0"/>
                  </a:cubicBezTo>
                  <a:cubicBezTo>
                    <a:pt x="77" y="0"/>
                    <a:pt x="88" y="11"/>
                    <a:pt x="88" y="24"/>
                  </a:cubicBezTo>
                  <a:cubicBezTo>
                    <a:pt x="88" y="96"/>
                    <a:pt x="88" y="96"/>
                    <a:pt x="88" y="96"/>
                  </a:cubicBezTo>
                  <a:cubicBezTo>
                    <a:pt x="72" y="96"/>
                    <a:pt x="72" y="96"/>
                    <a:pt x="72" y="96"/>
                  </a:cubicBezTo>
                  <a:lnTo>
                    <a:pt x="72" y="172"/>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508" name="Rectangle 583"/>
            <p:cNvSpPr>
              <a:spLocks noChangeArrowheads="1"/>
            </p:cNvSpPr>
            <p:nvPr/>
          </p:nvSpPr>
          <p:spPr bwMode="auto">
            <a:xfrm>
              <a:off x="5095876" y="4289425"/>
              <a:ext cx="14288" cy="12223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533" name="Freeform 584"/>
            <p:cNvSpPr>
              <a:spLocks noEditPoints="1"/>
            </p:cNvSpPr>
            <p:nvPr/>
          </p:nvSpPr>
          <p:spPr bwMode="auto">
            <a:xfrm>
              <a:off x="5067301" y="4014788"/>
              <a:ext cx="71438" cy="73025"/>
            </a:xfrm>
            <a:custGeom>
              <a:avLst/>
              <a:gdLst>
                <a:gd name="T0" fmla="*/ 20 w 40"/>
                <a:gd name="T1" fmla="*/ 40 h 40"/>
                <a:gd name="T2" fmla="*/ 0 w 40"/>
                <a:gd name="T3" fmla="*/ 20 h 40"/>
                <a:gd name="T4" fmla="*/ 20 w 40"/>
                <a:gd name="T5" fmla="*/ 0 h 40"/>
                <a:gd name="T6" fmla="*/ 40 w 40"/>
                <a:gd name="T7" fmla="*/ 20 h 40"/>
                <a:gd name="T8" fmla="*/ 20 w 40"/>
                <a:gd name="T9" fmla="*/ 40 h 40"/>
                <a:gd name="T10" fmla="*/ 20 w 40"/>
                <a:gd name="T11" fmla="*/ 8 h 40"/>
                <a:gd name="T12" fmla="*/ 8 w 40"/>
                <a:gd name="T13" fmla="*/ 20 h 40"/>
                <a:gd name="T14" fmla="*/ 20 w 40"/>
                <a:gd name="T15" fmla="*/ 32 h 40"/>
                <a:gd name="T16" fmla="*/ 32 w 40"/>
                <a:gd name="T17" fmla="*/ 20 h 40"/>
                <a:gd name="T18" fmla="*/ 20 w 40"/>
                <a:gd name="T19" fmla="*/ 8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8"/>
                  </a:moveTo>
                  <a:cubicBezTo>
                    <a:pt x="13" y="8"/>
                    <a:pt x="8" y="13"/>
                    <a:pt x="8" y="20"/>
                  </a:cubicBezTo>
                  <a:cubicBezTo>
                    <a:pt x="8" y="27"/>
                    <a:pt x="13" y="32"/>
                    <a:pt x="20" y="32"/>
                  </a:cubicBezTo>
                  <a:cubicBezTo>
                    <a:pt x="26" y="32"/>
                    <a:pt x="32" y="27"/>
                    <a:pt x="32" y="20"/>
                  </a:cubicBezTo>
                  <a:cubicBezTo>
                    <a:pt x="32" y="13"/>
                    <a:pt x="26" y="8"/>
                    <a:pt x="20" y="8"/>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534" name="Freeform 585"/>
            <p:cNvSpPr>
              <a:spLocks/>
            </p:cNvSpPr>
            <p:nvPr/>
          </p:nvSpPr>
          <p:spPr bwMode="auto">
            <a:xfrm>
              <a:off x="5024439" y="4102100"/>
              <a:ext cx="157163" cy="309563"/>
            </a:xfrm>
            <a:custGeom>
              <a:avLst/>
              <a:gdLst>
                <a:gd name="T0" fmla="*/ 72 w 88"/>
                <a:gd name="T1" fmla="*/ 172 h 172"/>
                <a:gd name="T2" fmla="*/ 64 w 88"/>
                <a:gd name="T3" fmla="*/ 172 h 172"/>
                <a:gd name="T4" fmla="*/ 64 w 88"/>
                <a:gd name="T5" fmla="*/ 88 h 172"/>
                <a:gd name="T6" fmla="*/ 80 w 88"/>
                <a:gd name="T7" fmla="*/ 88 h 172"/>
                <a:gd name="T8" fmla="*/ 80 w 88"/>
                <a:gd name="T9" fmla="*/ 24 h 172"/>
                <a:gd name="T10" fmla="*/ 64 w 88"/>
                <a:gd name="T11" fmla="*/ 8 h 172"/>
                <a:gd name="T12" fmla="*/ 24 w 88"/>
                <a:gd name="T13" fmla="*/ 8 h 172"/>
                <a:gd name="T14" fmla="*/ 8 w 88"/>
                <a:gd name="T15" fmla="*/ 24 h 172"/>
                <a:gd name="T16" fmla="*/ 8 w 88"/>
                <a:gd name="T17" fmla="*/ 88 h 172"/>
                <a:gd name="T18" fmla="*/ 24 w 88"/>
                <a:gd name="T19" fmla="*/ 88 h 172"/>
                <a:gd name="T20" fmla="*/ 24 w 88"/>
                <a:gd name="T21" fmla="*/ 172 h 172"/>
                <a:gd name="T22" fmla="*/ 16 w 88"/>
                <a:gd name="T23" fmla="*/ 172 h 172"/>
                <a:gd name="T24" fmla="*/ 16 w 88"/>
                <a:gd name="T25" fmla="*/ 96 h 172"/>
                <a:gd name="T26" fmla="*/ 0 w 88"/>
                <a:gd name="T27" fmla="*/ 96 h 172"/>
                <a:gd name="T28" fmla="*/ 0 w 88"/>
                <a:gd name="T29" fmla="*/ 24 h 172"/>
                <a:gd name="T30" fmla="*/ 24 w 88"/>
                <a:gd name="T31" fmla="*/ 0 h 172"/>
                <a:gd name="T32" fmla="*/ 64 w 88"/>
                <a:gd name="T33" fmla="*/ 0 h 172"/>
                <a:gd name="T34" fmla="*/ 88 w 88"/>
                <a:gd name="T35" fmla="*/ 24 h 172"/>
                <a:gd name="T36" fmla="*/ 88 w 88"/>
                <a:gd name="T37" fmla="*/ 96 h 172"/>
                <a:gd name="T38" fmla="*/ 72 w 88"/>
                <a:gd name="T39" fmla="*/ 96 h 172"/>
                <a:gd name="T40" fmla="*/ 72 w 88"/>
                <a:gd name="T41"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8" h="172">
                  <a:moveTo>
                    <a:pt x="72" y="172"/>
                  </a:moveTo>
                  <a:cubicBezTo>
                    <a:pt x="64" y="172"/>
                    <a:pt x="64" y="172"/>
                    <a:pt x="64" y="172"/>
                  </a:cubicBezTo>
                  <a:cubicBezTo>
                    <a:pt x="64" y="88"/>
                    <a:pt x="64" y="88"/>
                    <a:pt x="64" y="88"/>
                  </a:cubicBezTo>
                  <a:cubicBezTo>
                    <a:pt x="80" y="88"/>
                    <a:pt x="80" y="88"/>
                    <a:pt x="80" y="88"/>
                  </a:cubicBezTo>
                  <a:cubicBezTo>
                    <a:pt x="80" y="24"/>
                    <a:pt x="80" y="24"/>
                    <a:pt x="80" y="24"/>
                  </a:cubicBezTo>
                  <a:cubicBezTo>
                    <a:pt x="80" y="15"/>
                    <a:pt x="73" y="8"/>
                    <a:pt x="64" y="8"/>
                  </a:cubicBezTo>
                  <a:cubicBezTo>
                    <a:pt x="24" y="8"/>
                    <a:pt x="24" y="8"/>
                    <a:pt x="24" y="8"/>
                  </a:cubicBezTo>
                  <a:cubicBezTo>
                    <a:pt x="15" y="8"/>
                    <a:pt x="8" y="15"/>
                    <a:pt x="8" y="24"/>
                  </a:cubicBezTo>
                  <a:cubicBezTo>
                    <a:pt x="8" y="88"/>
                    <a:pt x="8" y="88"/>
                    <a:pt x="8" y="88"/>
                  </a:cubicBezTo>
                  <a:cubicBezTo>
                    <a:pt x="24" y="88"/>
                    <a:pt x="24" y="88"/>
                    <a:pt x="24" y="88"/>
                  </a:cubicBezTo>
                  <a:cubicBezTo>
                    <a:pt x="24" y="172"/>
                    <a:pt x="24" y="172"/>
                    <a:pt x="24" y="172"/>
                  </a:cubicBezTo>
                  <a:cubicBezTo>
                    <a:pt x="16" y="172"/>
                    <a:pt x="16" y="172"/>
                    <a:pt x="16" y="172"/>
                  </a:cubicBezTo>
                  <a:cubicBezTo>
                    <a:pt x="16" y="96"/>
                    <a:pt x="16" y="96"/>
                    <a:pt x="16" y="96"/>
                  </a:cubicBezTo>
                  <a:cubicBezTo>
                    <a:pt x="0" y="96"/>
                    <a:pt x="0" y="96"/>
                    <a:pt x="0" y="96"/>
                  </a:cubicBezTo>
                  <a:cubicBezTo>
                    <a:pt x="0" y="24"/>
                    <a:pt x="0" y="24"/>
                    <a:pt x="0" y="24"/>
                  </a:cubicBezTo>
                  <a:cubicBezTo>
                    <a:pt x="0" y="11"/>
                    <a:pt x="11" y="0"/>
                    <a:pt x="24" y="0"/>
                  </a:cubicBezTo>
                  <a:cubicBezTo>
                    <a:pt x="64" y="0"/>
                    <a:pt x="64" y="0"/>
                    <a:pt x="64" y="0"/>
                  </a:cubicBezTo>
                  <a:cubicBezTo>
                    <a:pt x="77" y="0"/>
                    <a:pt x="88" y="11"/>
                    <a:pt x="88" y="24"/>
                  </a:cubicBezTo>
                  <a:cubicBezTo>
                    <a:pt x="88" y="96"/>
                    <a:pt x="88" y="96"/>
                    <a:pt x="88" y="96"/>
                  </a:cubicBezTo>
                  <a:cubicBezTo>
                    <a:pt x="72" y="96"/>
                    <a:pt x="72" y="96"/>
                    <a:pt x="72" y="96"/>
                  </a:cubicBezTo>
                  <a:lnTo>
                    <a:pt x="72" y="172"/>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535" name="Rectangle 586"/>
            <p:cNvSpPr>
              <a:spLocks noChangeArrowheads="1"/>
            </p:cNvSpPr>
            <p:nvPr/>
          </p:nvSpPr>
          <p:spPr bwMode="auto">
            <a:xfrm>
              <a:off x="4973639" y="4079875"/>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536" name="Rectangle 587"/>
            <p:cNvSpPr>
              <a:spLocks noChangeArrowheads="1"/>
            </p:cNvSpPr>
            <p:nvPr/>
          </p:nvSpPr>
          <p:spPr bwMode="auto">
            <a:xfrm>
              <a:off x="4973639" y="4108450"/>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537" name="Rectangle 588"/>
            <p:cNvSpPr>
              <a:spLocks noChangeArrowheads="1"/>
            </p:cNvSpPr>
            <p:nvPr/>
          </p:nvSpPr>
          <p:spPr bwMode="auto">
            <a:xfrm>
              <a:off x="5095876" y="4130675"/>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538" name="Rectangle 589"/>
            <p:cNvSpPr>
              <a:spLocks noChangeArrowheads="1"/>
            </p:cNvSpPr>
            <p:nvPr/>
          </p:nvSpPr>
          <p:spPr bwMode="auto">
            <a:xfrm>
              <a:off x="4851401" y="4130675"/>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539" name="Rectangle 590"/>
            <p:cNvSpPr>
              <a:spLocks noChangeArrowheads="1"/>
            </p:cNvSpPr>
            <p:nvPr/>
          </p:nvSpPr>
          <p:spPr bwMode="auto">
            <a:xfrm>
              <a:off x="4922839" y="4267200"/>
              <a:ext cx="14288" cy="144463"/>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540" name="Rectangle 591"/>
            <p:cNvSpPr>
              <a:spLocks noChangeArrowheads="1"/>
            </p:cNvSpPr>
            <p:nvPr/>
          </p:nvSpPr>
          <p:spPr bwMode="auto">
            <a:xfrm>
              <a:off x="5024439" y="4267200"/>
              <a:ext cx="14288" cy="144463"/>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grpSp>
      <p:sp>
        <p:nvSpPr>
          <p:cNvPr id="541" name="Title 1">
            <a:extLst>
              <a:ext uri="{FF2B5EF4-FFF2-40B4-BE49-F238E27FC236}">
                <a16:creationId xmlns="" xmlns:a16="http://schemas.microsoft.com/office/drawing/2014/main" id="{C4CC0F66-F716-9E4A-A350-90E627E348D3}"/>
              </a:ext>
            </a:extLst>
          </p:cNvPr>
          <p:cNvSpPr txBox="1">
            <a:spLocks/>
          </p:cNvSpPr>
          <p:nvPr/>
        </p:nvSpPr>
        <p:spPr bwMode="auto">
          <a:xfrm>
            <a:off x="4384212" y="4807300"/>
            <a:ext cx="1166970" cy="242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R="0" lvl="0" algn="ctr" defTabSz="457200" rtl="0" eaLnBrk="0" fontAlgn="base" latinLnBrk="0" hangingPunct="0">
              <a:lnSpc>
                <a:spcPct val="100000"/>
              </a:lnSpc>
              <a:spcBef>
                <a:spcPct val="0"/>
              </a:spcBef>
              <a:spcAft>
                <a:spcPct val="0"/>
              </a:spcAft>
              <a:buClrTx/>
              <a:buSzTx/>
              <a:tabLst/>
              <a:defRPr/>
            </a:pPr>
            <a:r>
              <a:rPr lang="en-CA" sz="1000" dirty="0" smtClean="0">
                <a:solidFill>
                  <a:schemeClr val="tx1"/>
                </a:solidFill>
              </a:rPr>
              <a:t>Test Cases</a:t>
            </a:r>
            <a:endParaRPr kumimoji="0" lang="en-CA" sz="1000" i="0" u="none" strike="noStrike" kern="1200" cap="none" spc="0" normalizeH="0" noProof="0" dirty="0" smtClean="0">
              <a:ln>
                <a:noFill/>
              </a:ln>
              <a:solidFill>
                <a:schemeClr val="tx1"/>
              </a:solidFill>
              <a:effectLst/>
              <a:uLnTx/>
              <a:uFillTx/>
            </a:endParaRPr>
          </a:p>
        </p:txBody>
      </p:sp>
      <p:grpSp>
        <p:nvGrpSpPr>
          <p:cNvPr id="542" name="Group 541"/>
          <p:cNvGrpSpPr/>
          <p:nvPr/>
        </p:nvGrpSpPr>
        <p:grpSpPr>
          <a:xfrm>
            <a:off x="4736716" y="4291742"/>
            <a:ext cx="461963" cy="447675"/>
            <a:chOff x="3933826" y="3173413"/>
            <a:chExt cx="461963" cy="447675"/>
          </a:xfrm>
        </p:grpSpPr>
        <p:sp>
          <p:nvSpPr>
            <p:cNvPr id="543" name="Freeform 157"/>
            <p:cNvSpPr>
              <a:spLocks noEditPoints="1"/>
            </p:cNvSpPr>
            <p:nvPr/>
          </p:nvSpPr>
          <p:spPr bwMode="auto">
            <a:xfrm>
              <a:off x="3933826" y="3563938"/>
              <a:ext cx="461963" cy="57150"/>
            </a:xfrm>
            <a:custGeom>
              <a:avLst/>
              <a:gdLst>
                <a:gd name="T0" fmla="*/ 270 w 291"/>
                <a:gd name="T1" fmla="*/ 36 h 36"/>
                <a:gd name="T2" fmla="*/ 22 w 291"/>
                <a:gd name="T3" fmla="*/ 36 h 36"/>
                <a:gd name="T4" fmla="*/ 0 w 291"/>
                <a:gd name="T5" fmla="*/ 16 h 36"/>
                <a:gd name="T6" fmla="*/ 0 w 291"/>
                <a:gd name="T7" fmla="*/ 0 h 36"/>
                <a:gd name="T8" fmla="*/ 116 w 291"/>
                <a:gd name="T9" fmla="*/ 0 h 36"/>
                <a:gd name="T10" fmla="*/ 125 w 291"/>
                <a:gd name="T11" fmla="*/ 9 h 36"/>
                <a:gd name="T12" fmla="*/ 167 w 291"/>
                <a:gd name="T13" fmla="*/ 9 h 36"/>
                <a:gd name="T14" fmla="*/ 176 w 291"/>
                <a:gd name="T15" fmla="*/ 0 h 36"/>
                <a:gd name="T16" fmla="*/ 291 w 291"/>
                <a:gd name="T17" fmla="*/ 0 h 36"/>
                <a:gd name="T18" fmla="*/ 291 w 291"/>
                <a:gd name="T19" fmla="*/ 16 h 36"/>
                <a:gd name="T20" fmla="*/ 270 w 291"/>
                <a:gd name="T21" fmla="*/ 36 h 36"/>
                <a:gd name="T22" fmla="*/ 25 w 291"/>
                <a:gd name="T23" fmla="*/ 27 h 36"/>
                <a:gd name="T24" fmla="*/ 267 w 291"/>
                <a:gd name="T25" fmla="*/ 27 h 36"/>
                <a:gd name="T26" fmla="*/ 282 w 291"/>
                <a:gd name="T27" fmla="*/ 11 h 36"/>
                <a:gd name="T28" fmla="*/ 282 w 291"/>
                <a:gd name="T29" fmla="*/ 9 h 36"/>
                <a:gd name="T30" fmla="*/ 179 w 291"/>
                <a:gd name="T31" fmla="*/ 9 h 36"/>
                <a:gd name="T32" fmla="*/ 170 w 291"/>
                <a:gd name="T33" fmla="*/ 18 h 36"/>
                <a:gd name="T34" fmla="*/ 122 w 291"/>
                <a:gd name="T35" fmla="*/ 18 h 36"/>
                <a:gd name="T36" fmla="*/ 112 w 291"/>
                <a:gd name="T37" fmla="*/ 9 h 36"/>
                <a:gd name="T38" fmla="*/ 9 w 291"/>
                <a:gd name="T39" fmla="*/ 9 h 36"/>
                <a:gd name="T40" fmla="*/ 9 w 291"/>
                <a:gd name="T41" fmla="*/ 11 h 36"/>
                <a:gd name="T42" fmla="*/ 25 w 291"/>
                <a:gd name="T43" fmla="*/ 27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91" h="36">
                  <a:moveTo>
                    <a:pt x="270" y="36"/>
                  </a:moveTo>
                  <a:lnTo>
                    <a:pt x="22" y="36"/>
                  </a:lnTo>
                  <a:lnTo>
                    <a:pt x="0" y="16"/>
                  </a:lnTo>
                  <a:lnTo>
                    <a:pt x="0" y="0"/>
                  </a:lnTo>
                  <a:lnTo>
                    <a:pt x="116" y="0"/>
                  </a:lnTo>
                  <a:lnTo>
                    <a:pt x="125" y="9"/>
                  </a:lnTo>
                  <a:lnTo>
                    <a:pt x="167" y="9"/>
                  </a:lnTo>
                  <a:lnTo>
                    <a:pt x="176" y="0"/>
                  </a:lnTo>
                  <a:lnTo>
                    <a:pt x="291" y="0"/>
                  </a:lnTo>
                  <a:lnTo>
                    <a:pt x="291" y="16"/>
                  </a:lnTo>
                  <a:lnTo>
                    <a:pt x="270" y="36"/>
                  </a:lnTo>
                  <a:close/>
                  <a:moveTo>
                    <a:pt x="25" y="27"/>
                  </a:moveTo>
                  <a:lnTo>
                    <a:pt x="267" y="27"/>
                  </a:lnTo>
                  <a:lnTo>
                    <a:pt x="282" y="11"/>
                  </a:lnTo>
                  <a:lnTo>
                    <a:pt x="282" y="9"/>
                  </a:lnTo>
                  <a:lnTo>
                    <a:pt x="179" y="9"/>
                  </a:lnTo>
                  <a:lnTo>
                    <a:pt x="170" y="18"/>
                  </a:lnTo>
                  <a:lnTo>
                    <a:pt x="122" y="18"/>
                  </a:lnTo>
                  <a:lnTo>
                    <a:pt x="112" y="9"/>
                  </a:lnTo>
                  <a:lnTo>
                    <a:pt x="9" y="9"/>
                  </a:lnTo>
                  <a:lnTo>
                    <a:pt x="9" y="11"/>
                  </a:lnTo>
                  <a:lnTo>
                    <a:pt x="25" y="27"/>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CA"/>
            </a:p>
          </p:txBody>
        </p:sp>
        <p:sp>
          <p:nvSpPr>
            <p:cNvPr id="544" name="Freeform 158"/>
            <p:cNvSpPr>
              <a:spLocks/>
            </p:cNvSpPr>
            <p:nvPr/>
          </p:nvSpPr>
          <p:spPr bwMode="auto">
            <a:xfrm>
              <a:off x="3976688" y="3317875"/>
              <a:ext cx="374650" cy="230188"/>
            </a:xfrm>
            <a:custGeom>
              <a:avLst/>
              <a:gdLst>
                <a:gd name="T0" fmla="*/ 208 w 208"/>
                <a:gd name="T1" fmla="*/ 128 h 128"/>
                <a:gd name="T2" fmla="*/ 200 w 208"/>
                <a:gd name="T3" fmla="*/ 128 h 128"/>
                <a:gd name="T4" fmla="*/ 200 w 208"/>
                <a:gd name="T5" fmla="*/ 16 h 128"/>
                <a:gd name="T6" fmla="*/ 192 w 208"/>
                <a:gd name="T7" fmla="*/ 8 h 128"/>
                <a:gd name="T8" fmla="*/ 16 w 208"/>
                <a:gd name="T9" fmla="*/ 8 h 128"/>
                <a:gd name="T10" fmla="*/ 8 w 208"/>
                <a:gd name="T11" fmla="*/ 16 h 128"/>
                <a:gd name="T12" fmla="*/ 8 w 208"/>
                <a:gd name="T13" fmla="*/ 128 h 128"/>
                <a:gd name="T14" fmla="*/ 0 w 208"/>
                <a:gd name="T15" fmla="*/ 128 h 128"/>
                <a:gd name="T16" fmla="*/ 0 w 208"/>
                <a:gd name="T17" fmla="*/ 16 h 128"/>
                <a:gd name="T18" fmla="*/ 16 w 208"/>
                <a:gd name="T19" fmla="*/ 0 h 128"/>
                <a:gd name="T20" fmla="*/ 192 w 208"/>
                <a:gd name="T21" fmla="*/ 0 h 128"/>
                <a:gd name="T22" fmla="*/ 208 w 208"/>
                <a:gd name="T23" fmla="*/ 16 h 128"/>
                <a:gd name="T24" fmla="*/ 208 w 208"/>
                <a:gd name="T25"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8" h="128">
                  <a:moveTo>
                    <a:pt x="208" y="128"/>
                  </a:moveTo>
                  <a:cubicBezTo>
                    <a:pt x="200" y="128"/>
                    <a:pt x="200" y="128"/>
                    <a:pt x="200" y="128"/>
                  </a:cubicBezTo>
                  <a:cubicBezTo>
                    <a:pt x="200" y="16"/>
                    <a:pt x="200" y="16"/>
                    <a:pt x="200" y="16"/>
                  </a:cubicBezTo>
                  <a:cubicBezTo>
                    <a:pt x="200" y="12"/>
                    <a:pt x="197" y="8"/>
                    <a:pt x="192" y="8"/>
                  </a:cubicBezTo>
                  <a:cubicBezTo>
                    <a:pt x="16" y="8"/>
                    <a:pt x="16" y="8"/>
                    <a:pt x="16" y="8"/>
                  </a:cubicBezTo>
                  <a:cubicBezTo>
                    <a:pt x="12" y="8"/>
                    <a:pt x="8" y="12"/>
                    <a:pt x="8" y="16"/>
                  </a:cubicBezTo>
                  <a:cubicBezTo>
                    <a:pt x="8" y="128"/>
                    <a:pt x="8" y="128"/>
                    <a:pt x="8" y="128"/>
                  </a:cubicBezTo>
                  <a:cubicBezTo>
                    <a:pt x="0" y="128"/>
                    <a:pt x="0" y="128"/>
                    <a:pt x="0" y="128"/>
                  </a:cubicBezTo>
                  <a:cubicBezTo>
                    <a:pt x="0" y="16"/>
                    <a:pt x="0" y="16"/>
                    <a:pt x="0" y="16"/>
                  </a:cubicBezTo>
                  <a:cubicBezTo>
                    <a:pt x="0" y="7"/>
                    <a:pt x="7" y="0"/>
                    <a:pt x="16" y="0"/>
                  </a:cubicBezTo>
                  <a:cubicBezTo>
                    <a:pt x="192" y="0"/>
                    <a:pt x="192" y="0"/>
                    <a:pt x="192" y="0"/>
                  </a:cubicBezTo>
                  <a:cubicBezTo>
                    <a:pt x="201" y="0"/>
                    <a:pt x="208" y="7"/>
                    <a:pt x="208" y="16"/>
                  </a:cubicBezTo>
                  <a:lnTo>
                    <a:pt x="208" y="128"/>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CA"/>
            </a:p>
          </p:txBody>
        </p:sp>
        <p:sp>
          <p:nvSpPr>
            <p:cNvPr id="545" name="Freeform 159"/>
            <p:cNvSpPr>
              <a:spLocks/>
            </p:cNvSpPr>
            <p:nvPr/>
          </p:nvSpPr>
          <p:spPr bwMode="auto">
            <a:xfrm>
              <a:off x="4035426" y="3392488"/>
              <a:ext cx="258763" cy="111125"/>
            </a:xfrm>
            <a:custGeom>
              <a:avLst/>
              <a:gdLst>
                <a:gd name="T0" fmla="*/ 64 w 163"/>
                <a:gd name="T1" fmla="*/ 70 h 70"/>
                <a:gd name="T2" fmla="*/ 27 w 163"/>
                <a:gd name="T3" fmla="*/ 23 h 70"/>
                <a:gd name="T4" fmla="*/ 11 w 163"/>
                <a:gd name="T5" fmla="*/ 39 h 70"/>
                <a:gd name="T6" fmla="*/ 0 w 163"/>
                <a:gd name="T7" fmla="*/ 39 h 70"/>
                <a:gd name="T8" fmla="*/ 0 w 163"/>
                <a:gd name="T9" fmla="*/ 30 h 70"/>
                <a:gd name="T10" fmla="*/ 8 w 163"/>
                <a:gd name="T11" fmla="*/ 30 h 70"/>
                <a:gd name="T12" fmla="*/ 28 w 163"/>
                <a:gd name="T13" fmla="*/ 10 h 70"/>
                <a:gd name="T14" fmla="*/ 63 w 163"/>
                <a:gd name="T15" fmla="*/ 54 h 70"/>
                <a:gd name="T16" fmla="*/ 100 w 163"/>
                <a:gd name="T17" fmla="*/ 0 h 70"/>
                <a:gd name="T18" fmla="*/ 137 w 163"/>
                <a:gd name="T19" fmla="*/ 46 h 70"/>
                <a:gd name="T20" fmla="*/ 153 w 163"/>
                <a:gd name="T21" fmla="*/ 30 h 70"/>
                <a:gd name="T22" fmla="*/ 163 w 163"/>
                <a:gd name="T23" fmla="*/ 30 h 70"/>
                <a:gd name="T24" fmla="*/ 163 w 163"/>
                <a:gd name="T25" fmla="*/ 39 h 70"/>
                <a:gd name="T26" fmla="*/ 156 w 163"/>
                <a:gd name="T27" fmla="*/ 39 h 70"/>
                <a:gd name="T28" fmla="*/ 136 w 163"/>
                <a:gd name="T29" fmla="*/ 60 h 70"/>
                <a:gd name="T30" fmla="*/ 101 w 163"/>
                <a:gd name="T31" fmla="*/ 15 h 70"/>
                <a:gd name="T32" fmla="*/ 64 w 163"/>
                <a:gd name="T33" fmla="*/ 7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3" h="70">
                  <a:moveTo>
                    <a:pt x="64" y="70"/>
                  </a:moveTo>
                  <a:lnTo>
                    <a:pt x="27" y="23"/>
                  </a:lnTo>
                  <a:lnTo>
                    <a:pt x="11" y="39"/>
                  </a:lnTo>
                  <a:lnTo>
                    <a:pt x="0" y="39"/>
                  </a:lnTo>
                  <a:lnTo>
                    <a:pt x="0" y="30"/>
                  </a:lnTo>
                  <a:lnTo>
                    <a:pt x="8" y="30"/>
                  </a:lnTo>
                  <a:lnTo>
                    <a:pt x="28" y="10"/>
                  </a:lnTo>
                  <a:lnTo>
                    <a:pt x="63" y="54"/>
                  </a:lnTo>
                  <a:lnTo>
                    <a:pt x="100" y="0"/>
                  </a:lnTo>
                  <a:lnTo>
                    <a:pt x="137" y="46"/>
                  </a:lnTo>
                  <a:lnTo>
                    <a:pt x="153" y="30"/>
                  </a:lnTo>
                  <a:lnTo>
                    <a:pt x="163" y="30"/>
                  </a:lnTo>
                  <a:lnTo>
                    <a:pt x="163" y="39"/>
                  </a:lnTo>
                  <a:lnTo>
                    <a:pt x="156" y="39"/>
                  </a:lnTo>
                  <a:lnTo>
                    <a:pt x="136" y="60"/>
                  </a:lnTo>
                  <a:lnTo>
                    <a:pt x="101" y="15"/>
                  </a:lnTo>
                  <a:lnTo>
                    <a:pt x="64" y="70"/>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CA"/>
            </a:p>
          </p:txBody>
        </p:sp>
        <p:sp>
          <p:nvSpPr>
            <p:cNvPr id="546" name="Freeform 160"/>
            <p:cNvSpPr>
              <a:spLocks/>
            </p:cNvSpPr>
            <p:nvPr/>
          </p:nvSpPr>
          <p:spPr bwMode="auto">
            <a:xfrm>
              <a:off x="4035426" y="3173413"/>
              <a:ext cx="258763" cy="130175"/>
            </a:xfrm>
            <a:custGeom>
              <a:avLst/>
              <a:gdLst>
                <a:gd name="T0" fmla="*/ 144 w 144"/>
                <a:gd name="T1" fmla="*/ 72 h 72"/>
                <a:gd name="T2" fmla="*/ 136 w 144"/>
                <a:gd name="T3" fmla="*/ 72 h 72"/>
                <a:gd name="T4" fmla="*/ 136 w 144"/>
                <a:gd name="T5" fmla="*/ 68 h 72"/>
                <a:gd name="T6" fmla="*/ 132 w 144"/>
                <a:gd name="T7" fmla="*/ 68 h 72"/>
                <a:gd name="T8" fmla="*/ 112 w 144"/>
                <a:gd name="T9" fmla="*/ 48 h 72"/>
                <a:gd name="T10" fmla="*/ 121 w 144"/>
                <a:gd name="T11" fmla="*/ 31 h 72"/>
                <a:gd name="T12" fmla="*/ 113 w 144"/>
                <a:gd name="T13" fmla="*/ 23 h 72"/>
                <a:gd name="T14" fmla="*/ 96 w 144"/>
                <a:gd name="T15" fmla="*/ 32 h 72"/>
                <a:gd name="T16" fmla="*/ 76 w 144"/>
                <a:gd name="T17" fmla="*/ 12 h 72"/>
                <a:gd name="T18" fmla="*/ 77 w 144"/>
                <a:gd name="T19" fmla="*/ 8 h 72"/>
                <a:gd name="T20" fmla="*/ 68 w 144"/>
                <a:gd name="T21" fmla="*/ 8 h 72"/>
                <a:gd name="T22" fmla="*/ 68 w 144"/>
                <a:gd name="T23" fmla="*/ 12 h 72"/>
                <a:gd name="T24" fmla="*/ 48 w 144"/>
                <a:gd name="T25" fmla="*/ 32 h 72"/>
                <a:gd name="T26" fmla="*/ 31 w 144"/>
                <a:gd name="T27" fmla="*/ 23 h 72"/>
                <a:gd name="T28" fmla="*/ 23 w 144"/>
                <a:gd name="T29" fmla="*/ 31 h 72"/>
                <a:gd name="T30" fmla="*/ 32 w 144"/>
                <a:gd name="T31" fmla="*/ 48 h 72"/>
                <a:gd name="T32" fmla="*/ 12 w 144"/>
                <a:gd name="T33" fmla="*/ 68 h 72"/>
                <a:gd name="T34" fmla="*/ 8 w 144"/>
                <a:gd name="T35" fmla="*/ 68 h 72"/>
                <a:gd name="T36" fmla="*/ 8 w 144"/>
                <a:gd name="T37" fmla="*/ 72 h 72"/>
                <a:gd name="T38" fmla="*/ 0 w 144"/>
                <a:gd name="T39" fmla="*/ 72 h 72"/>
                <a:gd name="T40" fmla="*/ 1 w 144"/>
                <a:gd name="T41" fmla="*/ 62 h 72"/>
                <a:gd name="T42" fmla="*/ 3 w 144"/>
                <a:gd name="T43" fmla="*/ 59 h 72"/>
                <a:gd name="T44" fmla="*/ 7 w 144"/>
                <a:gd name="T45" fmla="*/ 59 h 72"/>
                <a:gd name="T46" fmla="*/ 12 w 144"/>
                <a:gd name="T47" fmla="*/ 60 h 72"/>
                <a:gd name="T48" fmla="*/ 24 w 144"/>
                <a:gd name="T49" fmla="*/ 48 h 72"/>
                <a:gd name="T50" fmla="*/ 16 w 144"/>
                <a:gd name="T51" fmla="*/ 37 h 72"/>
                <a:gd name="T52" fmla="*/ 13 w 144"/>
                <a:gd name="T53" fmla="*/ 34 h 72"/>
                <a:gd name="T54" fmla="*/ 13 w 144"/>
                <a:gd name="T55" fmla="*/ 30 h 72"/>
                <a:gd name="T56" fmla="*/ 31 w 144"/>
                <a:gd name="T57" fmla="*/ 13 h 72"/>
                <a:gd name="T58" fmla="*/ 34 w 144"/>
                <a:gd name="T59" fmla="*/ 13 h 72"/>
                <a:gd name="T60" fmla="*/ 37 w 144"/>
                <a:gd name="T61" fmla="*/ 15 h 72"/>
                <a:gd name="T62" fmla="*/ 48 w 144"/>
                <a:gd name="T63" fmla="*/ 24 h 72"/>
                <a:gd name="T64" fmla="*/ 60 w 144"/>
                <a:gd name="T65" fmla="*/ 12 h 72"/>
                <a:gd name="T66" fmla="*/ 59 w 144"/>
                <a:gd name="T67" fmla="*/ 7 h 72"/>
                <a:gd name="T68" fmla="*/ 59 w 144"/>
                <a:gd name="T69" fmla="*/ 3 h 72"/>
                <a:gd name="T70" fmla="*/ 62 w 144"/>
                <a:gd name="T71" fmla="*/ 1 h 72"/>
                <a:gd name="T72" fmla="*/ 83 w 144"/>
                <a:gd name="T73" fmla="*/ 1 h 72"/>
                <a:gd name="T74" fmla="*/ 86 w 144"/>
                <a:gd name="T75" fmla="*/ 3 h 72"/>
                <a:gd name="T76" fmla="*/ 86 w 144"/>
                <a:gd name="T77" fmla="*/ 7 h 72"/>
                <a:gd name="T78" fmla="*/ 84 w 144"/>
                <a:gd name="T79" fmla="*/ 12 h 72"/>
                <a:gd name="T80" fmla="*/ 96 w 144"/>
                <a:gd name="T81" fmla="*/ 24 h 72"/>
                <a:gd name="T82" fmla="*/ 108 w 144"/>
                <a:gd name="T83" fmla="*/ 15 h 72"/>
                <a:gd name="T84" fmla="*/ 110 w 144"/>
                <a:gd name="T85" fmla="*/ 13 h 72"/>
                <a:gd name="T86" fmla="*/ 114 w 144"/>
                <a:gd name="T87" fmla="*/ 13 h 72"/>
                <a:gd name="T88" fmla="*/ 131 w 144"/>
                <a:gd name="T89" fmla="*/ 30 h 72"/>
                <a:gd name="T90" fmla="*/ 131 w 144"/>
                <a:gd name="T91" fmla="*/ 34 h 72"/>
                <a:gd name="T92" fmla="*/ 129 w 144"/>
                <a:gd name="T93" fmla="*/ 37 h 72"/>
                <a:gd name="T94" fmla="*/ 120 w 144"/>
                <a:gd name="T95" fmla="*/ 48 h 72"/>
                <a:gd name="T96" fmla="*/ 132 w 144"/>
                <a:gd name="T97" fmla="*/ 60 h 72"/>
                <a:gd name="T98" fmla="*/ 138 w 144"/>
                <a:gd name="T99" fmla="*/ 59 h 72"/>
                <a:gd name="T100" fmla="*/ 141 w 144"/>
                <a:gd name="T101" fmla="*/ 59 h 72"/>
                <a:gd name="T102" fmla="*/ 143 w 144"/>
                <a:gd name="T103" fmla="*/ 62 h 72"/>
                <a:gd name="T104" fmla="*/ 144 w 144"/>
                <a:gd name="T105"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44" h="72">
                  <a:moveTo>
                    <a:pt x="144" y="72"/>
                  </a:moveTo>
                  <a:cubicBezTo>
                    <a:pt x="136" y="72"/>
                    <a:pt x="136" y="72"/>
                    <a:pt x="136" y="72"/>
                  </a:cubicBezTo>
                  <a:cubicBezTo>
                    <a:pt x="136" y="71"/>
                    <a:pt x="136" y="69"/>
                    <a:pt x="136" y="68"/>
                  </a:cubicBezTo>
                  <a:cubicBezTo>
                    <a:pt x="135" y="68"/>
                    <a:pt x="133" y="68"/>
                    <a:pt x="132" y="68"/>
                  </a:cubicBezTo>
                  <a:cubicBezTo>
                    <a:pt x="121" y="68"/>
                    <a:pt x="112" y="59"/>
                    <a:pt x="112" y="48"/>
                  </a:cubicBezTo>
                  <a:cubicBezTo>
                    <a:pt x="112" y="41"/>
                    <a:pt x="116" y="35"/>
                    <a:pt x="121" y="31"/>
                  </a:cubicBezTo>
                  <a:cubicBezTo>
                    <a:pt x="119" y="28"/>
                    <a:pt x="116" y="25"/>
                    <a:pt x="113" y="23"/>
                  </a:cubicBezTo>
                  <a:cubicBezTo>
                    <a:pt x="109" y="28"/>
                    <a:pt x="103" y="32"/>
                    <a:pt x="96" y="32"/>
                  </a:cubicBezTo>
                  <a:cubicBezTo>
                    <a:pt x="85" y="32"/>
                    <a:pt x="76" y="23"/>
                    <a:pt x="76" y="12"/>
                  </a:cubicBezTo>
                  <a:cubicBezTo>
                    <a:pt x="76" y="11"/>
                    <a:pt x="76" y="9"/>
                    <a:pt x="77" y="8"/>
                  </a:cubicBezTo>
                  <a:cubicBezTo>
                    <a:pt x="74" y="8"/>
                    <a:pt x="71" y="8"/>
                    <a:pt x="68" y="8"/>
                  </a:cubicBezTo>
                  <a:cubicBezTo>
                    <a:pt x="68" y="9"/>
                    <a:pt x="68" y="11"/>
                    <a:pt x="68" y="12"/>
                  </a:cubicBezTo>
                  <a:cubicBezTo>
                    <a:pt x="68" y="23"/>
                    <a:pt x="59" y="32"/>
                    <a:pt x="48" y="32"/>
                  </a:cubicBezTo>
                  <a:cubicBezTo>
                    <a:pt x="41" y="32"/>
                    <a:pt x="35" y="28"/>
                    <a:pt x="31" y="23"/>
                  </a:cubicBezTo>
                  <a:cubicBezTo>
                    <a:pt x="28" y="25"/>
                    <a:pt x="26" y="28"/>
                    <a:pt x="23" y="31"/>
                  </a:cubicBezTo>
                  <a:cubicBezTo>
                    <a:pt x="29" y="35"/>
                    <a:pt x="32" y="41"/>
                    <a:pt x="32" y="48"/>
                  </a:cubicBezTo>
                  <a:cubicBezTo>
                    <a:pt x="32" y="59"/>
                    <a:pt x="23" y="68"/>
                    <a:pt x="12" y="68"/>
                  </a:cubicBezTo>
                  <a:cubicBezTo>
                    <a:pt x="11" y="68"/>
                    <a:pt x="10" y="68"/>
                    <a:pt x="8" y="68"/>
                  </a:cubicBezTo>
                  <a:cubicBezTo>
                    <a:pt x="8" y="69"/>
                    <a:pt x="8" y="71"/>
                    <a:pt x="8" y="72"/>
                  </a:cubicBezTo>
                  <a:cubicBezTo>
                    <a:pt x="0" y="72"/>
                    <a:pt x="0" y="72"/>
                    <a:pt x="0" y="72"/>
                  </a:cubicBezTo>
                  <a:cubicBezTo>
                    <a:pt x="0" y="69"/>
                    <a:pt x="0" y="66"/>
                    <a:pt x="1" y="62"/>
                  </a:cubicBezTo>
                  <a:cubicBezTo>
                    <a:pt x="1" y="60"/>
                    <a:pt x="2" y="59"/>
                    <a:pt x="3" y="59"/>
                  </a:cubicBezTo>
                  <a:cubicBezTo>
                    <a:pt x="4" y="58"/>
                    <a:pt x="6" y="58"/>
                    <a:pt x="7" y="59"/>
                  </a:cubicBezTo>
                  <a:cubicBezTo>
                    <a:pt x="9" y="60"/>
                    <a:pt x="10" y="60"/>
                    <a:pt x="12" y="60"/>
                  </a:cubicBezTo>
                  <a:cubicBezTo>
                    <a:pt x="19" y="60"/>
                    <a:pt x="24" y="55"/>
                    <a:pt x="24" y="48"/>
                  </a:cubicBezTo>
                  <a:cubicBezTo>
                    <a:pt x="24" y="43"/>
                    <a:pt x="21" y="38"/>
                    <a:pt x="16" y="37"/>
                  </a:cubicBezTo>
                  <a:cubicBezTo>
                    <a:pt x="14" y="36"/>
                    <a:pt x="13" y="35"/>
                    <a:pt x="13" y="34"/>
                  </a:cubicBezTo>
                  <a:cubicBezTo>
                    <a:pt x="13" y="33"/>
                    <a:pt x="13" y="31"/>
                    <a:pt x="13" y="30"/>
                  </a:cubicBezTo>
                  <a:cubicBezTo>
                    <a:pt x="18" y="24"/>
                    <a:pt x="24" y="18"/>
                    <a:pt x="31" y="13"/>
                  </a:cubicBezTo>
                  <a:cubicBezTo>
                    <a:pt x="32" y="13"/>
                    <a:pt x="33" y="12"/>
                    <a:pt x="34" y="13"/>
                  </a:cubicBezTo>
                  <a:cubicBezTo>
                    <a:pt x="35" y="13"/>
                    <a:pt x="36" y="14"/>
                    <a:pt x="37" y="15"/>
                  </a:cubicBezTo>
                  <a:cubicBezTo>
                    <a:pt x="38" y="21"/>
                    <a:pt x="43" y="24"/>
                    <a:pt x="48" y="24"/>
                  </a:cubicBezTo>
                  <a:cubicBezTo>
                    <a:pt x="55" y="24"/>
                    <a:pt x="60" y="19"/>
                    <a:pt x="60" y="12"/>
                  </a:cubicBezTo>
                  <a:cubicBezTo>
                    <a:pt x="60" y="10"/>
                    <a:pt x="60" y="8"/>
                    <a:pt x="59" y="7"/>
                  </a:cubicBezTo>
                  <a:cubicBezTo>
                    <a:pt x="58" y="5"/>
                    <a:pt x="58" y="4"/>
                    <a:pt x="59" y="3"/>
                  </a:cubicBezTo>
                  <a:cubicBezTo>
                    <a:pt x="59" y="2"/>
                    <a:pt x="61" y="1"/>
                    <a:pt x="62" y="1"/>
                  </a:cubicBezTo>
                  <a:cubicBezTo>
                    <a:pt x="70" y="0"/>
                    <a:pt x="75" y="0"/>
                    <a:pt x="83" y="1"/>
                  </a:cubicBezTo>
                  <a:cubicBezTo>
                    <a:pt x="84" y="1"/>
                    <a:pt x="85" y="2"/>
                    <a:pt x="86" y="3"/>
                  </a:cubicBezTo>
                  <a:cubicBezTo>
                    <a:pt x="86" y="4"/>
                    <a:pt x="86" y="5"/>
                    <a:pt x="86" y="7"/>
                  </a:cubicBezTo>
                  <a:cubicBezTo>
                    <a:pt x="85" y="8"/>
                    <a:pt x="84" y="10"/>
                    <a:pt x="84" y="12"/>
                  </a:cubicBezTo>
                  <a:cubicBezTo>
                    <a:pt x="84" y="19"/>
                    <a:pt x="90" y="24"/>
                    <a:pt x="96" y="24"/>
                  </a:cubicBezTo>
                  <a:cubicBezTo>
                    <a:pt x="102" y="24"/>
                    <a:pt x="106" y="21"/>
                    <a:pt x="108" y="15"/>
                  </a:cubicBezTo>
                  <a:cubicBezTo>
                    <a:pt x="108" y="14"/>
                    <a:pt x="109" y="13"/>
                    <a:pt x="110" y="13"/>
                  </a:cubicBezTo>
                  <a:cubicBezTo>
                    <a:pt x="111" y="12"/>
                    <a:pt x="113" y="13"/>
                    <a:pt x="114" y="13"/>
                  </a:cubicBezTo>
                  <a:cubicBezTo>
                    <a:pt x="120" y="18"/>
                    <a:pt x="126" y="24"/>
                    <a:pt x="131" y="30"/>
                  </a:cubicBezTo>
                  <a:cubicBezTo>
                    <a:pt x="132" y="31"/>
                    <a:pt x="132" y="33"/>
                    <a:pt x="131" y="34"/>
                  </a:cubicBezTo>
                  <a:cubicBezTo>
                    <a:pt x="131" y="35"/>
                    <a:pt x="130" y="36"/>
                    <a:pt x="129" y="37"/>
                  </a:cubicBezTo>
                  <a:cubicBezTo>
                    <a:pt x="124" y="38"/>
                    <a:pt x="120" y="43"/>
                    <a:pt x="120" y="48"/>
                  </a:cubicBezTo>
                  <a:cubicBezTo>
                    <a:pt x="120" y="55"/>
                    <a:pt x="126" y="60"/>
                    <a:pt x="132" y="60"/>
                  </a:cubicBezTo>
                  <a:cubicBezTo>
                    <a:pt x="134" y="60"/>
                    <a:pt x="136" y="60"/>
                    <a:pt x="138" y="59"/>
                  </a:cubicBezTo>
                  <a:cubicBezTo>
                    <a:pt x="139" y="58"/>
                    <a:pt x="140" y="58"/>
                    <a:pt x="141" y="59"/>
                  </a:cubicBezTo>
                  <a:cubicBezTo>
                    <a:pt x="142" y="59"/>
                    <a:pt x="143" y="60"/>
                    <a:pt x="143" y="62"/>
                  </a:cubicBezTo>
                  <a:cubicBezTo>
                    <a:pt x="144" y="66"/>
                    <a:pt x="144" y="69"/>
                    <a:pt x="144" y="72"/>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CA"/>
            </a:p>
          </p:txBody>
        </p:sp>
        <p:sp>
          <p:nvSpPr>
            <p:cNvPr id="547" name="Freeform 161"/>
            <p:cNvSpPr>
              <a:spLocks/>
            </p:cNvSpPr>
            <p:nvPr/>
          </p:nvSpPr>
          <p:spPr bwMode="auto">
            <a:xfrm>
              <a:off x="4135438" y="3275013"/>
              <a:ext cx="58738" cy="28575"/>
            </a:xfrm>
            <a:custGeom>
              <a:avLst/>
              <a:gdLst>
                <a:gd name="T0" fmla="*/ 32 w 32"/>
                <a:gd name="T1" fmla="*/ 16 h 16"/>
                <a:gd name="T2" fmla="*/ 24 w 32"/>
                <a:gd name="T3" fmla="*/ 16 h 16"/>
                <a:gd name="T4" fmla="*/ 16 w 32"/>
                <a:gd name="T5" fmla="*/ 8 h 16"/>
                <a:gd name="T6" fmla="*/ 8 w 32"/>
                <a:gd name="T7" fmla="*/ 16 h 16"/>
                <a:gd name="T8" fmla="*/ 0 w 32"/>
                <a:gd name="T9" fmla="*/ 16 h 16"/>
                <a:gd name="T10" fmla="*/ 16 w 32"/>
                <a:gd name="T11" fmla="*/ 0 h 16"/>
                <a:gd name="T12" fmla="*/ 32 w 32"/>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32" h="16">
                  <a:moveTo>
                    <a:pt x="32" y="16"/>
                  </a:moveTo>
                  <a:cubicBezTo>
                    <a:pt x="24" y="16"/>
                    <a:pt x="24" y="16"/>
                    <a:pt x="24" y="16"/>
                  </a:cubicBezTo>
                  <a:cubicBezTo>
                    <a:pt x="24" y="12"/>
                    <a:pt x="21" y="8"/>
                    <a:pt x="16" y="8"/>
                  </a:cubicBezTo>
                  <a:cubicBezTo>
                    <a:pt x="12" y="8"/>
                    <a:pt x="8" y="12"/>
                    <a:pt x="8" y="16"/>
                  </a:cubicBezTo>
                  <a:cubicBezTo>
                    <a:pt x="0" y="16"/>
                    <a:pt x="0" y="16"/>
                    <a:pt x="0" y="16"/>
                  </a:cubicBezTo>
                  <a:cubicBezTo>
                    <a:pt x="0" y="7"/>
                    <a:pt x="7" y="0"/>
                    <a:pt x="16" y="0"/>
                  </a:cubicBezTo>
                  <a:cubicBezTo>
                    <a:pt x="25" y="0"/>
                    <a:pt x="32" y="7"/>
                    <a:pt x="32" y="16"/>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CA"/>
            </a:p>
          </p:txBody>
        </p:sp>
        <p:sp>
          <p:nvSpPr>
            <p:cNvPr id="548" name="Freeform 162"/>
            <p:cNvSpPr>
              <a:spLocks/>
            </p:cNvSpPr>
            <p:nvPr/>
          </p:nvSpPr>
          <p:spPr bwMode="auto">
            <a:xfrm>
              <a:off x="4100513" y="3238500"/>
              <a:ext cx="128588" cy="65088"/>
            </a:xfrm>
            <a:custGeom>
              <a:avLst/>
              <a:gdLst>
                <a:gd name="T0" fmla="*/ 72 w 72"/>
                <a:gd name="T1" fmla="*/ 36 h 36"/>
                <a:gd name="T2" fmla="*/ 64 w 72"/>
                <a:gd name="T3" fmla="*/ 36 h 36"/>
                <a:gd name="T4" fmla="*/ 36 w 72"/>
                <a:gd name="T5" fmla="*/ 8 h 36"/>
                <a:gd name="T6" fmla="*/ 8 w 72"/>
                <a:gd name="T7" fmla="*/ 36 h 36"/>
                <a:gd name="T8" fmla="*/ 0 w 72"/>
                <a:gd name="T9" fmla="*/ 36 h 36"/>
                <a:gd name="T10" fmla="*/ 36 w 72"/>
                <a:gd name="T11" fmla="*/ 0 h 36"/>
                <a:gd name="T12" fmla="*/ 72 w 7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72" h="36">
                  <a:moveTo>
                    <a:pt x="72" y="36"/>
                  </a:moveTo>
                  <a:cubicBezTo>
                    <a:pt x="64" y="36"/>
                    <a:pt x="64" y="36"/>
                    <a:pt x="64" y="36"/>
                  </a:cubicBezTo>
                  <a:cubicBezTo>
                    <a:pt x="64" y="21"/>
                    <a:pt x="52" y="8"/>
                    <a:pt x="36" y="8"/>
                  </a:cubicBezTo>
                  <a:cubicBezTo>
                    <a:pt x="21" y="8"/>
                    <a:pt x="8" y="21"/>
                    <a:pt x="8" y="36"/>
                  </a:cubicBezTo>
                  <a:cubicBezTo>
                    <a:pt x="0" y="36"/>
                    <a:pt x="0" y="36"/>
                    <a:pt x="0" y="36"/>
                  </a:cubicBezTo>
                  <a:cubicBezTo>
                    <a:pt x="0" y="16"/>
                    <a:pt x="16" y="0"/>
                    <a:pt x="36" y="0"/>
                  </a:cubicBezTo>
                  <a:cubicBezTo>
                    <a:pt x="56" y="0"/>
                    <a:pt x="72" y="16"/>
                    <a:pt x="72" y="36"/>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CA"/>
            </a:p>
          </p:txBody>
        </p:sp>
        <p:sp>
          <p:nvSpPr>
            <p:cNvPr id="549" name="Freeform 163"/>
            <p:cNvSpPr>
              <a:spLocks noEditPoints="1"/>
            </p:cNvSpPr>
            <p:nvPr/>
          </p:nvSpPr>
          <p:spPr bwMode="auto">
            <a:xfrm>
              <a:off x="4005263" y="3346450"/>
              <a:ext cx="317500" cy="201613"/>
            </a:xfrm>
            <a:custGeom>
              <a:avLst/>
              <a:gdLst>
                <a:gd name="T0" fmla="*/ 200 w 200"/>
                <a:gd name="T1" fmla="*/ 127 h 127"/>
                <a:gd name="T2" fmla="*/ 0 w 200"/>
                <a:gd name="T3" fmla="*/ 127 h 127"/>
                <a:gd name="T4" fmla="*/ 0 w 200"/>
                <a:gd name="T5" fmla="*/ 0 h 127"/>
                <a:gd name="T6" fmla="*/ 200 w 200"/>
                <a:gd name="T7" fmla="*/ 0 h 127"/>
                <a:gd name="T8" fmla="*/ 200 w 200"/>
                <a:gd name="T9" fmla="*/ 127 h 127"/>
                <a:gd name="T10" fmla="*/ 10 w 200"/>
                <a:gd name="T11" fmla="*/ 118 h 127"/>
                <a:gd name="T12" fmla="*/ 191 w 200"/>
                <a:gd name="T13" fmla="*/ 118 h 127"/>
                <a:gd name="T14" fmla="*/ 191 w 200"/>
                <a:gd name="T15" fmla="*/ 9 h 127"/>
                <a:gd name="T16" fmla="*/ 10 w 200"/>
                <a:gd name="T17" fmla="*/ 9 h 127"/>
                <a:gd name="T18" fmla="*/ 10 w 200"/>
                <a:gd name="T19" fmla="*/ 118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0" h="127">
                  <a:moveTo>
                    <a:pt x="200" y="127"/>
                  </a:moveTo>
                  <a:lnTo>
                    <a:pt x="0" y="127"/>
                  </a:lnTo>
                  <a:lnTo>
                    <a:pt x="0" y="0"/>
                  </a:lnTo>
                  <a:lnTo>
                    <a:pt x="200" y="0"/>
                  </a:lnTo>
                  <a:lnTo>
                    <a:pt x="200" y="127"/>
                  </a:lnTo>
                  <a:close/>
                  <a:moveTo>
                    <a:pt x="10" y="118"/>
                  </a:moveTo>
                  <a:lnTo>
                    <a:pt x="191" y="118"/>
                  </a:lnTo>
                  <a:lnTo>
                    <a:pt x="191" y="9"/>
                  </a:lnTo>
                  <a:lnTo>
                    <a:pt x="10" y="9"/>
                  </a:lnTo>
                  <a:lnTo>
                    <a:pt x="10" y="118"/>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CA"/>
            </a:p>
          </p:txBody>
        </p:sp>
      </p:grpSp>
      <p:grpSp>
        <p:nvGrpSpPr>
          <p:cNvPr id="550" name="Group 549"/>
          <p:cNvGrpSpPr/>
          <p:nvPr/>
        </p:nvGrpSpPr>
        <p:grpSpPr>
          <a:xfrm>
            <a:off x="3397622" y="4320348"/>
            <a:ext cx="463516" cy="463516"/>
            <a:chOff x="7186613" y="2422525"/>
            <a:chExt cx="461963" cy="461963"/>
          </a:xfrm>
        </p:grpSpPr>
        <p:sp>
          <p:nvSpPr>
            <p:cNvPr id="551" name="Freeform 619"/>
            <p:cNvSpPr>
              <a:spLocks noEditPoints="1"/>
            </p:cNvSpPr>
            <p:nvPr/>
          </p:nvSpPr>
          <p:spPr bwMode="auto">
            <a:xfrm>
              <a:off x="7223126" y="2422525"/>
              <a:ext cx="85725" cy="101600"/>
            </a:xfrm>
            <a:custGeom>
              <a:avLst/>
              <a:gdLst>
                <a:gd name="T0" fmla="*/ 24 w 48"/>
                <a:gd name="T1" fmla="*/ 56 h 56"/>
                <a:gd name="T2" fmla="*/ 0 w 48"/>
                <a:gd name="T3" fmla="*/ 26 h 56"/>
                <a:gd name="T4" fmla="*/ 24 w 48"/>
                <a:gd name="T5" fmla="*/ 0 h 56"/>
                <a:gd name="T6" fmla="*/ 48 w 48"/>
                <a:gd name="T7" fmla="*/ 26 h 56"/>
                <a:gd name="T8" fmla="*/ 24 w 48"/>
                <a:gd name="T9" fmla="*/ 56 h 56"/>
                <a:gd name="T10" fmla="*/ 24 w 48"/>
                <a:gd name="T11" fmla="*/ 8 h 56"/>
                <a:gd name="T12" fmla="*/ 8 w 48"/>
                <a:gd name="T13" fmla="*/ 26 h 56"/>
                <a:gd name="T14" fmla="*/ 24 w 48"/>
                <a:gd name="T15" fmla="*/ 48 h 56"/>
                <a:gd name="T16" fmla="*/ 40 w 48"/>
                <a:gd name="T17" fmla="*/ 26 h 56"/>
                <a:gd name="T18" fmla="*/ 24 w 48"/>
                <a:gd name="T19" fmla="*/ 8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56">
                  <a:moveTo>
                    <a:pt x="24" y="56"/>
                  </a:moveTo>
                  <a:cubicBezTo>
                    <a:pt x="11" y="56"/>
                    <a:pt x="0" y="43"/>
                    <a:pt x="0" y="26"/>
                  </a:cubicBezTo>
                  <a:cubicBezTo>
                    <a:pt x="0" y="14"/>
                    <a:pt x="3" y="0"/>
                    <a:pt x="24" y="0"/>
                  </a:cubicBezTo>
                  <a:cubicBezTo>
                    <a:pt x="45" y="0"/>
                    <a:pt x="48" y="14"/>
                    <a:pt x="48" y="26"/>
                  </a:cubicBezTo>
                  <a:cubicBezTo>
                    <a:pt x="48" y="43"/>
                    <a:pt x="38" y="56"/>
                    <a:pt x="24" y="56"/>
                  </a:cubicBezTo>
                  <a:close/>
                  <a:moveTo>
                    <a:pt x="24" y="8"/>
                  </a:moveTo>
                  <a:cubicBezTo>
                    <a:pt x="12" y="8"/>
                    <a:pt x="8" y="12"/>
                    <a:pt x="8" y="26"/>
                  </a:cubicBezTo>
                  <a:cubicBezTo>
                    <a:pt x="8" y="37"/>
                    <a:pt x="14" y="48"/>
                    <a:pt x="24" y="48"/>
                  </a:cubicBezTo>
                  <a:cubicBezTo>
                    <a:pt x="35" y="48"/>
                    <a:pt x="40" y="37"/>
                    <a:pt x="40" y="26"/>
                  </a:cubicBezTo>
                  <a:cubicBezTo>
                    <a:pt x="40" y="12"/>
                    <a:pt x="36" y="8"/>
                    <a:pt x="24" y="8"/>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CA"/>
            </a:p>
          </p:txBody>
        </p:sp>
        <p:sp>
          <p:nvSpPr>
            <p:cNvPr id="552" name="Freeform 620"/>
            <p:cNvSpPr>
              <a:spLocks/>
            </p:cNvSpPr>
            <p:nvPr/>
          </p:nvSpPr>
          <p:spPr bwMode="auto">
            <a:xfrm>
              <a:off x="7285038" y="2503488"/>
              <a:ext cx="60325" cy="77788"/>
            </a:xfrm>
            <a:custGeom>
              <a:avLst/>
              <a:gdLst>
                <a:gd name="T0" fmla="*/ 22 w 34"/>
                <a:gd name="T1" fmla="*/ 43 h 43"/>
                <a:gd name="T2" fmla="*/ 14 w 34"/>
                <a:gd name="T3" fmla="*/ 43 h 43"/>
                <a:gd name="T4" fmla="*/ 14 w 34"/>
                <a:gd name="T5" fmla="*/ 35 h 43"/>
                <a:gd name="T6" fmla="*/ 22 w 34"/>
                <a:gd name="T7" fmla="*/ 35 h 43"/>
                <a:gd name="T8" fmla="*/ 26 w 34"/>
                <a:gd name="T9" fmla="*/ 27 h 43"/>
                <a:gd name="T10" fmla="*/ 26 w 34"/>
                <a:gd name="T11" fmla="*/ 21 h 43"/>
                <a:gd name="T12" fmla="*/ 0 w 34"/>
                <a:gd name="T13" fmla="*/ 6 h 43"/>
                <a:gd name="T14" fmla="*/ 4 w 34"/>
                <a:gd name="T15" fmla="*/ 0 h 43"/>
                <a:gd name="T16" fmla="*/ 34 w 34"/>
                <a:gd name="T17" fmla="*/ 17 h 43"/>
                <a:gd name="T18" fmla="*/ 34 w 34"/>
                <a:gd name="T19" fmla="*/ 27 h 43"/>
                <a:gd name="T20" fmla="*/ 22 w 34"/>
                <a:gd name="T21"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 h="43">
                  <a:moveTo>
                    <a:pt x="22" y="43"/>
                  </a:moveTo>
                  <a:cubicBezTo>
                    <a:pt x="14" y="43"/>
                    <a:pt x="14" y="43"/>
                    <a:pt x="14" y="43"/>
                  </a:cubicBezTo>
                  <a:cubicBezTo>
                    <a:pt x="14" y="35"/>
                    <a:pt x="14" y="35"/>
                    <a:pt x="14" y="35"/>
                  </a:cubicBezTo>
                  <a:cubicBezTo>
                    <a:pt x="22" y="35"/>
                    <a:pt x="22" y="35"/>
                    <a:pt x="22" y="35"/>
                  </a:cubicBezTo>
                  <a:cubicBezTo>
                    <a:pt x="23" y="35"/>
                    <a:pt x="26" y="32"/>
                    <a:pt x="26" y="27"/>
                  </a:cubicBezTo>
                  <a:cubicBezTo>
                    <a:pt x="26" y="21"/>
                    <a:pt x="26" y="21"/>
                    <a:pt x="26" y="21"/>
                  </a:cubicBezTo>
                  <a:cubicBezTo>
                    <a:pt x="0" y="6"/>
                    <a:pt x="0" y="6"/>
                    <a:pt x="0" y="6"/>
                  </a:cubicBezTo>
                  <a:cubicBezTo>
                    <a:pt x="4" y="0"/>
                    <a:pt x="4" y="0"/>
                    <a:pt x="4" y="0"/>
                  </a:cubicBezTo>
                  <a:cubicBezTo>
                    <a:pt x="34" y="17"/>
                    <a:pt x="34" y="17"/>
                    <a:pt x="34" y="17"/>
                  </a:cubicBezTo>
                  <a:cubicBezTo>
                    <a:pt x="34" y="27"/>
                    <a:pt x="34" y="27"/>
                    <a:pt x="34" y="27"/>
                  </a:cubicBezTo>
                  <a:cubicBezTo>
                    <a:pt x="34" y="36"/>
                    <a:pt x="29" y="43"/>
                    <a:pt x="22" y="43"/>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CA"/>
            </a:p>
          </p:txBody>
        </p:sp>
        <p:sp>
          <p:nvSpPr>
            <p:cNvPr id="553" name="Freeform 621"/>
            <p:cNvSpPr>
              <a:spLocks/>
            </p:cNvSpPr>
            <p:nvPr/>
          </p:nvSpPr>
          <p:spPr bwMode="auto">
            <a:xfrm>
              <a:off x="7186613" y="2503488"/>
              <a:ext cx="61913" cy="77788"/>
            </a:xfrm>
            <a:custGeom>
              <a:avLst/>
              <a:gdLst>
                <a:gd name="T0" fmla="*/ 20 w 34"/>
                <a:gd name="T1" fmla="*/ 43 h 43"/>
                <a:gd name="T2" fmla="*/ 12 w 34"/>
                <a:gd name="T3" fmla="*/ 43 h 43"/>
                <a:gd name="T4" fmla="*/ 0 w 34"/>
                <a:gd name="T5" fmla="*/ 27 h 43"/>
                <a:gd name="T6" fmla="*/ 0 w 34"/>
                <a:gd name="T7" fmla="*/ 17 h 43"/>
                <a:gd name="T8" fmla="*/ 30 w 34"/>
                <a:gd name="T9" fmla="*/ 0 h 43"/>
                <a:gd name="T10" fmla="*/ 34 w 34"/>
                <a:gd name="T11" fmla="*/ 6 h 43"/>
                <a:gd name="T12" fmla="*/ 8 w 34"/>
                <a:gd name="T13" fmla="*/ 21 h 43"/>
                <a:gd name="T14" fmla="*/ 8 w 34"/>
                <a:gd name="T15" fmla="*/ 27 h 43"/>
                <a:gd name="T16" fmla="*/ 12 w 34"/>
                <a:gd name="T17" fmla="*/ 35 h 43"/>
                <a:gd name="T18" fmla="*/ 20 w 34"/>
                <a:gd name="T19" fmla="*/ 35 h 43"/>
                <a:gd name="T20" fmla="*/ 20 w 34"/>
                <a:gd name="T21"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 h="43">
                  <a:moveTo>
                    <a:pt x="20" y="43"/>
                  </a:moveTo>
                  <a:cubicBezTo>
                    <a:pt x="12" y="43"/>
                    <a:pt x="12" y="43"/>
                    <a:pt x="12" y="43"/>
                  </a:cubicBezTo>
                  <a:cubicBezTo>
                    <a:pt x="6" y="43"/>
                    <a:pt x="0" y="36"/>
                    <a:pt x="0" y="27"/>
                  </a:cubicBezTo>
                  <a:cubicBezTo>
                    <a:pt x="0" y="17"/>
                    <a:pt x="0" y="17"/>
                    <a:pt x="0" y="17"/>
                  </a:cubicBezTo>
                  <a:cubicBezTo>
                    <a:pt x="30" y="0"/>
                    <a:pt x="30" y="0"/>
                    <a:pt x="30" y="0"/>
                  </a:cubicBezTo>
                  <a:cubicBezTo>
                    <a:pt x="34" y="6"/>
                    <a:pt x="34" y="6"/>
                    <a:pt x="34" y="6"/>
                  </a:cubicBezTo>
                  <a:cubicBezTo>
                    <a:pt x="8" y="21"/>
                    <a:pt x="8" y="21"/>
                    <a:pt x="8" y="21"/>
                  </a:cubicBezTo>
                  <a:cubicBezTo>
                    <a:pt x="8" y="27"/>
                    <a:pt x="8" y="27"/>
                    <a:pt x="8" y="27"/>
                  </a:cubicBezTo>
                  <a:cubicBezTo>
                    <a:pt x="8" y="32"/>
                    <a:pt x="11" y="35"/>
                    <a:pt x="12" y="35"/>
                  </a:cubicBezTo>
                  <a:cubicBezTo>
                    <a:pt x="20" y="35"/>
                    <a:pt x="20" y="35"/>
                    <a:pt x="20" y="35"/>
                  </a:cubicBezTo>
                  <a:lnTo>
                    <a:pt x="20" y="43"/>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CA"/>
            </a:p>
          </p:txBody>
        </p:sp>
        <p:sp>
          <p:nvSpPr>
            <p:cNvPr id="554" name="Freeform 622"/>
            <p:cNvSpPr>
              <a:spLocks noEditPoints="1"/>
            </p:cNvSpPr>
            <p:nvPr/>
          </p:nvSpPr>
          <p:spPr bwMode="auto">
            <a:xfrm>
              <a:off x="7223126" y="2573338"/>
              <a:ext cx="85725" cy="101600"/>
            </a:xfrm>
            <a:custGeom>
              <a:avLst/>
              <a:gdLst>
                <a:gd name="T0" fmla="*/ 24 w 48"/>
                <a:gd name="T1" fmla="*/ 56 h 56"/>
                <a:gd name="T2" fmla="*/ 0 w 48"/>
                <a:gd name="T3" fmla="*/ 26 h 56"/>
                <a:gd name="T4" fmla="*/ 24 w 48"/>
                <a:gd name="T5" fmla="*/ 0 h 56"/>
                <a:gd name="T6" fmla="*/ 48 w 48"/>
                <a:gd name="T7" fmla="*/ 26 h 56"/>
                <a:gd name="T8" fmla="*/ 24 w 48"/>
                <a:gd name="T9" fmla="*/ 56 h 56"/>
                <a:gd name="T10" fmla="*/ 24 w 48"/>
                <a:gd name="T11" fmla="*/ 8 h 56"/>
                <a:gd name="T12" fmla="*/ 8 w 48"/>
                <a:gd name="T13" fmla="*/ 26 h 56"/>
                <a:gd name="T14" fmla="*/ 24 w 48"/>
                <a:gd name="T15" fmla="*/ 48 h 56"/>
                <a:gd name="T16" fmla="*/ 40 w 48"/>
                <a:gd name="T17" fmla="*/ 26 h 56"/>
                <a:gd name="T18" fmla="*/ 24 w 48"/>
                <a:gd name="T19" fmla="*/ 8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56">
                  <a:moveTo>
                    <a:pt x="24" y="56"/>
                  </a:moveTo>
                  <a:cubicBezTo>
                    <a:pt x="11" y="56"/>
                    <a:pt x="0" y="43"/>
                    <a:pt x="0" y="26"/>
                  </a:cubicBezTo>
                  <a:cubicBezTo>
                    <a:pt x="0" y="14"/>
                    <a:pt x="3" y="0"/>
                    <a:pt x="24" y="0"/>
                  </a:cubicBezTo>
                  <a:cubicBezTo>
                    <a:pt x="45" y="0"/>
                    <a:pt x="48" y="14"/>
                    <a:pt x="48" y="26"/>
                  </a:cubicBezTo>
                  <a:cubicBezTo>
                    <a:pt x="48" y="43"/>
                    <a:pt x="38" y="56"/>
                    <a:pt x="24" y="56"/>
                  </a:cubicBezTo>
                  <a:close/>
                  <a:moveTo>
                    <a:pt x="24" y="8"/>
                  </a:moveTo>
                  <a:cubicBezTo>
                    <a:pt x="12" y="8"/>
                    <a:pt x="8" y="12"/>
                    <a:pt x="8" y="26"/>
                  </a:cubicBezTo>
                  <a:cubicBezTo>
                    <a:pt x="8" y="37"/>
                    <a:pt x="14" y="48"/>
                    <a:pt x="24" y="48"/>
                  </a:cubicBezTo>
                  <a:cubicBezTo>
                    <a:pt x="35" y="48"/>
                    <a:pt x="40" y="37"/>
                    <a:pt x="40" y="26"/>
                  </a:cubicBezTo>
                  <a:cubicBezTo>
                    <a:pt x="40" y="12"/>
                    <a:pt x="36" y="8"/>
                    <a:pt x="24" y="8"/>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CA"/>
            </a:p>
          </p:txBody>
        </p:sp>
        <p:sp>
          <p:nvSpPr>
            <p:cNvPr id="555" name="Freeform 623"/>
            <p:cNvSpPr>
              <a:spLocks/>
            </p:cNvSpPr>
            <p:nvPr/>
          </p:nvSpPr>
          <p:spPr bwMode="auto">
            <a:xfrm>
              <a:off x="7285038" y="2654300"/>
              <a:ext cx="60325" cy="77788"/>
            </a:xfrm>
            <a:custGeom>
              <a:avLst/>
              <a:gdLst>
                <a:gd name="T0" fmla="*/ 22 w 34"/>
                <a:gd name="T1" fmla="*/ 43 h 43"/>
                <a:gd name="T2" fmla="*/ 14 w 34"/>
                <a:gd name="T3" fmla="*/ 43 h 43"/>
                <a:gd name="T4" fmla="*/ 14 w 34"/>
                <a:gd name="T5" fmla="*/ 35 h 43"/>
                <a:gd name="T6" fmla="*/ 22 w 34"/>
                <a:gd name="T7" fmla="*/ 35 h 43"/>
                <a:gd name="T8" fmla="*/ 26 w 34"/>
                <a:gd name="T9" fmla="*/ 27 h 43"/>
                <a:gd name="T10" fmla="*/ 26 w 34"/>
                <a:gd name="T11" fmla="*/ 21 h 43"/>
                <a:gd name="T12" fmla="*/ 0 w 34"/>
                <a:gd name="T13" fmla="*/ 6 h 43"/>
                <a:gd name="T14" fmla="*/ 4 w 34"/>
                <a:gd name="T15" fmla="*/ 0 h 43"/>
                <a:gd name="T16" fmla="*/ 34 w 34"/>
                <a:gd name="T17" fmla="*/ 17 h 43"/>
                <a:gd name="T18" fmla="*/ 34 w 34"/>
                <a:gd name="T19" fmla="*/ 27 h 43"/>
                <a:gd name="T20" fmla="*/ 22 w 34"/>
                <a:gd name="T21"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 h="43">
                  <a:moveTo>
                    <a:pt x="22" y="43"/>
                  </a:moveTo>
                  <a:cubicBezTo>
                    <a:pt x="14" y="43"/>
                    <a:pt x="14" y="43"/>
                    <a:pt x="14" y="43"/>
                  </a:cubicBezTo>
                  <a:cubicBezTo>
                    <a:pt x="14" y="35"/>
                    <a:pt x="14" y="35"/>
                    <a:pt x="14" y="35"/>
                  </a:cubicBezTo>
                  <a:cubicBezTo>
                    <a:pt x="22" y="35"/>
                    <a:pt x="22" y="35"/>
                    <a:pt x="22" y="35"/>
                  </a:cubicBezTo>
                  <a:cubicBezTo>
                    <a:pt x="23" y="35"/>
                    <a:pt x="26" y="32"/>
                    <a:pt x="26" y="27"/>
                  </a:cubicBezTo>
                  <a:cubicBezTo>
                    <a:pt x="26" y="21"/>
                    <a:pt x="26" y="21"/>
                    <a:pt x="26" y="21"/>
                  </a:cubicBezTo>
                  <a:cubicBezTo>
                    <a:pt x="0" y="6"/>
                    <a:pt x="0" y="6"/>
                    <a:pt x="0" y="6"/>
                  </a:cubicBezTo>
                  <a:cubicBezTo>
                    <a:pt x="4" y="0"/>
                    <a:pt x="4" y="0"/>
                    <a:pt x="4" y="0"/>
                  </a:cubicBezTo>
                  <a:cubicBezTo>
                    <a:pt x="34" y="17"/>
                    <a:pt x="34" y="17"/>
                    <a:pt x="34" y="17"/>
                  </a:cubicBezTo>
                  <a:cubicBezTo>
                    <a:pt x="34" y="27"/>
                    <a:pt x="34" y="27"/>
                    <a:pt x="34" y="27"/>
                  </a:cubicBezTo>
                  <a:cubicBezTo>
                    <a:pt x="34" y="36"/>
                    <a:pt x="29" y="43"/>
                    <a:pt x="22" y="43"/>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CA"/>
            </a:p>
          </p:txBody>
        </p:sp>
        <p:sp>
          <p:nvSpPr>
            <p:cNvPr id="556" name="Freeform 624"/>
            <p:cNvSpPr>
              <a:spLocks/>
            </p:cNvSpPr>
            <p:nvPr/>
          </p:nvSpPr>
          <p:spPr bwMode="auto">
            <a:xfrm>
              <a:off x="7186613" y="2654300"/>
              <a:ext cx="61913" cy="77788"/>
            </a:xfrm>
            <a:custGeom>
              <a:avLst/>
              <a:gdLst>
                <a:gd name="T0" fmla="*/ 20 w 34"/>
                <a:gd name="T1" fmla="*/ 43 h 43"/>
                <a:gd name="T2" fmla="*/ 12 w 34"/>
                <a:gd name="T3" fmla="*/ 43 h 43"/>
                <a:gd name="T4" fmla="*/ 0 w 34"/>
                <a:gd name="T5" fmla="*/ 27 h 43"/>
                <a:gd name="T6" fmla="*/ 0 w 34"/>
                <a:gd name="T7" fmla="*/ 17 h 43"/>
                <a:gd name="T8" fmla="*/ 30 w 34"/>
                <a:gd name="T9" fmla="*/ 0 h 43"/>
                <a:gd name="T10" fmla="*/ 34 w 34"/>
                <a:gd name="T11" fmla="*/ 6 h 43"/>
                <a:gd name="T12" fmla="*/ 8 w 34"/>
                <a:gd name="T13" fmla="*/ 21 h 43"/>
                <a:gd name="T14" fmla="*/ 8 w 34"/>
                <a:gd name="T15" fmla="*/ 27 h 43"/>
                <a:gd name="T16" fmla="*/ 12 w 34"/>
                <a:gd name="T17" fmla="*/ 35 h 43"/>
                <a:gd name="T18" fmla="*/ 20 w 34"/>
                <a:gd name="T19" fmla="*/ 35 h 43"/>
                <a:gd name="T20" fmla="*/ 20 w 34"/>
                <a:gd name="T21"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 h="43">
                  <a:moveTo>
                    <a:pt x="20" y="43"/>
                  </a:moveTo>
                  <a:cubicBezTo>
                    <a:pt x="12" y="43"/>
                    <a:pt x="12" y="43"/>
                    <a:pt x="12" y="43"/>
                  </a:cubicBezTo>
                  <a:cubicBezTo>
                    <a:pt x="6" y="43"/>
                    <a:pt x="0" y="36"/>
                    <a:pt x="0" y="27"/>
                  </a:cubicBezTo>
                  <a:cubicBezTo>
                    <a:pt x="0" y="17"/>
                    <a:pt x="0" y="17"/>
                    <a:pt x="0" y="17"/>
                  </a:cubicBezTo>
                  <a:cubicBezTo>
                    <a:pt x="30" y="0"/>
                    <a:pt x="30" y="0"/>
                    <a:pt x="30" y="0"/>
                  </a:cubicBezTo>
                  <a:cubicBezTo>
                    <a:pt x="34" y="6"/>
                    <a:pt x="34" y="6"/>
                    <a:pt x="34" y="6"/>
                  </a:cubicBezTo>
                  <a:cubicBezTo>
                    <a:pt x="8" y="21"/>
                    <a:pt x="8" y="21"/>
                    <a:pt x="8" y="21"/>
                  </a:cubicBezTo>
                  <a:cubicBezTo>
                    <a:pt x="8" y="27"/>
                    <a:pt x="8" y="27"/>
                    <a:pt x="8" y="27"/>
                  </a:cubicBezTo>
                  <a:cubicBezTo>
                    <a:pt x="8" y="32"/>
                    <a:pt x="11" y="35"/>
                    <a:pt x="12" y="35"/>
                  </a:cubicBezTo>
                  <a:cubicBezTo>
                    <a:pt x="20" y="35"/>
                    <a:pt x="20" y="35"/>
                    <a:pt x="20" y="35"/>
                  </a:cubicBezTo>
                  <a:lnTo>
                    <a:pt x="20" y="43"/>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CA"/>
            </a:p>
          </p:txBody>
        </p:sp>
        <p:sp>
          <p:nvSpPr>
            <p:cNvPr id="557" name="Freeform 625"/>
            <p:cNvSpPr>
              <a:spLocks noEditPoints="1"/>
            </p:cNvSpPr>
            <p:nvPr/>
          </p:nvSpPr>
          <p:spPr bwMode="auto">
            <a:xfrm>
              <a:off x="7223126" y="2725738"/>
              <a:ext cx="85725" cy="100013"/>
            </a:xfrm>
            <a:custGeom>
              <a:avLst/>
              <a:gdLst>
                <a:gd name="T0" fmla="*/ 24 w 48"/>
                <a:gd name="T1" fmla="*/ 56 h 56"/>
                <a:gd name="T2" fmla="*/ 0 w 48"/>
                <a:gd name="T3" fmla="*/ 26 h 56"/>
                <a:gd name="T4" fmla="*/ 24 w 48"/>
                <a:gd name="T5" fmla="*/ 0 h 56"/>
                <a:gd name="T6" fmla="*/ 48 w 48"/>
                <a:gd name="T7" fmla="*/ 26 h 56"/>
                <a:gd name="T8" fmla="*/ 24 w 48"/>
                <a:gd name="T9" fmla="*/ 56 h 56"/>
                <a:gd name="T10" fmla="*/ 24 w 48"/>
                <a:gd name="T11" fmla="*/ 8 h 56"/>
                <a:gd name="T12" fmla="*/ 8 w 48"/>
                <a:gd name="T13" fmla="*/ 26 h 56"/>
                <a:gd name="T14" fmla="*/ 24 w 48"/>
                <a:gd name="T15" fmla="*/ 48 h 56"/>
                <a:gd name="T16" fmla="*/ 40 w 48"/>
                <a:gd name="T17" fmla="*/ 26 h 56"/>
                <a:gd name="T18" fmla="*/ 24 w 48"/>
                <a:gd name="T19" fmla="*/ 8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56">
                  <a:moveTo>
                    <a:pt x="24" y="56"/>
                  </a:moveTo>
                  <a:cubicBezTo>
                    <a:pt x="11" y="56"/>
                    <a:pt x="0" y="43"/>
                    <a:pt x="0" y="26"/>
                  </a:cubicBezTo>
                  <a:cubicBezTo>
                    <a:pt x="0" y="14"/>
                    <a:pt x="3" y="0"/>
                    <a:pt x="24" y="0"/>
                  </a:cubicBezTo>
                  <a:cubicBezTo>
                    <a:pt x="45" y="0"/>
                    <a:pt x="48" y="14"/>
                    <a:pt x="48" y="26"/>
                  </a:cubicBezTo>
                  <a:cubicBezTo>
                    <a:pt x="48" y="43"/>
                    <a:pt x="38" y="56"/>
                    <a:pt x="24" y="56"/>
                  </a:cubicBezTo>
                  <a:close/>
                  <a:moveTo>
                    <a:pt x="24" y="8"/>
                  </a:moveTo>
                  <a:cubicBezTo>
                    <a:pt x="12" y="8"/>
                    <a:pt x="8" y="12"/>
                    <a:pt x="8" y="26"/>
                  </a:cubicBezTo>
                  <a:cubicBezTo>
                    <a:pt x="8" y="37"/>
                    <a:pt x="14" y="48"/>
                    <a:pt x="24" y="48"/>
                  </a:cubicBezTo>
                  <a:cubicBezTo>
                    <a:pt x="35" y="48"/>
                    <a:pt x="40" y="37"/>
                    <a:pt x="40" y="26"/>
                  </a:cubicBezTo>
                  <a:cubicBezTo>
                    <a:pt x="40" y="12"/>
                    <a:pt x="36" y="8"/>
                    <a:pt x="24" y="8"/>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CA"/>
            </a:p>
          </p:txBody>
        </p:sp>
        <p:sp>
          <p:nvSpPr>
            <p:cNvPr id="558" name="Freeform 626"/>
            <p:cNvSpPr>
              <a:spLocks/>
            </p:cNvSpPr>
            <p:nvPr/>
          </p:nvSpPr>
          <p:spPr bwMode="auto">
            <a:xfrm>
              <a:off x="7186613" y="2806700"/>
              <a:ext cx="158750" cy="77788"/>
            </a:xfrm>
            <a:custGeom>
              <a:avLst/>
              <a:gdLst>
                <a:gd name="T0" fmla="*/ 76 w 88"/>
                <a:gd name="T1" fmla="*/ 43 h 43"/>
                <a:gd name="T2" fmla="*/ 12 w 88"/>
                <a:gd name="T3" fmla="*/ 43 h 43"/>
                <a:gd name="T4" fmla="*/ 0 w 88"/>
                <a:gd name="T5" fmla="*/ 27 h 43"/>
                <a:gd name="T6" fmla="*/ 0 w 88"/>
                <a:gd name="T7" fmla="*/ 17 h 43"/>
                <a:gd name="T8" fmla="*/ 30 w 88"/>
                <a:gd name="T9" fmla="*/ 0 h 43"/>
                <a:gd name="T10" fmla="*/ 34 w 88"/>
                <a:gd name="T11" fmla="*/ 6 h 43"/>
                <a:gd name="T12" fmla="*/ 8 w 88"/>
                <a:gd name="T13" fmla="*/ 21 h 43"/>
                <a:gd name="T14" fmla="*/ 8 w 88"/>
                <a:gd name="T15" fmla="*/ 27 h 43"/>
                <a:gd name="T16" fmla="*/ 12 w 88"/>
                <a:gd name="T17" fmla="*/ 35 h 43"/>
                <a:gd name="T18" fmla="*/ 76 w 88"/>
                <a:gd name="T19" fmla="*/ 35 h 43"/>
                <a:gd name="T20" fmla="*/ 80 w 88"/>
                <a:gd name="T21" fmla="*/ 27 h 43"/>
                <a:gd name="T22" fmla="*/ 80 w 88"/>
                <a:gd name="T23" fmla="*/ 21 h 43"/>
                <a:gd name="T24" fmla="*/ 54 w 88"/>
                <a:gd name="T25" fmla="*/ 6 h 43"/>
                <a:gd name="T26" fmla="*/ 58 w 88"/>
                <a:gd name="T27" fmla="*/ 0 h 43"/>
                <a:gd name="T28" fmla="*/ 88 w 88"/>
                <a:gd name="T29" fmla="*/ 17 h 43"/>
                <a:gd name="T30" fmla="*/ 88 w 88"/>
                <a:gd name="T31" fmla="*/ 27 h 43"/>
                <a:gd name="T32" fmla="*/ 76 w 88"/>
                <a:gd name="T33"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8" h="43">
                  <a:moveTo>
                    <a:pt x="76" y="43"/>
                  </a:moveTo>
                  <a:cubicBezTo>
                    <a:pt x="12" y="43"/>
                    <a:pt x="12" y="43"/>
                    <a:pt x="12" y="43"/>
                  </a:cubicBezTo>
                  <a:cubicBezTo>
                    <a:pt x="6" y="43"/>
                    <a:pt x="0" y="36"/>
                    <a:pt x="0" y="27"/>
                  </a:cubicBezTo>
                  <a:cubicBezTo>
                    <a:pt x="0" y="17"/>
                    <a:pt x="0" y="17"/>
                    <a:pt x="0" y="17"/>
                  </a:cubicBezTo>
                  <a:cubicBezTo>
                    <a:pt x="30" y="0"/>
                    <a:pt x="30" y="0"/>
                    <a:pt x="30" y="0"/>
                  </a:cubicBezTo>
                  <a:cubicBezTo>
                    <a:pt x="34" y="6"/>
                    <a:pt x="34" y="6"/>
                    <a:pt x="34" y="6"/>
                  </a:cubicBezTo>
                  <a:cubicBezTo>
                    <a:pt x="8" y="21"/>
                    <a:pt x="8" y="21"/>
                    <a:pt x="8" y="21"/>
                  </a:cubicBezTo>
                  <a:cubicBezTo>
                    <a:pt x="8" y="27"/>
                    <a:pt x="8" y="27"/>
                    <a:pt x="8" y="27"/>
                  </a:cubicBezTo>
                  <a:cubicBezTo>
                    <a:pt x="8" y="32"/>
                    <a:pt x="11" y="35"/>
                    <a:pt x="12" y="35"/>
                  </a:cubicBezTo>
                  <a:cubicBezTo>
                    <a:pt x="76" y="35"/>
                    <a:pt x="76" y="35"/>
                    <a:pt x="76" y="35"/>
                  </a:cubicBezTo>
                  <a:cubicBezTo>
                    <a:pt x="77" y="35"/>
                    <a:pt x="80" y="32"/>
                    <a:pt x="80" y="27"/>
                  </a:cubicBezTo>
                  <a:cubicBezTo>
                    <a:pt x="80" y="21"/>
                    <a:pt x="80" y="21"/>
                    <a:pt x="80" y="21"/>
                  </a:cubicBezTo>
                  <a:cubicBezTo>
                    <a:pt x="54" y="6"/>
                    <a:pt x="54" y="6"/>
                    <a:pt x="54" y="6"/>
                  </a:cubicBezTo>
                  <a:cubicBezTo>
                    <a:pt x="58" y="0"/>
                    <a:pt x="58" y="0"/>
                    <a:pt x="58" y="0"/>
                  </a:cubicBezTo>
                  <a:cubicBezTo>
                    <a:pt x="88" y="17"/>
                    <a:pt x="88" y="17"/>
                    <a:pt x="88" y="17"/>
                  </a:cubicBezTo>
                  <a:cubicBezTo>
                    <a:pt x="88" y="27"/>
                    <a:pt x="88" y="27"/>
                    <a:pt x="88" y="27"/>
                  </a:cubicBezTo>
                  <a:cubicBezTo>
                    <a:pt x="88" y="36"/>
                    <a:pt x="83" y="43"/>
                    <a:pt x="76" y="43"/>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CA"/>
            </a:p>
          </p:txBody>
        </p:sp>
        <p:sp>
          <p:nvSpPr>
            <p:cNvPr id="559" name="Freeform 627"/>
            <p:cNvSpPr>
              <a:spLocks/>
            </p:cNvSpPr>
            <p:nvPr/>
          </p:nvSpPr>
          <p:spPr bwMode="auto">
            <a:xfrm>
              <a:off x="7324726" y="2768600"/>
              <a:ext cx="323850" cy="71438"/>
            </a:xfrm>
            <a:custGeom>
              <a:avLst/>
              <a:gdLst>
                <a:gd name="T0" fmla="*/ 204 w 204"/>
                <a:gd name="T1" fmla="*/ 45 h 45"/>
                <a:gd name="T2" fmla="*/ 22 w 204"/>
                <a:gd name="T3" fmla="*/ 45 h 45"/>
                <a:gd name="T4" fmla="*/ 22 w 204"/>
                <a:gd name="T5" fmla="*/ 36 h 45"/>
                <a:gd name="T6" fmla="*/ 195 w 204"/>
                <a:gd name="T7" fmla="*/ 36 h 45"/>
                <a:gd name="T8" fmla="*/ 195 w 204"/>
                <a:gd name="T9" fmla="*/ 9 h 45"/>
                <a:gd name="T10" fmla="*/ 0 w 204"/>
                <a:gd name="T11" fmla="*/ 9 h 45"/>
                <a:gd name="T12" fmla="*/ 0 w 204"/>
                <a:gd name="T13" fmla="*/ 0 h 45"/>
                <a:gd name="T14" fmla="*/ 204 w 204"/>
                <a:gd name="T15" fmla="*/ 0 h 45"/>
                <a:gd name="T16" fmla="*/ 204 w 204"/>
                <a:gd name="T17"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4" h="45">
                  <a:moveTo>
                    <a:pt x="204" y="45"/>
                  </a:moveTo>
                  <a:lnTo>
                    <a:pt x="22" y="45"/>
                  </a:lnTo>
                  <a:lnTo>
                    <a:pt x="22" y="36"/>
                  </a:lnTo>
                  <a:lnTo>
                    <a:pt x="195" y="36"/>
                  </a:lnTo>
                  <a:lnTo>
                    <a:pt x="195" y="9"/>
                  </a:lnTo>
                  <a:lnTo>
                    <a:pt x="0" y="9"/>
                  </a:lnTo>
                  <a:lnTo>
                    <a:pt x="0" y="0"/>
                  </a:lnTo>
                  <a:lnTo>
                    <a:pt x="204" y="0"/>
                  </a:lnTo>
                  <a:lnTo>
                    <a:pt x="204" y="45"/>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CA"/>
            </a:p>
          </p:txBody>
        </p:sp>
        <p:sp>
          <p:nvSpPr>
            <p:cNvPr id="560" name="Freeform 628"/>
            <p:cNvSpPr>
              <a:spLocks/>
            </p:cNvSpPr>
            <p:nvPr/>
          </p:nvSpPr>
          <p:spPr bwMode="auto">
            <a:xfrm>
              <a:off x="7324726" y="2617788"/>
              <a:ext cx="323850" cy="71438"/>
            </a:xfrm>
            <a:custGeom>
              <a:avLst/>
              <a:gdLst>
                <a:gd name="T0" fmla="*/ 204 w 204"/>
                <a:gd name="T1" fmla="*/ 45 h 45"/>
                <a:gd name="T2" fmla="*/ 22 w 204"/>
                <a:gd name="T3" fmla="*/ 45 h 45"/>
                <a:gd name="T4" fmla="*/ 22 w 204"/>
                <a:gd name="T5" fmla="*/ 36 h 45"/>
                <a:gd name="T6" fmla="*/ 195 w 204"/>
                <a:gd name="T7" fmla="*/ 36 h 45"/>
                <a:gd name="T8" fmla="*/ 195 w 204"/>
                <a:gd name="T9" fmla="*/ 9 h 45"/>
                <a:gd name="T10" fmla="*/ 0 w 204"/>
                <a:gd name="T11" fmla="*/ 9 h 45"/>
                <a:gd name="T12" fmla="*/ 0 w 204"/>
                <a:gd name="T13" fmla="*/ 0 h 45"/>
                <a:gd name="T14" fmla="*/ 204 w 204"/>
                <a:gd name="T15" fmla="*/ 0 h 45"/>
                <a:gd name="T16" fmla="*/ 204 w 204"/>
                <a:gd name="T17"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4" h="45">
                  <a:moveTo>
                    <a:pt x="204" y="45"/>
                  </a:moveTo>
                  <a:lnTo>
                    <a:pt x="22" y="45"/>
                  </a:lnTo>
                  <a:lnTo>
                    <a:pt x="22" y="36"/>
                  </a:lnTo>
                  <a:lnTo>
                    <a:pt x="195" y="36"/>
                  </a:lnTo>
                  <a:lnTo>
                    <a:pt x="195" y="9"/>
                  </a:lnTo>
                  <a:lnTo>
                    <a:pt x="0" y="9"/>
                  </a:lnTo>
                  <a:lnTo>
                    <a:pt x="0" y="0"/>
                  </a:lnTo>
                  <a:lnTo>
                    <a:pt x="204" y="0"/>
                  </a:lnTo>
                  <a:lnTo>
                    <a:pt x="204" y="45"/>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CA"/>
            </a:p>
          </p:txBody>
        </p:sp>
        <p:sp>
          <p:nvSpPr>
            <p:cNvPr id="561" name="Freeform 629"/>
            <p:cNvSpPr>
              <a:spLocks/>
            </p:cNvSpPr>
            <p:nvPr/>
          </p:nvSpPr>
          <p:spPr bwMode="auto">
            <a:xfrm>
              <a:off x="7324726" y="2465388"/>
              <a:ext cx="323850" cy="73025"/>
            </a:xfrm>
            <a:custGeom>
              <a:avLst/>
              <a:gdLst>
                <a:gd name="T0" fmla="*/ 204 w 204"/>
                <a:gd name="T1" fmla="*/ 46 h 46"/>
                <a:gd name="T2" fmla="*/ 22 w 204"/>
                <a:gd name="T3" fmla="*/ 46 h 46"/>
                <a:gd name="T4" fmla="*/ 22 w 204"/>
                <a:gd name="T5" fmla="*/ 37 h 46"/>
                <a:gd name="T6" fmla="*/ 195 w 204"/>
                <a:gd name="T7" fmla="*/ 37 h 46"/>
                <a:gd name="T8" fmla="*/ 195 w 204"/>
                <a:gd name="T9" fmla="*/ 9 h 46"/>
                <a:gd name="T10" fmla="*/ 0 w 204"/>
                <a:gd name="T11" fmla="*/ 9 h 46"/>
                <a:gd name="T12" fmla="*/ 0 w 204"/>
                <a:gd name="T13" fmla="*/ 0 h 46"/>
                <a:gd name="T14" fmla="*/ 204 w 204"/>
                <a:gd name="T15" fmla="*/ 0 h 46"/>
                <a:gd name="T16" fmla="*/ 204 w 204"/>
                <a:gd name="T17" fmla="*/ 4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4" h="46">
                  <a:moveTo>
                    <a:pt x="204" y="46"/>
                  </a:moveTo>
                  <a:lnTo>
                    <a:pt x="22" y="46"/>
                  </a:lnTo>
                  <a:lnTo>
                    <a:pt x="22" y="37"/>
                  </a:lnTo>
                  <a:lnTo>
                    <a:pt x="195" y="37"/>
                  </a:lnTo>
                  <a:lnTo>
                    <a:pt x="195" y="9"/>
                  </a:lnTo>
                  <a:lnTo>
                    <a:pt x="0" y="9"/>
                  </a:lnTo>
                  <a:lnTo>
                    <a:pt x="0" y="0"/>
                  </a:lnTo>
                  <a:lnTo>
                    <a:pt x="204" y="0"/>
                  </a:lnTo>
                  <a:lnTo>
                    <a:pt x="204" y="46"/>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CA"/>
            </a:p>
          </p:txBody>
        </p:sp>
        <p:sp>
          <p:nvSpPr>
            <p:cNvPr id="562" name="Rectangle 630"/>
            <p:cNvSpPr>
              <a:spLocks noChangeArrowheads="1"/>
            </p:cNvSpPr>
            <p:nvPr/>
          </p:nvSpPr>
          <p:spPr bwMode="auto">
            <a:xfrm>
              <a:off x="7359651" y="2493963"/>
              <a:ext cx="14288" cy="15875"/>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a:endParaRPr lang="en-CA"/>
            </a:p>
          </p:txBody>
        </p:sp>
        <p:sp>
          <p:nvSpPr>
            <p:cNvPr id="563" name="Rectangle 631"/>
            <p:cNvSpPr>
              <a:spLocks noChangeArrowheads="1"/>
            </p:cNvSpPr>
            <p:nvPr/>
          </p:nvSpPr>
          <p:spPr bwMode="auto">
            <a:xfrm>
              <a:off x="7388226" y="2493963"/>
              <a:ext cx="14288" cy="15875"/>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a:endParaRPr lang="en-CA"/>
            </a:p>
          </p:txBody>
        </p:sp>
        <p:sp>
          <p:nvSpPr>
            <p:cNvPr id="564" name="Rectangle 632"/>
            <p:cNvSpPr>
              <a:spLocks noChangeArrowheads="1"/>
            </p:cNvSpPr>
            <p:nvPr/>
          </p:nvSpPr>
          <p:spPr bwMode="auto">
            <a:xfrm>
              <a:off x="7416801" y="2493963"/>
              <a:ext cx="15875" cy="15875"/>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a:endParaRPr lang="en-CA"/>
            </a:p>
          </p:txBody>
        </p:sp>
        <p:sp>
          <p:nvSpPr>
            <p:cNvPr id="565" name="Rectangle 633"/>
            <p:cNvSpPr>
              <a:spLocks noChangeArrowheads="1"/>
            </p:cNvSpPr>
            <p:nvPr/>
          </p:nvSpPr>
          <p:spPr bwMode="auto">
            <a:xfrm>
              <a:off x="7446963" y="2493963"/>
              <a:ext cx="14288" cy="15875"/>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a:endParaRPr lang="en-CA"/>
            </a:p>
          </p:txBody>
        </p:sp>
        <p:sp>
          <p:nvSpPr>
            <p:cNvPr id="566" name="Rectangle 634"/>
            <p:cNvSpPr>
              <a:spLocks noChangeArrowheads="1"/>
            </p:cNvSpPr>
            <p:nvPr/>
          </p:nvSpPr>
          <p:spPr bwMode="auto">
            <a:xfrm>
              <a:off x="7475538" y="2493963"/>
              <a:ext cx="14288" cy="15875"/>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a:endParaRPr lang="en-CA"/>
            </a:p>
          </p:txBody>
        </p:sp>
        <p:sp>
          <p:nvSpPr>
            <p:cNvPr id="567" name="Rectangle 635"/>
            <p:cNvSpPr>
              <a:spLocks noChangeArrowheads="1"/>
            </p:cNvSpPr>
            <p:nvPr/>
          </p:nvSpPr>
          <p:spPr bwMode="auto">
            <a:xfrm>
              <a:off x="7504113" y="2493963"/>
              <a:ext cx="14288" cy="15875"/>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a:endParaRPr lang="en-CA"/>
            </a:p>
          </p:txBody>
        </p:sp>
        <p:sp>
          <p:nvSpPr>
            <p:cNvPr id="568" name="Rectangle 636"/>
            <p:cNvSpPr>
              <a:spLocks noChangeArrowheads="1"/>
            </p:cNvSpPr>
            <p:nvPr/>
          </p:nvSpPr>
          <p:spPr bwMode="auto">
            <a:xfrm>
              <a:off x="7359651" y="2646363"/>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a:endParaRPr lang="en-CA"/>
            </a:p>
          </p:txBody>
        </p:sp>
        <p:sp>
          <p:nvSpPr>
            <p:cNvPr id="569" name="Rectangle 637"/>
            <p:cNvSpPr>
              <a:spLocks noChangeArrowheads="1"/>
            </p:cNvSpPr>
            <p:nvPr/>
          </p:nvSpPr>
          <p:spPr bwMode="auto">
            <a:xfrm>
              <a:off x="7388226" y="2646363"/>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a:endParaRPr lang="en-CA"/>
            </a:p>
          </p:txBody>
        </p:sp>
        <p:sp>
          <p:nvSpPr>
            <p:cNvPr id="570" name="Rectangle 638"/>
            <p:cNvSpPr>
              <a:spLocks noChangeArrowheads="1"/>
            </p:cNvSpPr>
            <p:nvPr/>
          </p:nvSpPr>
          <p:spPr bwMode="auto">
            <a:xfrm>
              <a:off x="7416801" y="2646363"/>
              <a:ext cx="15875"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a:endParaRPr lang="en-CA"/>
            </a:p>
          </p:txBody>
        </p:sp>
        <p:sp>
          <p:nvSpPr>
            <p:cNvPr id="571" name="Rectangle 639"/>
            <p:cNvSpPr>
              <a:spLocks noChangeArrowheads="1"/>
            </p:cNvSpPr>
            <p:nvPr/>
          </p:nvSpPr>
          <p:spPr bwMode="auto">
            <a:xfrm>
              <a:off x="7446963" y="2646363"/>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a:endParaRPr lang="en-CA"/>
            </a:p>
          </p:txBody>
        </p:sp>
        <p:sp>
          <p:nvSpPr>
            <p:cNvPr id="572" name="Rectangle 640"/>
            <p:cNvSpPr>
              <a:spLocks noChangeArrowheads="1"/>
            </p:cNvSpPr>
            <p:nvPr/>
          </p:nvSpPr>
          <p:spPr bwMode="auto">
            <a:xfrm>
              <a:off x="7475538" y="2646363"/>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a:endParaRPr lang="en-CA"/>
            </a:p>
          </p:txBody>
        </p:sp>
        <p:sp>
          <p:nvSpPr>
            <p:cNvPr id="573" name="Rectangle 641"/>
            <p:cNvSpPr>
              <a:spLocks noChangeArrowheads="1"/>
            </p:cNvSpPr>
            <p:nvPr/>
          </p:nvSpPr>
          <p:spPr bwMode="auto">
            <a:xfrm>
              <a:off x="7504113" y="2646363"/>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a:endParaRPr lang="en-CA"/>
            </a:p>
          </p:txBody>
        </p:sp>
        <p:sp>
          <p:nvSpPr>
            <p:cNvPr id="574" name="Rectangle 642"/>
            <p:cNvSpPr>
              <a:spLocks noChangeArrowheads="1"/>
            </p:cNvSpPr>
            <p:nvPr/>
          </p:nvSpPr>
          <p:spPr bwMode="auto">
            <a:xfrm>
              <a:off x="7532688" y="2646363"/>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a:endParaRPr lang="en-CA"/>
            </a:p>
          </p:txBody>
        </p:sp>
        <p:sp>
          <p:nvSpPr>
            <p:cNvPr id="575" name="Rectangle 643"/>
            <p:cNvSpPr>
              <a:spLocks noChangeArrowheads="1"/>
            </p:cNvSpPr>
            <p:nvPr/>
          </p:nvSpPr>
          <p:spPr bwMode="auto">
            <a:xfrm>
              <a:off x="7561263" y="2646363"/>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a:endParaRPr lang="en-CA"/>
            </a:p>
          </p:txBody>
        </p:sp>
        <p:sp>
          <p:nvSpPr>
            <p:cNvPr id="576" name="Rectangle 644"/>
            <p:cNvSpPr>
              <a:spLocks noChangeArrowheads="1"/>
            </p:cNvSpPr>
            <p:nvPr/>
          </p:nvSpPr>
          <p:spPr bwMode="auto">
            <a:xfrm>
              <a:off x="7359651" y="2797175"/>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a:endParaRPr lang="en-CA"/>
            </a:p>
          </p:txBody>
        </p:sp>
        <p:sp>
          <p:nvSpPr>
            <p:cNvPr id="577" name="Rectangle 645"/>
            <p:cNvSpPr>
              <a:spLocks noChangeArrowheads="1"/>
            </p:cNvSpPr>
            <p:nvPr/>
          </p:nvSpPr>
          <p:spPr bwMode="auto">
            <a:xfrm>
              <a:off x="7388226" y="2797175"/>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a:endParaRPr lang="en-CA"/>
            </a:p>
          </p:txBody>
        </p:sp>
        <p:sp>
          <p:nvSpPr>
            <p:cNvPr id="578" name="Rectangle 646"/>
            <p:cNvSpPr>
              <a:spLocks noChangeArrowheads="1"/>
            </p:cNvSpPr>
            <p:nvPr/>
          </p:nvSpPr>
          <p:spPr bwMode="auto">
            <a:xfrm>
              <a:off x="7416801" y="2797175"/>
              <a:ext cx="15875"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a:endParaRPr lang="en-CA"/>
            </a:p>
          </p:txBody>
        </p:sp>
        <p:sp>
          <p:nvSpPr>
            <p:cNvPr id="579" name="Rectangle 647"/>
            <p:cNvSpPr>
              <a:spLocks noChangeArrowheads="1"/>
            </p:cNvSpPr>
            <p:nvPr/>
          </p:nvSpPr>
          <p:spPr bwMode="auto">
            <a:xfrm>
              <a:off x="7446963" y="2797175"/>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a:endParaRPr lang="en-CA"/>
            </a:p>
          </p:txBody>
        </p:sp>
        <p:sp>
          <p:nvSpPr>
            <p:cNvPr id="580" name="Rectangle 648"/>
            <p:cNvSpPr>
              <a:spLocks noChangeArrowheads="1"/>
            </p:cNvSpPr>
            <p:nvPr/>
          </p:nvSpPr>
          <p:spPr bwMode="auto">
            <a:xfrm>
              <a:off x="7475538" y="2797175"/>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a:endParaRPr lang="en-CA"/>
            </a:p>
          </p:txBody>
        </p:sp>
        <p:sp>
          <p:nvSpPr>
            <p:cNvPr id="581" name="Rectangle 649"/>
            <p:cNvSpPr>
              <a:spLocks noChangeArrowheads="1"/>
            </p:cNvSpPr>
            <p:nvPr/>
          </p:nvSpPr>
          <p:spPr bwMode="auto">
            <a:xfrm>
              <a:off x="7359651" y="2854325"/>
              <a:ext cx="57150" cy="15875"/>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a:endParaRPr lang="en-CA"/>
            </a:p>
          </p:txBody>
        </p:sp>
        <p:sp>
          <p:nvSpPr>
            <p:cNvPr id="582" name="Rectangle 650"/>
            <p:cNvSpPr>
              <a:spLocks noChangeArrowheads="1"/>
            </p:cNvSpPr>
            <p:nvPr/>
          </p:nvSpPr>
          <p:spPr bwMode="auto">
            <a:xfrm>
              <a:off x="7432676" y="2854325"/>
              <a:ext cx="142875" cy="15875"/>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a:endParaRPr lang="en-CA"/>
            </a:p>
          </p:txBody>
        </p:sp>
        <p:sp>
          <p:nvSpPr>
            <p:cNvPr id="583" name="Rectangle 651"/>
            <p:cNvSpPr>
              <a:spLocks noChangeArrowheads="1"/>
            </p:cNvSpPr>
            <p:nvPr/>
          </p:nvSpPr>
          <p:spPr bwMode="auto">
            <a:xfrm>
              <a:off x="7359651" y="2703513"/>
              <a:ext cx="130175"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a:endParaRPr lang="en-CA"/>
            </a:p>
          </p:txBody>
        </p:sp>
        <p:sp>
          <p:nvSpPr>
            <p:cNvPr id="584" name="Rectangle 652"/>
            <p:cNvSpPr>
              <a:spLocks noChangeArrowheads="1"/>
            </p:cNvSpPr>
            <p:nvPr/>
          </p:nvSpPr>
          <p:spPr bwMode="auto">
            <a:xfrm>
              <a:off x="7504113" y="2703513"/>
              <a:ext cx="7143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a:endParaRPr lang="en-CA"/>
            </a:p>
          </p:txBody>
        </p:sp>
        <p:sp>
          <p:nvSpPr>
            <p:cNvPr id="585" name="Rectangle 653"/>
            <p:cNvSpPr>
              <a:spLocks noChangeArrowheads="1"/>
            </p:cNvSpPr>
            <p:nvPr/>
          </p:nvSpPr>
          <p:spPr bwMode="auto">
            <a:xfrm>
              <a:off x="7475538" y="2552700"/>
              <a:ext cx="28575"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a:endParaRPr lang="en-CA"/>
            </a:p>
          </p:txBody>
        </p:sp>
        <p:sp>
          <p:nvSpPr>
            <p:cNvPr id="586" name="Rectangle 654"/>
            <p:cNvSpPr>
              <a:spLocks noChangeArrowheads="1"/>
            </p:cNvSpPr>
            <p:nvPr/>
          </p:nvSpPr>
          <p:spPr bwMode="auto">
            <a:xfrm>
              <a:off x="7359651" y="2552700"/>
              <a:ext cx="101600"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a:endParaRPr lang="en-CA"/>
            </a:p>
          </p:txBody>
        </p:sp>
        <p:sp>
          <p:nvSpPr>
            <p:cNvPr id="587" name="Rectangle 655"/>
            <p:cNvSpPr>
              <a:spLocks noChangeArrowheads="1"/>
            </p:cNvSpPr>
            <p:nvPr/>
          </p:nvSpPr>
          <p:spPr bwMode="auto">
            <a:xfrm>
              <a:off x="7518401" y="2552700"/>
              <a:ext cx="57150"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a:endParaRPr lang="en-CA"/>
            </a:p>
          </p:txBody>
        </p:sp>
      </p:grpSp>
      <p:sp>
        <p:nvSpPr>
          <p:cNvPr id="588" name="Title 1">
            <a:extLst>
              <a:ext uri="{FF2B5EF4-FFF2-40B4-BE49-F238E27FC236}">
                <a16:creationId xmlns="" xmlns:a16="http://schemas.microsoft.com/office/drawing/2014/main" id="{C4CC0F66-F716-9E4A-A350-90E627E348D3}"/>
              </a:ext>
            </a:extLst>
          </p:cNvPr>
          <p:cNvSpPr txBox="1">
            <a:spLocks/>
          </p:cNvSpPr>
          <p:nvPr/>
        </p:nvSpPr>
        <p:spPr bwMode="auto">
          <a:xfrm>
            <a:off x="3061027" y="4807300"/>
            <a:ext cx="1166970" cy="242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R="0" lvl="0" algn="ctr" defTabSz="457200" rtl="0" eaLnBrk="0" fontAlgn="base" latinLnBrk="0" hangingPunct="0">
              <a:lnSpc>
                <a:spcPct val="100000"/>
              </a:lnSpc>
              <a:spcBef>
                <a:spcPct val="0"/>
              </a:spcBef>
              <a:spcAft>
                <a:spcPct val="0"/>
              </a:spcAft>
              <a:buClrTx/>
              <a:buSzTx/>
              <a:tabLst/>
              <a:defRPr/>
            </a:pPr>
            <a:r>
              <a:rPr lang="en-CA" sz="1000" dirty="0" smtClean="0">
                <a:solidFill>
                  <a:schemeClr val="tx1"/>
                </a:solidFill>
              </a:rPr>
              <a:t>Sprint Backlog</a:t>
            </a:r>
            <a:endParaRPr kumimoji="0" lang="en-CA" sz="1000" i="0" u="none" strike="noStrike" kern="1200" cap="none" spc="0" normalizeH="0" noProof="0" dirty="0" smtClean="0">
              <a:ln>
                <a:noFill/>
              </a:ln>
              <a:solidFill>
                <a:schemeClr val="tx1"/>
              </a:solidFill>
              <a:effectLst/>
              <a:uLnTx/>
              <a:uFillTx/>
            </a:endParaRPr>
          </a:p>
        </p:txBody>
      </p:sp>
      <p:sp>
        <p:nvSpPr>
          <p:cNvPr id="593" name="Title 1">
            <a:extLst>
              <a:ext uri="{FF2B5EF4-FFF2-40B4-BE49-F238E27FC236}">
                <a16:creationId xmlns="" xmlns:a16="http://schemas.microsoft.com/office/drawing/2014/main" id="{C4CC0F66-F716-9E4A-A350-90E627E348D3}"/>
              </a:ext>
            </a:extLst>
          </p:cNvPr>
          <p:cNvSpPr txBox="1">
            <a:spLocks/>
          </p:cNvSpPr>
          <p:nvPr/>
        </p:nvSpPr>
        <p:spPr bwMode="auto">
          <a:xfrm>
            <a:off x="6006733" y="3530355"/>
            <a:ext cx="2407519" cy="3696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CA" sz="1400" b="1" i="0" u="none" strike="noStrike" kern="1200" cap="none" spc="0" normalizeH="0" baseline="0" noProof="0" dirty="0" smtClean="0">
                <a:ln>
                  <a:noFill/>
                </a:ln>
                <a:solidFill>
                  <a:srgbClr val="73B632"/>
                </a:solidFill>
                <a:effectLst/>
                <a:uLnTx/>
                <a:uFillTx/>
                <a:latin typeface="Century Gothic" pitchFamily="34" charset="0"/>
                <a:ea typeface="ヒラギノ角ゴ Pro W3" pitchFamily="126" charset="-128"/>
              </a:rPr>
              <a:t>Desired Outcomes</a:t>
            </a:r>
            <a:endParaRPr kumimoji="0" lang="en-CA" sz="1400" b="1" i="0" u="none" strike="noStrike" kern="1200" cap="none" spc="0" normalizeH="0" baseline="0" noProof="0" dirty="0">
              <a:ln>
                <a:noFill/>
              </a:ln>
              <a:solidFill>
                <a:srgbClr val="73B632"/>
              </a:solidFill>
              <a:effectLst/>
              <a:uLnTx/>
              <a:uFillTx/>
              <a:latin typeface="Century Gothic" pitchFamily="34" charset="0"/>
              <a:ea typeface="ヒラギノ角ゴ Pro W3" pitchFamily="126" charset="-128"/>
            </a:endParaRPr>
          </a:p>
        </p:txBody>
      </p:sp>
      <p:sp>
        <p:nvSpPr>
          <p:cNvPr id="594" name="Title 1">
            <a:extLst>
              <a:ext uri="{FF2B5EF4-FFF2-40B4-BE49-F238E27FC236}">
                <a16:creationId xmlns="" xmlns:a16="http://schemas.microsoft.com/office/drawing/2014/main" id="{C4CC0F66-F716-9E4A-A350-90E627E348D3}"/>
              </a:ext>
            </a:extLst>
          </p:cNvPr>
          <p:cNvSpPr txBox="1">
            <a:spLocks/>
          </p:cNvSpPr>
          <p:nvPr/>
        </p:nvSpPr>
        <p:spPr bwMode="auto">
          <a:xfrm>
            <a:off x="2833233" y="3570447"/>
            <a:ext cx="1269434" cy="3696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CA" sz="1400" b="1" i="0" u="none" strike="noStrike" kern="1200" cap="none" spc="0" normalizeH="0" baseline="0" noProof="0" dirty="0" smtClean="0">
                <a:ln>
                  <a:noFill/>
                </a:ln>
                <a:solidFill>
                  <a:srgbClr val="5B9BD5"/>
                </a:solidFill>
                <a:effectLst/>
                <a:uLnTx/>
                <a:uFillTx/>
                <a:latin typeface="Century Gothic" pitchFamily="34" charset="0"/>
                <a:ea typeface="ヒラギノ角ゴ Pro W3" pitchFamily="126" charset="-128"/>
              </a:rPr>
              <a:t>Key Artifacts</a:t>
            </a:r>
            <a:endParaRPr kumimoji="0" lang="en-CA" sz="1400" b="1" i="0" u="none" strike="noStrike" kern="1200" cap="none" spc="0" normalizeH="0" baseline="0" noProof="0" dirty="0">
              <a:ln>
                <a:noFill/>
              </a:ln>
              <a:solidFill>
                <a:srgbClr val="5B9BD5"/>
              </a:solidFill>
              <a:effectLst/>
              <a:uLnTx/>
              <a:uFillTx/>
              <a:latin typeface="Century Gothic" pitchFamily="34" charset="0"/>
              <a:ea typeface="ヒラギノ角ゴ Pro W3" pitchFamily="126" charset="-128"/>
            </a:endParaRPr>
          </a:p>
        </p:txBody>
      </p:sp>
      <p:grpSp>
        <p:nvGrpSpPr>
          <p:cNvPr id="595" name="Group 594"/>
          <p:cNvGrpSpPr/>
          <p:nvPr/>
        </p:nvGrpSpPr>
        <p:grpSpPr>
          <a:xfrm>
            <a:off x="7484652" y="2556887"/>
            <a:ext cx="431801" cy="461963"/>
            <a:chOff x="5576888" y="2422525"/>
            <a:chExt cx="431801" cy="461963"/>
          </a:xfrm>
        </p:grpSpPr>
        <p:sp>
          <p:nvSpPr>
            <p:cNvPr id="596" name="Rectangle 656"/>
            <p:cNvSpPr>
              <a:spLocks noChangeArrowheads="1"/>
            </p:cNvSpPr>
            <p:nvPr/>
          </p:nvSpPr>
          <p:spPr bwMode="auto">
            <a:xfrm>
              <a:off x="5915026" y="2717800"/>
              <a:ext cx="14288" cy="1666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597" name="Freeform 657"/>
            <p:cNvSpPr>
              <a:spLocks noEditPoints="1"/>
            </p:cNvSpPr>
            <p:nvPr/>
          </p:nvSpPr>
          <p:spPr bwMode="auto">
            <a:xfrm>
              <a:off x="5878513" y="2422525"/>
              <a:ext cx="87313" cy="87313"/>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8 h 48"/>
                <a:gd name="T12" fmla="*/ 8 w 48"/>
                <a:gd name="T13" fmla="*/ 24 h 48"/>
                <a:gd name="T14" fmla="*/ 24 w 48"/>
                <a:gd name="T15" fmla="*/ 40 h 48"/>
                <a:gd name="T16" fmla="*/ 40 w 48"/>
                <a:gd name="T17" fmla="*/ 24 h 48"/>
                <a:gd name="T18" fmla="*/ 24 w 48"/>
                <a:gd name="T19" fmla="*/ 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7"/>
                    <a:pt x="0" y="24"/>
                  </a:cubicBezTo>
                  <a:cubicBezTo>
                    <a:pt x="0" y="11"/>
                    <a:pt x="11" y="0"/>
                    <a:pt x="24" y="0"/>
                  </a:cubicBezTo>
                  <a:cubicBezTo>
                    <a:pt x="37" y="0"/>
                    <a:pt x="48" y="11"/>
                    <a:pt x="48" y="24"/>
                  </a:cubicBezTo>
                  <a:cubicBezTo>
                    <a:pt x="48" y="37"/>
                    <a:pt x="37" y="48"/>
                    <a:pt x="24" y="48"/>
                  </a:cubicBezTo>
                  <a:close/>
                  <a:moveTo>
                    <a:pt x="24" y="8"/>
                  </a:moveTo>
                  <a:cubicBezTo>
                    <a:pt x="15" y="8"/>
                    <a:pt x="8" y="15"/>
                    <a:pt x="8" y="24"/>
                  </a:cubicBezTo>
                  <a:cubicBezTo>
                    <a:pt x="8" y="33"/>
                    <a:pt x="15" y="40"/>
                    <a:pt x="24" y="40"/>
                  </a:cubicBezTo>
                  <a:cubicBezTo>
                    <a:pt x="33" y="40"/>
                    <a:pt x="40" y="33"/>
                    <a:pt x="40" y="24"/>
                  </a:cubicBezTo>
                  <a:cubicBezTo>
                    <a:pt x="40" y="15"/>
                    <a:pt x="33" y="8"/>
                    <a:pt x="24" y="8"/>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598" name="Freeform 658"/>
            <p:cNvSpPr>
              <a:spLocks/>
            </p:cNvSpPr>
            <p:nvPr/>
          </p:nvSpPr>
          <p:spPr bwMode="auto">
            <a:xfrm>
              <a:off x="5788026" y="2524125"/>
              <a:ext cx="220663" cy="360363"/>
            </a:xfrm>
            <a:custGeom>
              <a:avLst/>
              <a:gdLst>
                <a:gd name="T0" fmla="*/ 106 w 122"/>
                <a:gd name="T1" fmla="*/ 200 h 200"/>
                <a:gd name="T2" fmla="*/ 98 w 122"/>
                <a:gd name="T3" fmla="*/ 200 h 200"/>
                <a:gd name="T4" fmla="*/ 98 w 122"/>
                <a:gd name="T5" fmla="*/ 92 h 200"/>
                <a:gd name="T6" fmla="*/ 114 w 122"/>
                <a:gd name="T7" fmla="*/ 92 h 200"/>
                <a:gd name="T8" fmla="*/ 114 w 122"/>
                <a:gd name="T9" fmla="*/ 32 h 200"/>
                <a:gd name="T10" fmla="*/ 90 w 122"/>
                <a:gd name="T11" fmla="*/ 8 h 200"/>
                <a:gd name="T12" fmla="*/ 58 w 122"/>
                <a:gd name="T13" fmla="*/ 8 h 200"/>
                <a:gd name="T14" fmla="*/ 38 w 122"/>
                <a:gd name="T15" fmla="*/ 18 h 200"/>
                <a:gd name="T16" fmla="*/ 6 w 122"/>
                <a:gd name="T17" fmla="*/ 66 h 200"/>
                <a:gd name="T18" fmla="*/ 0 w 122"/>
                <a:gd name="T19" fmla="*/ 61 h 200"/>
                <a:gd name="T20" fmla="*/ 31 w 122"/>
                <a:gd name="T21" fmla="*/ 14 h 200"/>
                <a:gd name="T22" fmla="*/ 58 w 122"/>
                <a:gd name="T23" fmla="*/ 0 h 200"/>
                <a:gd name="T24" fmla="*/ 90 w 122"/>
                <a:gd name="T25" fmla="*/ 0 h 200"/>
                <a:gd name="T26" fmla="*/ 122 w 122"/>
                <a:gd name="T27" fmla="*/ 32 h 200"/>
                <a:gd name="T28" fmla="*/ 122 w 122"/>
                <a:gd name="T29" fmla="*/ 100 h 200"/>
                <a:gd name="T30" fmla="*/ 106 w 122"/>
                <a:gd name="T31" fmla="*/ 100 h 200"/>
                <a:gd name="T32" fmla="*/ 106 w 122"/>
                <a:gd name="T33"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2" h="200">
                  <a:moveTo>
                    <a:pt x="106" y="200"/>
                  </a:moveTo>
                  <a:cubicBezTo>
                    <a:pt x="98" y="200"/>
                    <a:pt x="98" y="200"/>
                    <a:pt x="98" y="200"/>
                  </a:cubicBezTo>
                  <a:cubicBezTo>
                    <a:pt x="98" y="92"/>
                    <a:pt x="98" y="92"/>
                    <a:pt x="98" y="92"/>
                  </a:cubicBezTo>
                  <a:cubicBezTo>
                    <a:pt x="114" y="92"/>
                    <a:pt x="114" y="92"/>
                    <a:pt x="114" y="92"/>
                  </a:cubicBezTo>
                  <a:cubicBezTo>
                    <a:pt x="114" y="32"/>
                    <a:pt x="114" y="32"/>
                    <a:pt x="114" y="32"/>
                  </a:cubicBezTo>
                  <a:cubicBezTo>
                    <a:pt x="114" y="19"/>
                    <a:pt x="103" y="8"/>
                    <a:pt x="90" y="8"/>
                  </a:cubicBezTo>
                  <a:cubicBezTo>
                    <a:pt x="58" y="8"/>
                    <a:pt x="58" y="8"/>
                    <a:pt x="58" y="8"/>
                  </a:cubicBezTo>
                  <a:cubicBezTo>
                    <a:pt x="45" y="8"/>
                    <a:pt x="38" y="18"/>
                    <a:pt x="38" y="18"/>
                  </a:cubicBezTo>
                  <a:cubicBezTo>
                    <a:pt x="6" y="66"/>
                    <a:pt x="6" y="66"/>
                    <a:pt x="6" y="66"/>
                  </a:cubicBezTo>
                  <a:cubicBezTo>
                    <a:pt x="0" y="61"/>
                    <a:pt x="0" y="61"/>
                    <a:pt x="0" y="61"/>
                  </a:cubicBezTo>
                  <a:cubicBezTo>
                    <a:pt x="31" y="14"/>
                    <a:pt x="31" y="14"/>
                    <a:pt x="31" y="14"/>
                  </a:cubicBezTo>
                  <a:cubicBezTo>
                    <a:pt x="31" y="13"/>
                    <a:pt x="40" y="0"/>
                    <a:pt x="58" y="0"/>
                  </a:cubicBezTo>
                  <a:cubicBezTo>
                    <a:pt x="90" y="0"/>
                    <a:pt x="90" y="0"/>
                    <a:pt x="90" y="0"/>
                  </a:cubicBezTo>
                  <a:cubicBezTo>
                    <a:pt x="108" y="0"/>
                    <a:pt x="122" y="14"/>
                    <a:pt x="122" y="32"/>
                  </a:cubicBezTo>
                  <a:cubicBezTo>
                    <a:pt x="122" y="100"/>
                    <a:pt x="122" y="100"/>
                    <a:pt x="122" y="100"/>
                  </a:cubicBezTo>
                  <a:cubicBezTo>
                    <a:pt x="106" y="100"/>
                    <a:pt x="106" y="100"/>
                    <a:pt x="106" y="100"/>
                  </a:cubicBezTo>
                  <a:lnTo>
                    <a:pt x="106" y="200"/>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599" name="Rectangle 659"/>
            <p:cNvSpPr>
              <a:spLocks noChangeArrowheads="1"/>
            </p:cNvSpPr>
            <p:nvPr/>
          </p:nvSpPr>
          <p:spPr bwMode="auto">
            <a:xfrm>
              <a:off x="5915026" y="2552700"/>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600" name="Rectangle 660"/>
            <p:cNvSpPr>
              <a:spLocks noChangeArrowheads="1"/>
            </p:cNvSpPr>
            <p:nvPr/>
          </p:nvSpPr>
          <p:spPr bwMode="auto">
            <a:xfrm>
              <a:off x="5915026" y="2581275"/>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602" name="Rectangle 661"/>
            <p:cNvSpPr>
              <a:spLocks noChangeArrowheads="1"/>
            </p:cNvSpPr>
            <p:nvPr/>
          </p:nvSpPr>
          <p:spPr bwMode="auto">
            <a:xfrm>
              <a:off x="5656263" y="2717800"/>
              <a:ext cx="14288" cy="1666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603" name="Freeform 662"/>
            <p:cNvSpPr>
              <a:spLocks noEditPoints="1"/>
            </p:cNvSpPr>
            <p:nvPr/>
          </p:nvSpPr>
          <p:spPr bwMode="auto">
            <a:xfrm>
              <a:off x="5619751" y="2422525"/>
              <a:ext cx="85725" cy="87313"/>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8 h 48"/>
                <a:gd name="T12" fmla="*/ 8 w 48"/>
                <a:gd name="T13" fmla="*/ 24 h 48"/>
                <a:gd name="T14" fmla="*/ 24 w 48"/>
                <a:gd name="T15" fmla="*/ 40 h 48"/>
                <a:gd name="T16" fmla="*/ 40 w 48"/>
                <a:gd name="T17" fmla="*/ 24 h 48"/>
                <a:gd name="T18" fmla="*/ 24 w 48"/>
                <a:gd name="T19" fmla="*/ 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7"/>
                    <a:pt x="0" y="24"/>
                  </a:cubicBezTo>
                  <a:cubicBezTo>
                    <a:pt x="0" y="11"/>
                    <a:pt x="11" y="0"/>
                    <a:pt x="24" y="0"/>
                  </a:cubicBezTo>
                  <a:cubicBezTo>
                    <a:pt x="37" y="0"/>
                    <a:pt x="48" y="11"/>
                    <a:pt x="48" y="24"/>
                  </a:cubicBezTo>
                  <a:cubicBezTo>
                    <a:pt x="48" y="37"/>
                    <a:pt x="37" y="48"/>
                    <a:pt x="24" y="48"/>
                  </a:cubicBezTo>
                  <a:close/>
                  <a:moveTo>
                    <a:pt x="24" y="8"/>
                  </a:moveTo>
                  <a:cubicBezTo>
                    <a:pt x="15" y="8"/>
                    <a:pt x="8" y="15"/>
                    <a:pt x="8" y="24"/>
                  </a:cubicBezTo>
                  <a:cubicBezTo>
                    <a:pt x="8" y="33"/>
                    <a:pt x="15" y="40"/>
                    <a:pt x="24" y="40"/>
                  </a:cubicBezTo>
                  <a:cubicBezTo>
                    <a:pt x="33" y="40"/>
                    <a:pt x="40" y="33"/>
                    <a:pt x="40" y="24"/>
                  </a:cubicBezTo>
                  <a:cubicBezTo>
                    <a:pt x="40" y="15"/>
                    <a:pt x="33" y="8"/>
                    <a:pt x="24" y="8"/>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604" name="Freeform 663"/>
            <p:cNvSpPr>
              <a:spLocks/>
            </p:cNvSpPr>
            <p:nvPr/>
          </p:nvSpPr>
          <p:spPr bwMode="auto">
            <a:xfrm>
              <a:off x="5576888" y="2524125"/>
              <a:ext cx="244475" cy="360363"/>
            </a:xfrm>
            <a:custGeom>
              <a:avLst/>
              <a:gdLst>
                <a:gd name="T0" fmla="*/ 24 w 136"/>
                <a:gd name="T1" fmla="*/ 200 h 200"/>
                <a:gd name="T2" fmla="*/ 16 w 136"/>
                <a:gd name="T3" fmla="*/ 200 h 200"/>
                <a:gd name="T4" fmla="*/ 16 w 136"/>
                <a:gd name="T5" fmla="*/ 100 h 200"/>
                <a:gd name="T6" fmla="*/ 0 w 136"/>
                <a:gd name="T7" fmla="*/ 100 h 200"/>
                <a:gd name="T8" fmla="*/ 0 w 136"/>
                <a:gd name="T9" fmla="*/ 32 h 200"/>
                <a:gd name="T10" fmla="*/ 32 w 136"/>
                <a:gd name="T11" fmla="*/ 0 h 200"/>
                <a:gd name="T12" fmla="*/ 64 w 136"/>
                <a:gd name="T13" fmla="*/ 0 h 200"/>
                <a:gd name="T14" fmla="*/ 92 w 136"/>
                <a:gd name="T15" fmla="*/ 14 h 200"/>
                <a:gd name="T16" fmla="*/ 136 w 136"/>
                <a:gd name="T17" fmla="*/ 78 h 200"/>
                <a:gd name="T18" fmla="*/ 129 w 136"/>
                <a:gd name="T19" fmla="*/ 82 h 200"/>
                <a:gd name="T20" fmla="*/ 85 w 136"/>
                <a:gd name="T21" fmla="*/ 18 h 200"/>
                <a:gd name="T22" fmla="*/ 64 w 136"/>
                <a:gd name="T23" fmla="*/ 8 h 200"/>
                <a:gd name="T24" fmla="*/ 32 w 136"/>
                <a:gd name="T25" fmla="*/ 8 h 200"/>
                <a:gd name="T26" fmla="*/ 8 w 136"/>
                <a:gd name="T27" fmla="*/ 32 h 200"/>
                <a:gd name="T28" fmla="*/ 8 w 136"/>
                <a:gd name="T29" fmla="*/ 92 h 200"/>
                <a:gd name="T30" fmla="*/ 24 w 136"/>
                <a:gd name="T31" fmla="*/ 92 h 200"/>
                <a:gd name="T32" fmla="*/ 24 w 136"/>
                <a:gd name="T33"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6" h="200">
                  <a:moveTo>
                    <a:pt x="24" y="200"/>
                  </a:moveTo>
                  <a:cubicBezTo>
                    <a:pt x="16" y="200"/>
                    <a:pt x="16" y="200"/>
                    <a:pt x="16" y="200"/>
                  </a:cubicBezTo>
                  <a:cubicBezTo>
                    <a:pt x="16" y="100"/>
                    <a:pt x="16" y="100"/>
                    <a:pt x="16" y="100"/>
                  </a:cubicBezTo>
                  <a:cubicBezTo>
                    <a:pt x="0" y="100"/>
                    <a:pt x="0" y="100"/>
                    <a:pt x="0" y="100"/>
                  </a:cubicBezTo>
                  <a:cubicBezTo>
                    <a:pt x="0" y="32"/>
                    <a:pt x="0" y="32"/>
                    <a:pt x="0" y="32"/>
                  </a:cubicBezTo>
                  <a:cubicBezTo>
                    <a:pt x="0" y="14"/>
                    <a:pt x="14" y="0"/>
                    <a:pt x="32" y="0"/>
                  </a:cubicBezTo>
                  <a:cubicBezTo>
                    <a:pt x="64" y="0"/>
                    <a:pt x="64" y="0"/>
                    <a:pt x="64" y="0"/>
                  </a:cubicBezTo>
                  <a:cubicBezTo>
                    <a:pt x="82" y="0"/>
                    <a:pt x="91" y="13"/>
                    <a:pt x="92" y="14"/>
                  </a:cubicBezTo>
                  <a:cubicBezTo>
                    <a:pt x="136" y="78"/>
                    <a:pt x="136" y="78"/>
                    <a:pt x="136" y="78"/>
                  </a:cubicBezTo>
                  <a:cubicBezTo>
                    <a:pt x="129" y="82"/>
                    <a:pt x="129" y="82"/>
                    <a:pt x="129" y="82"/>
                  </a:cubicBezTo>
                  <a:cubicBezTo>
                    <a:pt x="85" y="18"/>
                    <a:pt x="85" y="18"/>
                    <a:pt x="85" y="18"/>
                  </a:cubicBezTo>
                  <a:cubicBezTo>
                    <a:pt x="85" y="18"/>
                    <a:pt x="78" y="8"/>
                    <a:pt x="64" y="8"/>
                  </a:cubicBezTo>
                  <a:cubicBezTo>
                    <a:pt x="32" y="8"/>
                    <a:pt x="32" y="8"/>
                    <a:pt x="32" y="8"/>
                  </a:cubicBezTo>
                  <a:cubicBezTo>
                    <a:pt x="19" y="8"/>
                    <a:pt x="8" y="19"/>
                    <a:pt x="8" y="32"/>
                  </a:cubicBezTo>
                  <a:cubicBezTo>
                    <a:pt x="8" y="92"/>
                    <a:pt x="8" y="92"/>
                    <a:pt x="8" y="92"/>
                  </a:cubicBezTo>
                  <a:cubicBezTo>
                    <a:pt x="24" y="92"/>
                    <a:pt x="24" y="92"/>
                    <a:pt x="24" y="92"/>
                  </a:cubicBezTo>
                  <a:lnTo>
                    <a:pt x="24" y="200"/>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605" name="Freeform 664"/>
            <p:cNvSpPr>
              <a:spLocks/>
            </p:cNvSpPr>
            <p:nvPr/>
          </p:nvSpPr>
          <p:spPr bwMode="auto">
            <a:xfrm>
              <a:off x="5705476" y="2603500"/>
              <a:ext cx="173038" cy="280988"/>
            </a:xfrm>
            <a:custGeom>
              <a:avLst/>
              <a:gdLst>
                <a:gd name="T0" fmla="*/ 96 w 96"/>
                <a:gd name="T1" fmla="*/ 156 h 156"/>
                <a:gd name="T2" fmla="*/ 88 w 96"/>
                <a:gd name="T3" fmla="*/ 156 h 156"/>
                <a:gd name="T4" fmla="*/ 88 w 96"/>
                <a:gd name="T5" fmla="*/ 14 h 156"/>
                <a:gd name="T6" fmla="*/ 51 w 96"/>
                <a:gd name="T7" fmla="*/ 51 h 156"/>
                <a:gd name="T8" fmla="*/ 45 w 96"/>
                <a:gd name="T9" fmla="*/ 51 h 156"/>
                <a:gd name="T10" fmla="*/ 8 w 96"/>
                <a:gd name="T11" fmla="*/ 14 h 156"/>
                <a:gd name="T12" fmla="*/ 8 w 96"/>
                <a:gd name="T13" fmla="*/ 156 h 156"/>
                <a:gd name="T14" fmla="*/ 0 w 96"/>
                <a:gd name="T15" fmla="*/ 156 h 156"/>
                <a:gd name="T16" fmla="*/ 0 w 96"/>
                <a:gd name="T17" fmla="*/ 4 h 156"/>
                <a:gd name="T18" fmla="*/ 3 w 96"/>
                <a:gd name="T19" fmla="*/ 0 h 156"/>
                <a:gd name="T20" fmla="*/ 7 w 96"/>
                <a:gd name="T21" fmla="*/ 1 h 156"/>
                <a:gd name="T22" fmla="*/ 48 w 96"/>
                <a:gd name="T23" fmla="*/ 42 h 156"/>
                <a:gd name="T24" fmla="*/ 89 w 96"/>
                <a:gd name="T25" fmla="*/ 1 h 156"/>
                <a:gd name="T26" fmla="*/ 94 w 96"/>
                <a:gd name="T27" fmla="*/ 0 h 156"/>
                <a:gd name="T28" fmla="*/ 96 w 96"/>
                <a:gd name="T29" fmla="*/ 4 h 156"/>
                <a:gd name="T30" fmla="*/ 96 w 96"/>
                <a:gd name="T31" fmla="*/ 156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6" h="156">
                  <a:moveTo>
                    <a:pt x="96" y="156"/>
                  </a:moveTo>
                  <a:cubicBezTo>
                    <a:pt x="88" y="156"/>
                    <a:pt x="88" y="156"/>
                    <a:pt x="88" y="156"/>
                  </a:cubicBezTo>
                  <a:cubicBezTo>
                    <a:pt x="88" y="14"/>
                    <a:pt x="88" y="14"/>
                    <a:pt x="88" y="14"/>
                  </a:cubicBezTo>
                  <a:cubicBezTo>
                    <a:pt x="51" y="51"/>
                    <a:pt x="51" y="51"/>
                    <a:pt x="51" y="51"/>
                  </a:cubicBezTo>
                  <a:cubicBezTo>
                    <a:pt x="50" y="52"/>
                    <a:pt x="47" y="52"/>
                    <a:pt x="45" y="51"/>
                  </a:cubicBezTo>
                  <a:cubicBezTo>
                    <a:pt x="8" y="14"/>
                    <a:pt x="8" y="14"/>
                    <a:pt x="8" y="14"/>
                  </a:cubicBezTo>
                  <a:cubicBezTo>
                    <a:pt x="8" y="156"/>
                    <a:pt x="8" y="156"/>
                    <a:pt x="8" y="156"/>
                  </a:cubicBezTo>
                  <a:cubicBezTo>
                    <a:pt x="0" y="156"/>
                    <a:pt x="0" y="156"/>
                    <a:pt x="0" y="156"/>
                  </a:cubicBezTo>
                  <a:cubicBezTo>
                    <a:pt x="0" y="4"/>
                    <a:pt x="0" y="4"/>
                    <a:pt x="0" y="4"/>
                  </a:cubicBezTo>
                  <a:cubicBezTo>
                    <a:pt x="0" y="2"/>
                    <a:pt x="1" y="1"/>
                    <a:pt x="3" y="0"/>
                  </a:cubicBezTo>
                  <a:cubicBezTo>
                    <a:pt x="4" y="0"/>
                    <a:pt x="6" y="0"/>
                    <a:pt x="7" y="1"/>
                  </a:cubicBezTo>
                  <a:cubicBezTo>
                    <a:pt x="48" y="42"/>
                    <a:pt x="48" y="42"/>
                    <a:pt x="48" y="42"/>
                  </a:cubicBezTo>
                  <a:cubicBezTo>
                    <a:pt x="89" y="1"/>
                    <a:pt x="89" y="1"/>
                    <a:pt x="89" y="1"/>
                  </a:cubicBezTo>
                  <a:cubicBezTo>
                    <a:pt x="91" y="0"/>
                    <a:pt x="92" y="0"/>
                    <a:pt x="94" y="0"/>
                  </a:cubicBezTo>
                  <a:cubicBezTo>
                    <a:pt x="95" y="1"/>
                    <a:pt x="96" y="2"/>
                    <a:pt x="96" y="4"/>
                  </a:cubicBezTo>
                  <a:lnTo>
                    <a:pt x="96" y="156"/>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grpSp>
      <p:grpSp>
        <p:nvGrpSpPr>
          <p:cNvPr id="606" name="Group 605"/>
          <p:cNvGrpSpPr/>
          <p:nvPr/>
        </p:nvGrpSpPr>
        <p:grpSpPr>
          <a:xfrm>
            <a:off x="2882748" y="2535455"/>
            <a:ext cx="461963" cy="461963"/>
            <a:chOff x="3121026" y="1635125"/>
            <a:chExt cx="461963" cy="461963"/>
          </a:xfrm>
        </p:grpSpPr>
        <p:sp>
          <p:nvSpPr>
            <p:cNvPr id="607" name="Freeform 315"/>
            <p:cNvSpPr>
              <a:spLocks/>
            </p:cNvSpPr>
            <p:nvPr/>
          </p:nvSpPr>
          <p:spPr bwMode="auto">
            <a:xfrm>
              <a:off x="3121026" y="1635125"/>
              <a:ext cx="461963" cy="433388"/>
            </a:xfrm>
            <a:custGeom>
              <a:avLst/>
              <a:gdLst>
                <a:gd name="T0" fmla="*/ 118 w 291"/>
                <a:gd name="T1" fmla="*/ 273 h 273"/>
                <a:gd name="T2" fmla="*/ 0 w 291"/>
                <a:gd name="T3" fmla="*/ 273 h 273"/>
                <a:gd name="T4" fmla="*/ 0 w 291"/>
                <a:gd name="T5" fmla="*/ 0 h 273"/>
                <a:gd name="T6" fmla="*/ 291 w 291"/>
                <a:gd name="T7" fmla="*/ 0 h 273"/>
                <a:gd name="T8" fmla="*/ 291 w 291"/>
                <a:gd name="T9" fmla="*/ 114 h 273"/>
                <a:gd name="T10" fmla="*/ 282 w 291"/>
                <a:gd name="T11" fmla="*/ 114 h 273"/>
                <a:gd name="T12" fmla="*/ 282 w 291"/>
                <a:gd name="T13" fmla="*/ 9 h 273"/>
                <a:gd name="T14" fmla="*/ 9 w 291"/>
                <a:gd name="T15" fmla="*/ 9 h 273"/>
                <a:gd name="T16" fmla="*/ 9 w 291"/>
                <a:gd name="T17" fmla="*/ 264 h 273"/>
                <a:gd name="T18" fmla="*/ 118 w 291"/>
                <a:gd name="T19" fmla="*/ 264 h 273"/>
                <a:gd name="T20" fmla="*/ 118 w 291"/>
                <a:gd name="T21" fmla="*/ 273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1" h="273">
                  <a:moveTo>
                    <a:pt x="118" y="273"/>
                  </a:moveTo>
                  <a:lnTo>
                    <a:pt x="0" y="273"/>
                  </a:lnTo>
                  <a:lnTo>
                    <a:pt x="0" y="0"/>
                  </a:lnTo>
                  <a:lnTo>
                    <a:pt x="291" y="0"/>
                  </a:lnTo>
                  <a:lnTo>
                    <a:pt x="291" y="114"/>
                  </a:lnTo>
                  <a:lnTo>
                    <a:pt x="282" y="114"/>
                  </a:lnTo>
                  <a:lnTo>
                    <a:pt x="282" y="9"/>
                  </a:lnTo>
                  <a:lnTo>
                    <a:pt x="9" y="9"/>
                  </a:lnTo>
                  <a:lnTo>
                    <a:pt x="9" y="264"/>
                  </a:lnTo>
                  <a:lnTo>
                    <a:pt x="118" y="264"/>
                  </a:lnTo>
                  <a:lnTo>
                    <a:pt x="118" y="273"/>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608" name="Rectangle 316"/>
            <p:cNvSpPr>
              <a:spLocks noChangeArrowheads="1"/>
            </p:cNvSpPr>
            <p:nvPr/>
          </p:nvSpPr>
          <p:spPr bwMode="auto">
            <a:xfrm>
              <a:off x="3128964" y="1692275"/>
              <a:ext cx="446088" cy="15875"/>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609" name="Rectangle 317"/>
            <p:cNvSpPr>
              <a:spLocks noChangeArrowheads="1"/>
            </p:cNvSpPr>
            <p:nvPr/>
          </p:nvSpPr>
          <p:spPr bwMode="auto">
            <a:xfrm>
              <a:off x="3149601" y="1663700"/>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610" name="Rectangle 318"/>
            <p:cNvSpPr>
              <a:spLocks noChangeArrowheads="1"/>
            </p:cNvSpPr>
            <p:nvPr/>
          </p:nvSpPr>
          <p:spPr bwMode="auto">
            <a:xfrm>
              <a:off x="3178176" y="1663700"/>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611" name="Rectangle 319"/>
            <p:cNvSpPr>
              <a:spLocks noChangeArrowheads="1"/>
            </p:cNvSpPr>
            <p:nvPr/>
          </p:nvSpPr>
          <p:spPr bwMode="auto">
            <a:xfrm>
              <a:off x="3208339" y="1663700"/>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612" name="Rectangle 320"/>
            <p:cNvSpPr>
              <a:spLocks noChangeArrowheads="1"/>
            </p:cNvSpPr>
            <p:nvPr/>
          </p:nvSpPr>
          <p:spPr bwMode="auto">
            <a:xfrm>
              <a:off x="3236914" y="1643063"/>
              <a:ext cx="14288" cy="57150"/>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613" name="Rectangle 321"/>
            <p:cNvSpPr>
              <a:spLocks noChangeArrowheads="1"/>
            </p:cNvSpPr>
            <p:nvPr/>
          </p:nvSpPr>
          <p:spPr bwMode="auto">
            <a:xfrm>
              <a:off x="3265489" y="1663700"/>
              <a:ext cx="288925"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614" name="Freeform 322"/>
            <p:cNvSpPr>
              <a:spLocks/>
            </p:cNvSpPr>
            <p:nvPr/>
          </p:nvSpPr>
          <p:spPr bwMode="auto">
            <a:xfrm>
              <a:off x="3149601" y="1722438"/>
              <a:ext cx="404813" cy="317500"/>
            </a:xfrm>
            <a:custGeom>
              <a:avLst/>
              <a:gdLst>
                <a:gd name="T0" fmla="*/ 91 w 255"/>
                <a:gd name="T1" fmla="*/ 200 h 200"/>
                <a:gd name="T2" fmla="*/ 0 w 255"/>
                <a:gd name="T3" fmla="*/ 200 h 200"/>
                <a:gd name="T4" fmla="*/ 0 w 255"/>
                <a:gd name="T5" fmla="*/ 0 h 200"/>
                <a:gd name="T6" fmla="*/ 255 w 255"/>
                <a:gd name="T7" fmla="*/ 0 h 200"/>
                <a:gd name="T8" fmla="*/ 255 w 255"/>
                <a:gd name="T9" fmla="*/ 50 h 200"/>
                <a:gd name="T10" fmla="*/ 245 w 255"/>
                <a:gd name="T11" fmla="*/ 50 h 200"/>
                <a:gd name="T12" fmla="*/ 245 w 255"/>
                <a:gd name="T13" fmla="*/ 9 h 200"/>
                <a:gd name="T14" fmla="*/ 9 w 255"/>
                <a:gd name="T15" fmla="*/ 9 h 200"/>
                <a:gd name="T16" fmla="*/ 9 w 255"/>
                <a:gd name="T17" fmla="*/ 191 h 200"/>
                <a:gd name="T18" fmla="*/ 91 w 255"/>
                <a:gd name="T19" fmla="*/ 191 h 200"/>
                <a:gd name="T20" fmla="*/ 91 w 255"/>
                <a:gd name="T21"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5" h="200">
                  <a:moveTo>
                    <a:pt x="91" y="200"/>
                  </a:moveTo>
                  <a:lnTo>
                    <a:pt x="0" y="200"/>
                  </a:lnTo>
                  <a:lnTo>
                    <a:pt x="0" y="0"/>
                  </a:lnTo>
                  <a:lnTo>
                    <a:pt x="255" y="0"/>
                  </a:lnTo>
                  <a:lnTo>
                    <a:pt x="255" y="50"/>
                  </a:lnTo>
                  <a:lnTo>
                    <a:pt x="245" y="50"/>
                  </a:lnTo>
                  <a:lnTo>
                    <a:pt x="245" y="9"/>
                  </a:lnTo>
                  <a:lnTo>
                    <a:pt x="9" y="9"/>
                  </a:lnTo>
                  <a:lnTo>
                    <a:pt x="9" y="191"/>
                  </a:lnTo>
                  <a:lnTo>
                    <a:pt x="91" y="191"/>
                  </a:lnTo>
                  <a:lnTo>
                    <a:pt x="91" y="200"/>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615" name="Freeform 323"/>
            <p:cNvSpPr>
              <a:spLocks noEditPoints="1"/>
            </p:cNvSpPr>
            <p:nvPr/>
          </p:nvSpPr>
          <p:spPr bwMode="auto">
            <a:xfrm>
              <a:off x="3294064" y="1808163"/>
              <a:ext cx="288925" cy="288925"/>
            </a:xfrm>
            <a:custGeom>
              <a:avLst/>
              <a:gdLst>
                <a:gd name="T0" fmla="*/ 80 w 160"/>
                <a:gd name="T1" fmla="*/ 160 h 160"/>
                <a:gd name="T2" fmla="*/ 0 w 160"/>
                <a:gd name="T3" fmla="*/ 80 h 160"/>
                <a:gd name="T4" fmla="*/ 80 w 160"/>
                <a:gd name="T5" fmla="*/ 0 h 160"/>
                <a:gd name="T6" fmla="*/ 160 w 160"/>
                <a:gd name="T7" fmla="*/ 80 h 160"/>
                <a:gd name="T8" fmla="*/ 80 w 160"/>
                <a:gd name="T9" fmla="*/ 160 h 160"/>
                <a:gd name="T10" fmla="*/ 80 w 160"/>
                <a:gd name="T11" fmla="*/ 8 h 160"/>
                <a:gd name="T12" fmla="*/ 8 w 160"/>
                <a:gd name="T13" fmla="*/ 80 h 160"/>
                <a:gd name="T14" fmla="*/ 80 w 160"/>
                <a:gd name="T15" fmla="*/ 152 h 160"/>
                <a:gd name="T16" fmla="*/ 152 w 160"/>
                <a:gd name="T17" fmla="*/ 80 h 160"/>
                <a:gd name="T18" fmla="*/ 80 w 160"/>
                <a:gd name="T19" fmla="*/ 8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0" h="160">
                  <a:moveTo>
                    <a:pt x="80" y="160"/>
                  </a:moveTo>
                  <a:cubicBezTo>
                    <a:pt x="36" y="160"/>
                    <a:pt x="0" y="124"/>
                    <a:pt x="0" y="80"/>
                  </a:cubicBezTo>
                  <a:cubicBezTo>
                    <a:pt x="0" y="36"/>
                    <a:pt x="36" y="0"/>
                    <a:pt x="80" y="0"/>
                  </a:cubicBezTo>
                  <a:cubicBezTo>
                    <a:pt x="125" y="0"/>
                    <a:pt x="160" y="36"/>
                    <a:pt x="160" y="80"/>
                  </a:cubicBezTo>
                  <a:cubicBezTo>
                    <a:pt x="160" y="124"/>
                    <a:pt x="125" y="160"/>
                    <a:pt x="80" y="160"/>
                  </a:cubicBezTo>
                  <a:close/>
                  <a:moveTo>
                    <a:pt x="80" y="8"/>
                  </a:moveTo>
                  <a:cubicBezTo>
                    <a:pt x="41" y="8"/>
                    <a:pt x="8" y="40"/>
                    <a:pt x="8" y="80"/>
                  </a:cubicBezTo>
                  <a:cubicBezTo>
                    <a:pt x="8" y="120"/>
                    <a:pt x="41" y="152"/>
                    <a:pt x="80" y="152"/>
                  </a:cubicBezTo>
                  <a:cubicBezTo>
                    <a:pt x="120" y="152"/>
                    <a:pt x="152" y="120"/>
                    <a:pt x="152" y="80"/>
                  </a:cubicBezTo>
                  <a:cubicBezTo>
                    <a:pt x="152" y="40"/>
                    <a:pt x="120" y="8"/>
                    <a:pt x="80" y="8"/>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616" name="Freeform 324"/>
            <p:cNvSpPr>
              <a:spLocks noEditPoints="1"/>
            </p:cNvSpPr>
            <p:nvPr/>
          </p:nvSpPr>
          <p:spPr bwMode="auto">
            <a:xfrm>
              <a:off x="3322639" y="1836738"/>
              <a:ext cx="231775" cy="231775"/>
            </a:xfrm>
            <a:custGeom>
              <a:avLst/>
              <a:gdLst>
                <a:gd name="T0" fmla="*/ 64 w 128"/>
                <a:gd name="T1" fmla="*/ 128 h 128"/>
                <a:gd name="T2" fmla="*/ 0 w 128"/>
                <a:gd name="T3" fmla="*/ 64 h 128"/>
                <a:gd name="T4" fmla="*/ 64 w 128"/>
                <a:gd name="T5" fmla="*/ 0 h 128"/>
                <a:gd name="T6" fmla="*/ 128 w 128"/>
                <a:gd name="T7" fmla="*/ 64 h 128"/>
                <a:gd name="T8" fmla="*/ 64 w 128"/>
                <a:gd name="T9" fmla="*/ 128 h 128"/>
                <a:gd name="T10" fmla="*/ 64 w 128"/>
                <a:gd name="T11" fmla="*/ 8 h 128"/>
                <a:gd name="T12" fmla="*/ 8 w 128"/>
                <a:gd name="T13" fmla="*/ 64 h 128"/>
                <a:gd name="T14" fmla="*/ 64 w 128"/>
                <a:gd name="T15" fmla="*/ 120 h 128"/>
                <a:gd name="T16" fmla="*/ 120 w 128"/>
                <a:gd name="T17" fmla="*/ 64 h 128"/>
                <a:gd name="T18" fmla="*/ 64 w 128"/>
                <a:gd name="T19" fmla="*/ 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8" h="128">
                  <a:moveTo>
                    <a:pt x="64" y="128"/>
                  </a:moveTo>
                  <a:cubicBezTo>
                    <a:pt x="29" y="128"/>
                    <a:pt x="0" y="99"/>
                    <a:pt x="0" y="64"/>
                  </a:cubicBezTo>
                  <a:cubicBezTo>
                    <a:pt x="0" y="29"/>
                    <a:pt x="29" y="0"/>
                    <a:pt x="64" y="0"/>
                  </a:cubicBezTo>
                  <a:cubicBezTo>
                    <a:pt x="100" y="0"/>
                    <a:pt x="128" y="29"/>
                    <a:pt x="128" y="64"/>
                  </a:cubicBezTo>
                  <a:cubicBezTo>
                    <a:pt x="128" y="99"/>
                    <a:pt x="100" y="128"/>
                    <a:pt x="64" y="128"/>
                  </a:cubicBezTo>
                  <a:close/>
                  <a:moveTo>
                    <a:pt x="64" y="8"/>
                  </a:moveTo>
                  <a:cubicBezTo>
                    <a:pt x="34" y="8"/>
                    <a:pt x="8" y="33"/>
                    <a:pt x="8" y="64"/>
                  </a:cubicBezTo>
                  <a:cubicBezTo>
                    <a:pt x="8" y="95"/>
                    <a:pt x="34" y="120"/>
                    <a:pt x="64" y="120"/>
                  </a:cubicBezTo>
                  <a:cubicBezTo>
                    <a:pt x="95" y="120"/>
                    <a:pt x="120" y="95"/>
                    <a:pt x="120" y="64"/>
                  </a:cubicBezTo>
                  <a:cubicBezTo>
                    <a:pt x="120" y="33"/>
                    <a:pt x="95" y="8"/>
                    <a:pt x="64" y="8"/>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617" name="Freeform 325"/>
            <p:cNvSpPr>
              <a:spLocks/>
            </p:cNvSpPr>
            <p:nvPr/>
          </p:nvSpPr>
          <p:spPr bwMode="auto">
            <a:xfrm>
              <a:off x="3529014" y="1824038"/>
              <a:ext cx="36513" cy="39688"/>
            </a:xfrm>
            <a:custGeom>
              <a:avLst/>
              <a:gdLst>
                <a:gd name="T0" fmla="*/ 5 w 23"/>
                <a:gd name="T1" fmla="*/ 25 h 25"/>
                <a:gd name="T2" fmla="*/ 0 w 23"/>
                <a:gd name="T3" fmla="*/ 19 h 25"/>
                <a:gd name="T4" fmla="*/ 18 w 23"/>
                <a:gd name="T5" fmla="*/ 0 h 25"/>
                <a:gd name="T6" fmla="*/ 23 w 23"/>
                <a:gd name="T7" fmla="*/ 7 h 25"/>
                <a:gd name="T8" fmla="*/ 5 w 23"/>
                <a:gd name="T9" fmla="*/ 25 h 25"/>
              </a:gdLst>
              <a:ahLst/>
              <a:cxnLst>
                <a:cxn ang="0">
                  <a:pos x="T0" y="T1"/>
                </a:cxn>
                <a:cxn ang="0">
                  <a:pos x="T2" y="T3"/>
                </a:cxn>
                <a:cxn ang="0">
                  <a:pos x="T4" y="T5"/>
                </a:cxn>
                <a:cxn ang="0">
                  <a:pos x="T6" y="T7"/>
                </a:cxn>
                <a:cxn ang="0">
                  <a:pos x="T8" y="T9"/>
                </a:cxn>
              </a:cxnLst>
              <a:rect l="0" t="0" r="r" b="b"/>
              <a:pathLst>
                <a:path w="23" h="25">
                  <a:moveTo>
                    <a:pt x="5" y="25"/>
                  </a:moveTo>
                  <a:lnTo>
                    <a:pt x="0" y="19"/>
                  </a:lnTo>
                  <a:lnTo>
                    <a:pt x="18" y="0"/>
                  </a:lnTo>
                  <a:lnTo>
                    <a:pt x="23" y="7"/>
                  </a:lnTo>
                  <a:lnTo>
                    <a:pt x="5" y="25"/>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618" name="Freeform 326"/>
            <p:cNvSpPr>
              <a:spLocks/>
            </p:cNvSpPr>
            <p:nvPr/>
          </p:nvSpPr>
          <p:spPr bwMode="auto">
            <a:xfrm>
              <a:off x="3543301" y="1817688"/>
              <a:ext cx="30163" cy="31750"/>
            </a:xfrm>
            <a:custGeom>
              <a:avLst/>
              <a:gdLst>
                <a:gd name="T0" fmla="*/ 13 w 19"/>
                <a:gd name="T1" fmla="*/ 20 h 20"/>
                <a:gd name="T2" fmla="*/ 0 w 19"/>
                <a:gd name="T3" fmla="*/ 7 h 20"/>
                <a:gd name="T4" fmla="*/ 5 w 19"/>
                <a:gd name="T5" fmla="*/ 0 h 20"/>
                <a:gd name="T6" fmla="*/ 19 w 19"/>
                <a:gd name="T7" fmla="*/ 14 h 20"/>
                <a:gd name="T8" fmla="*/ 13 w 19"/>
                <a:gd name="T9" fmla="*/ 20 h 20"/>
              </a:gdLst>
              <a:ahLst/>
              <a:cxnLst>
                <a:cxn ang="0">
                  <a:pos x="T0" y="T1"/>
                </a:cxn>
                <a:cxn ang="0">
                  <a:pos x="T2" y="T3"/>
                </a:cxn>
                <a:cxn ang="0">
                  <a:pos x="T4" y="T5"/>
                </a:cxn>
                <a:cxn ang="0">
                  <a:pos x="T6" y="T7"/>
                </a:cxn>
                <a:cxn ang="0">
                  <a:pos x="T8" y="T9"/>
                </a:cxn>
              </a:cxnLst>
              <a:rect l="0" t="0" r="r" b="b"/>
              <a:pathLst>
                <a:path w="19" h="20">
                  <a:moveTo>
                    <a:pt x="13" y="20"/>
                  </a:moveTo>
                  <a:lnTo>
                    <a:pt x="0" y="7"/>
                  </a:lnTo>
                  <a:lnTo>
                    <a:pt x="5" y="0"/>
                  </a:lnTo>
                  <a:lnTo>
                    <a:pt x="19" y="14"/>
                  </a:lnTo>
                  <a:lnTo>
                    <a:pt x="13" y="20"/>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619" name="Freeform 327"/>
            <p:cNvSpPr>
              <a:spLocks/>
            </p:cNvSpPr>
            <p:nvPr/>
          </p:nvSpPr>
          <p:spPr bwMode="auto">
            <a:xfrm>
              <a:off x="3311526" y="1824038"/>
              <a:ext cx="38100" cy="39688"/>
            </a:xfrm>
            <a:custGeom>
              <a:avLst/>
              <a:gdLst>
                <a:gd name="T0" fmla="*/ 19 w 24"/>
                <a:gd name="T1" fmla="*/ 25 h 25"/>
                <a:gd name="T2" fmla="*/ 0 w 24"/>
                <a:gd name="T3" fmla="*/ 7 h 25"/>
                <a:gd name="T4" fmla="*/ 6 w 24"/>
                <a:gd name="T5" fmla="*/ 0 h 25"/>
                <a:gd name="T6" fmla="*/ 24 w 24"/>
                <a:gd name="T7" fmla="*/ 19 h 25"/>
                <a:gd name="T8" fmla="*/ 19 w 24"/>
                <a:gd name="T9" fmla="*/ 25 h 25"/>
              </a:gdLst>
              <a:ahLst/>
              <a:cxnLst>
                <a:cxn ang="0">
                  <a:pos x="T0" y="T1"/>
                </a:cxn>
                <a:cxn ang="0">
                  <a:pos x="T2" y="T3"/>
                </a:cxn>
                <a:cxn ang="0">
                  <a:pos x="T4" y="T5"/>
                </a:cxn>
                <a:cxn ang="0">
                  <a:pos x="T6" y="T7"/>
                </a:cxn>
                <a:cxn ang="0">
                  <a:pos x="T8" y="T9"/>
                </a:cxn>
              </a:cxnLst>
              <a:rect l="0" t="0" r="r" b="b"/>
              <a:pathLst>
                <a:path w="24" h="25">
                  <a:moveTo>
                    <a:pt x="19" y="25"/>
                  </a:moveTo>
                  <a:lnTo>
                    <a:pt x="0" y="7"/>
                  </a:lnTo>
                  <a:lnTo>
                    <a:pt x="6" y="0"/>
                  </a:lnTo>
                  <a:lnTo>
                    <a:pt x="24" y="19"/>
                  </a:lnTo>
                  <a:lnTo>
                    <a:pt x="19" y="25"/>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620" name="Freeform 328"/>
            <p:cNvSpPr>
              <a:spLocks/>
            </p:cNvSpPr>
            <p:nvPr/>
          </p:nvSpPr>
          <p:spPr bwMode="auto">
            <a:xfrm>
              <a:off x="3305176" y="1817688"/>
              <a:ext cx="30163" cy="31750"/>
            </a:xfrm>
            <a:custGeom>
              <a:avLst/>
              <a:gdLst>
                <a:gd name="T0" fmla="*/ 6 w 19"/>
                <a:gd name="T1" fmla="*/ 20 h 20"/>
                <a:gd name="T2" fmla="*/ 0 w 19"/>
                <a:gd name="T3" fmla="*/ 14 h 20"/>
                <a:gd name="T4" fmla="*/ 13 w 19"/>
                <a:gd name="T5" fmla="*/ 0 h 20"/>
                <a:gd name="T6" fmla="*/ 19 w 19"/>
                <a:gd name="T7" fmla="*/ 7 h 20"/>
                <a:gd name="T8" fmla="*/ 6 w 19"/>
                <a:gd name="T9" fmla="*/ 20 h 20"/>
              </a:gdLst>
              <a:ahLst/>
              <a:cxnLst>
                <a:cxn ang="0">
                  <a:pos x="T0" y="T1"/>
                </a:cxn>
                <a:cxn ang="0">
                  <a:pos x="T2" y="T3"/>
                </a:cxn>
                <a:cxn ang="0">
                  <a:pos x="T4" y="T5"/>
                </a:cxn>
                <a:cxn ang="0">
                  <a:pos x="T6" y="T7"/>
                </a:cxn>
                <a:cxn ang="0">
                  <a:pos x="T8" y="T9"/>
                </a:cxn>
              </a:cxnLst>
              <a:rect l="0" t="0" r="r" b="b"/>
              <a:pathLst>
                <a:path w="19" h="20">
                  <a:moveTo>
                    <a:pt x="6" y="20"/>
                  </a:moveTo>
                  <a:lnTo>
                    <a:pt x="0" y="14"/>
                  </a:lnTo>
                  <a:lnTo>
                    <a:pt x="13" y="0"/>
                  </a:lnTo>
                  <a:lnTo>
                    <a:pt x="19" y="7"/>
                  </a:lnTo>
                  <a:lnTo>
                    <a:pt x="6" y="20"/>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621" name="Rectangle 329"/>
            <p:cNvSpPr>
              <a:spLocks noChangeArrowheads="1"/>
            </p:cNvSpPr>
            <p:nvPr/>
          </p:nvSpPr>
          <p:spPr bwMode="auto">
            <a:xfrm>
              <a:off x="3430589" y="1787525"/>
              <a:ext cx="14288" cy="28575"/>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622" name="Rectangle 330"/>
            <p:cNvSpPr>
              <a:spLocks noChangeArrowheads="1"/>
            </p:cNvSpPr>
            <p:nvPr/>
          </p:nvSpPr>
          <p:spPr bwMode="auto">
            <a:xfrm>
              <a:off x="3416301" y="1779588"/>
              <a:ext cx="42863"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623" name="Rectangle 331"/>
            <p:cNvSpPr>
              <a:spLocks noChangeArrowheads="1"/>
            </p:cNvSpPr>
            <p:nvPr/>
          </p:nvSpPr>
          <p:spPr bwMode="auto">
            <a:xfrm>
              <a:off x="3438526" y="1946275"/>
              <a:ext cx="57150"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624" name="Freeform 332"/>
            <p:cNvSpPr>
              <a:spLocks noEditPoints="1"/>
            </p:cNvSpPr>
            <p:nvPr/>
          </p:nvSpPr>
          <p:spPr bwMode="auto">
            <a:xfrm>
              <a:off x="3424239" y="1938338"/>
              <a:ext cx="28575" cy="28575"/>
            </a:xfrm>
            <a:custGeom>
              <a:avLst/>
              <a:gdLst>
                <a:gd name="T0" fmla="*/ 8 w 16"/>
                <a:gd name="T1" fmla="*/ 16 h 16"/>
                <a:gd name="T2" fmla="*/ 0 w 16"/>
                <a:gd name="T3" fmla="*/ 8 h 16"/>
                <a:gd name="T4" fmla="*/ 8 w 16"/>
                <a:gd name="T5" fmla="*/ 0 h 16"/>
                <a:gd name="T6" fmla="*/ 16 w 16"/>
                <a:gd name="T7" fmla="*/ 8 h 16"/>
                <a:gd name="T8" fmla="*/ 8 w 16"/>
                <a:gd name="T9" fmla="*/ 16 h 16"/>
                <a:gd name="T10" fmla="*/ 8 w 16"/>
                <a:gd name="T11" fmla="*/ 8 h 16"/>
                <a:gd name="T12" fmla="*/ 8 w 16"/>
                <a:gd name="T13" fmla="*/ 8 h 16"/>
              </a:gdLst>
              <a:ahLst/>
              <a:cxnLst>
                <a:cxn ang="0">
                  <a:pos x="T0" y="T1"/>
                </a:cxn>
                <a:cxn ang="0">
                  <a:pos x="T2" y="T3"/>
                </a:cxn>
                <a:cxn ang="0">
                  <a:pos x="T4" y="T5"/>
                </a:cxn>
                <a:cxn ang="0">
                  <a:pos x="T6" y="T7"/>
                </a:cxn>
                <a:cxn ang="0">
                  <a:pos x="T8" y="T9"/>
                </a:cxn>
                <a:cxn ang="0">
                  <a:pos x="T10" y="T11"/>
                </a:cxn>
                <a:cxn ang="0">
                  <a:pos x="T12" y="T13"/>
                </a:cxn>
              </a:cxnLst>
              <a:rect l="0" t="0" r="r" b="b"/>
              <a:pathLst>
                <a:path w="16" h="16">
                  <a:moveTo>
                    <a:pt x="8" y="16"/>
                  </a:moveTo>
                  <a:cubicBezTo>
                    <a:pt x="4" y="16"/>
                    <a:pt x="0" y="12"/>
                    <a:pt x="0" y="8"/>
                  </a:cubicBezTo>
                  <a:cubicBezTo>
                    <a:pt x="0" y="4"/>
                    <a:pt x="4" y="0"/>
                    <a:pt x="8" y="0"/>
                  </a:cubicBezTo>
                  <a:cubicBezTo>
                    <a:pt x="13" y="0"/>
                    <a:pt x="16" y="4"/>
                    <a:pt x="16" y="8"/>
                  </a:cubicBezTo>
                  <a:cubicBezTo>
                    <a:pt x="16" y="12"/>
                    <a:pt x="13" y="16"/>
                    <a:pt x="8" y="16"/>
                  </a:cubicBezTo>
                  <a:close/>
                  <a:moveTo>
                    <a:pt x="8" y="8"/>
                  </a:moveTo>
                  <a:cubicBezTo>
                    <a:pt x="8" y="8"/>
                    <a:pt x="8" y="8"/>
                    <a:pt x="8" y="8"/>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625" name="Rectangle 333"/>
            <p:cNvSpPr>
              <a:spLocks noChangeArrowheads="1"/>
            </p:cNvSpPr>
            <p:nvPr/>
          </p:nvSpPr>
          <p:spPr bwMode="auto">
            <a:xfrm>
              <a:off x="3509964" y="1946275"/>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626" name="Rectangle 334"/>
            <p:cNvSpPr>
              <a:spLocks noChangeArrowheads="1"/>
            </p:cNvSpPr>
            <p:nvPr/>
          </p:nvSpPr>
          <p:spPr bwMode="auto">
            <a:xfrm>
              <a:off x="3351214" y="1946275"/>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627" name="Rectangle 335"/>
            <p:cNvSpPr>
              <a:spLocks noChangeArrowheads="1"/>
            </p:cNvSpPr>
            <p:nvPr/>
          </p:nvSpPr>
          <p:spPr bwMode="auto">
            <a:xfrm>
              <a:off x="3430589" y="1866900"/>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628" name="Rectangle 336"/>
            <p:cNvSpPr>
              <a:spLocks noChangeArrowheads="1"/>
            </p:cNvSpPr>
            <p:nvPr/>
          </p:nvSpPr>
          <p:spPr bwMode="auto">
            <a:xfrm>
              <a:off x="3430589" y="2025650"/>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629" name="Rectangle 337"/>
            <p:cNvSpPr>
              <a:spLocks noChangeArrowheads="1"/>
            </p:cNvSpPr>
            <p:nvPr/>
          </p:nvSpPr>
          <p:spPr bwMode="auto">
            <a:xfrm>
              <a:off x="3381376" y="1895475"/>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630" name="Rectangle 338"/>
            <p:cNvSpPr>
              <a:spLocks noChangeArrowheads="1"/>
            </p:cNvSpPr>
            <p:nvPr/>
          </p:nvSpPr>
          <p:spPr bwMode="auto">
            <a:xfrm>
              <a:off x="3481389" y="1895475"/>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631" name="Rectangle 339"/>
            <p:cNvSpPr>
              <a:spLocks noChangeArrowheads="1"/>
            </p:cNvSpPr>
            <p:nvPr/>
          </p:nvSpPr>
          <p:spPr bwMode="auto">
            <a:xfrm>
              <a:off x="3381376" y="1995488"/>
              <a:ext cx="14288" cy="15875"/>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632" name="Rectangle 340"/>
            <p:cNvSpPr>
              <a:spLocks noChangeArrowheads="1"/>
            </p:cNvSpPr>
            <p:nvPr/>
          </p:nvSpPr>
          <p:spPr bwMode="auto">
            <a:xfrm>
              <a:off x="3481389" y="1995488"/>
              <a:ext cx="14288" cy="15875"/>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grpSp>
      <p:grpSp>
        <p:nvGrpSpPr>
          <p:cNvPr id="633" name="Group 632"/>
          <p:cNvGrpSpPr/>
          <p:nvPr/>
        </p:nvGrpSpPr>
        <p:grpSpPr>
          <a:xfrm>
            <a:off x="2866079" y="1812376"/>
            <a:ext cx="461963" cy="461963"/>
            <a:chOff x="7186613" y="2422525"/>
            <a:chExt cx="461963" cy="461963"/>
          </a:xfrm>
        </p:grpSpPr>
        <p:sp>
          <p:nvSpPr>
            <p:cNvPr id="634" name="Freeform 619"/>
            <p:cNvSpPr>
              <a:spLocks noEditPoints="1"/>
            </p:cNvSpPr>
            <p:nvPr/>
          </p:nvSpPr>
          <p:spPr bwMode="auto">
            <a:xfrm>
              <a:off x="7223126" y="2422525"/>
              <a:ext cx="85725" cy="101600"/>
            </a:xfrm>
            <a:custGeom>
              <a:avLst/>
              <a:gdLst>
                <a:gd name="T0" fmla="*/ 24 w 48"/>
                <a:gd name="T1" fmla="*/ 56 h 56"/>
                <a:gd name="T2" fmla="*/ 0 w 48"/>
                <a:gd name="T3" fmla="*/ 26 h 56"/>
                <a:gd name="T4" fmla="*/ 24 w 48"/>
                <a:gd name="T5" fmla="*/ 0 h 56"/>
                <a:gd name="T6" fmla="*/ 48 w 48"/>
                <a:gd name="T7" fmla="*/ 26 h 56"/>
                <a:gd name="T8" fmla="*/ 24 w 48"/>
                <a:gd name="T9" fmla="*/ 56 h 56"/>
                <a:gd name="T10" fmla="*/ 24 w 48"/>
                <a:gd name="T11" fmla="*/ 8 h 56"/>
                <a:gd name="T12" fmla="*/ 8 w 48"/>
                <a:gd name="T13" fmla="*/ 26 h 56"/>
                <a:gd name="T14" fmla="*/ 24 w 48"/>
                <a:gd name="T15" fmla="*/ 48 h 56"/>
                <a:gd name="T16" fmla="*/ 40 w 48"/>
                <a:gd name="T17" fmla="*/ 26 h 56"/>
                <a:gd name="T18" fmla="*/ 24 w 48"/>
                <a:gd name="T19" fmla="*/ 8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56">
                  <a:moveTo>
                    <a:pt x="24" y="56"/>
                  </a:moveTo>
                  <a:cubicBezTo>
                    <a:pt x="11" y="56"/>
                    <a:pt x="0" y="43"/>
                    <a:pt x="0" y="26"/>
                  </a:cubicBezTo>
                  <a:cubicBezTo>
                    <a:pt x="0" y="14"/>
                    <a:pt x="3" y="0"/>
                    <a:pt x="24" y="0"/>
                  </a:cubicBezTo>
                  <a:cubicBezTo>
                    <a:pt x="45" y="0"/>
                    <a:pt x="48" y="14"/>
                    <a:pt x="48" y="26"/>
                  </a:cubicBezTo>
                  <a:cubicBezTo>
                    <a:pt x="48" y="43"/>
                    <a:pt x="38" y="56"/>
                    <a:pt x="24" y="56"/>
                  </a:cubicBezTo>
                  <a:close/>
                  <a:moveTo>
                    <a:pt x="24" y="8"/>
                  </a:moveTo>
                  <a:cubicBezTo>
                    <a:pt x="12" y="8"/>
                    <a:pt x="8" y="12"/>
                    <a:pt x="8" y="26"/>
                  </a:cubicBezTo>
                  <a:cubicBezTo>
                    <a:pt x="8" y="37"/>
                    <a:pt x="14" y="48"/>
                    <a:pt x="24" y="48"/>
                  </a:cubicBezTo>
                  <a:cubicBezTo>
                    <a:pt x="35" y="48"/>
                    <a:pt x="40" y="37"/>
                    <a:pt x="40" y="26"/>
                  </a:cubicBezTo>
                  <a:cubicBezTo>
                    <a:pt x="40" y="12"/>
                    <a:pt x="36" y="8"/>
                    <a:pt x="24" y="8"/>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635" name="Freeform 620"/>
            <p:cNvSpPr>
              <a:spLocks/>
            </p:cNvSpPr>
            <p:nvPr/>
          </p:nvSpPr>
          <p:spPr bwMode="auto">
            <a:xfrm>
              <a:off x="7285038" y="2503488"/>
              <a:ext cx="60325" cy="77788"/>
            </a:xfrm>
            <a:custGeom>
              <a:avLst/>
              <a:gdLst>
                <a:gd name="T0" fmla="*/ 22 w 34"/>
                <a:gd name="T1" fmla="*/ 43 h 43"/>
                <a:gd name="T2" fmla="*/ 14 w 34"/>
                <a:gd name="T3" fmla="*/ 43 h 43"/>
                <a:gd name="T4" fmla="*/ 14 w 34"/>
                <a:gd name="T5" fmla="*/ 35 h 43"/>
                <a:gd name="T6" fmla="*/ 22 w 34"/>
                <a:gd name="T7" fmla="*/ 35 h 43"/>
                <a:gd name="T8" fmla="*/ 26 w 34"/>
                <a:gd name="T9" fmla="*/ 27 h 43"/>
                <a:gd name="T10" fmla="*/ 26 w 34"/>
                <a:gd name="T11" fmla="*/ 21 h 43"/>
                <a:gd name="T12" fmla="*/ 0 w 34"/>
                <a:gd name="T13" fmla="*/ 6 h 43"/>
                <a:gd name="T14" fmla="*/ 4 w 34"/>
                <a:gd name="T15" fmla="*/ 0 h 43"/>
                <a:gd name="T16" fmla="*/ 34 w 34"/>
                <a:gd name="T17" fmla="*/ 17 h 43"/>
                <a:gd name="T18" fmla="*/ 34 w 34"/>
                <a:gd name="T19" fmla="*/ 27 h 43"/>
                <a:gd name="T20" fmla="*/ 22 w 34"/>
                <a:gd name="T21"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 h="43">
                  <a:moveTo>
                    <a:pt x="22" y="43"/>
                  </a:moveTo>
                  <a:cubicBezTo>
                    <a:pt x="14" y="43"/>
                    <a:pt x="14" y="43"/>
                    <a:pt x="14" y="43"/>
                  </a:cubicBezTo>
                  <a:cubicBezTo>
                    <a:pt x="14" y="35"/>
                    <a:pt x="14" y="35"/>
                    <a:pt x="14" y="35"/>
                  </a:cubicBezTo>
                  <a:cubicBezTo>
                    <a:pt x="22" y="35"/>
                    <a:pt x="22" y="35"/>
                    <a:pt x="22" y="35"/>
                  </a:cubicBezTo>
                  <a:cubicBezTo>
                    <a:pt x="23" y="35"/>
                    <a:pt x="26" y="32"/>
                    <a:pt x="26" y="27"/>
                  </a:cubicBezTo>
                  <a:cubicBezTo>
                    <a:pt x="26" y="21"/>
                    <a:pt x="26" y="21"/>
                    <a:pt x="26" y="21"/>
                  </a:cubicBezTo>
                  <a:cubicBezTo>
                    <a:pt x="0" y="6"/>
                    <a:pt x="0" y="6"/>
                    <a:pt x="0" y="6"/>
                  </a:cubicBezTo>
                  <a:cubicBezTo>
                    <a:pt x="4" y="0"/>
                    <a:pt x="4" y="0"/>
                    <a:pt x="4" y="0"/>
                  </a:cubicBezTo>
                  <a:cubicBezTo>
                    <a:pt x="34" y="17"/>
                    <a:pt x="34" y="17"/>
                    <a:pt x="34" y="17"/>
                  </a:cubicBezTo>
                  <a:cubicBezTo>
                    <a:pt x="34" y="27"/>
                    <a:pt x="34" y="27"/>
                    <a:pt x="34" y="27"/>
                  </a:cubicBezTo>
                  <a:cubicBezTo>
                    <a:pt x="34" y="36"/>
                    <a:pt x="29" y="43"/>
                    <a:pt x="22" y="43"/>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636" name="Freeform 621"/>
            <p:cNvSpPr>
              <a:spLocks/>
            </p:cNvSpPr>
            <p:nvPr/>
          </p:nvSpPr>
          <p:spPr bwMode="auto">
            <a:xfrm>
              <a:off x="7186613" y="2503488"/>
              <a:ext cx="61913" cy="77788"/>
            </a:xfrm>
            <a:custGeom>
              <a:avLst/>
              <a:gdLst>
                <a:gd name="T0" fmla="*/ 20 w 34"/>
                <a:gd name="T1" fmla="*/ 43 h 43"/>
                <a:gd name="T2" fmla="*/ 12 w 34"/>
                <a:gd name="T3" fmla="*/ 43 h 43"/>
                <a:gd name="T4" fmla="*/ 0 w 34"/>
                <a:gd name="T5" fmla="*/ 27 h 43"/>
                <a:gd name="T6" fmla="*/ 0 w 34"/>
                <a:gd name="T7" fmla="*/ 17 h 43"/>
                <a:gd name="T8" fmla="*/ 30 w 34"/>
                <a:gd name="T9" fmla="*/ 0 h 43"/>
                <a:gd name="T10" fmla="*/ 34 w 34"/>
                <a:gd name="T11" fmla="*/ 6 h 43"/>
                <a:gd name="T12" fmla="*/ 8 w 34"/>
                <a:gd name="T13" fmla="*/ 21 h 43"/>
                <a:gd name="T14" fmla="*/ 8 w 34"/>
                <a:gd name="T15" fmla="*/ 27 h 43"/>
                <a:gd name="T16" fmla="*/ 12 w 34"/>
                <a:gd name="T17" fmla="*/ 35 h 43"/>
                <a:gd name="T18" fmla="*/ 20 w 34"/>
                <a:gd name="T19" fmla="*/ 35 h 43"/>
                <a:gd name="T20" fmla="*/ 20 w 34"/>
                <a:gd name="T21"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 h="43">
                  <a:moveTo>
                    <a:pt x="20" y="43"/>
                  </a:moveTo>
                  <a:cubicBezTo>
                    <a:pt x="12" y="43"/>
                    <a:pt x="12" y="43"/>
                    <a:pt x="12" y="43"/>
                  </a:cubicBezTo>
                  <a:cubicBezTo>
                    <a:pt x="6" y="43"/>
                    <a:pt x="0" y="36"/>
                    <a:pt x="0" y="27"/>
                  </a:cubicBezTo>
                  <a:cubicBezTo>
                    <a:pt x="0" y="17"/>
                    <a:pt x="0" y="17"/>
                    <a:pt x="0" y="17"/>
                  </a:cubicBezTo>
                  <a:cubicBezTo>
                    <a:pt x="30" y="0"/>
                    <a:pt x="30" y="0"/>
                    <a:pt x="30" y="0"/>
                  </a:cubicBezTo>
                  <a:cubicBezTo>
                    <a:pt x="34" y="6"/>
                    <a:pt x="34" y="6"/>
                    <a:pt x="34" y="6"/>
                  </a:cubicBezTo>
                  <a:cubicBezTo>
                    <a:pt x="8" y="21"/>
                    <a:pt x="8" y="21"/>
                    <a:pt x="8" y="21"/>
                  </a:cubicBezTo>
                  <a:cubicBezTo>
                    <a:pt x="8" y="27"/>
                    <a:pt x="8" y="27"/>
                    <a:pt x="8" y="27"/>
                  </a:cubicBezTo>
                  <a:cubicBezTo>
                    <a:pt x="8" y="32"/>
                    <a:pt x="11" y="35"/>
                    <a:pt x="12" y="35"/>
                  </a:cubicBezTo>
                  <a:cubicBezTo>
                    <a:pt x="20" y="35"/>
                    <a:pt x="20" y="35"/>
                    <a:pt x="20" y="35"/>
                  </a:cubicBezTo>
                  <a:lnTo>
                    <a:pt x="20" y="43"/>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637" name="Freeform 622"/>
            <p:cNvSpPr>
              <a:spLocks noEditPoints="1"/>
            </p:cNvSpPr>
            <p:nvPr/>
          </p:nvSpPr>
          <p:spPr bwMode="auto">
            <a:xfrm>
              <a:off x="7223126" y="2573338"/>
              <a:ext cx="85725" cy="101600"/>
            </a:xfrm>
            <a:custGeom>
              <a:avLst/>
              <a:gdLst>
                <a:gd name="T0" fmla="*/ 24 w 48"/>
                <a:gd name="T1" fmla="*/ 56 h 56"/>
                <a:gd name="T2" fmla="*/ 0 w 48"/>
                <a:gd name="T3" fmla="*/ 26 h 56"/>
                <a:gd name="T4" fmla="*/ 24 w 48"/>
                <a:gd name="T5" fmla="*/ 0 h 56"/>
                <a:gd name="T6" fmla="*/ 48 w 48"/>
                <a:gd name="T7" fmla="*/ 26 h 56"/>
                <a:gd name="T8" fmla="*/ 24 w 48"/>
                <a:gd name="T9" fmla="*/ 56 h 56"/>
                <a:gd name="T10" fmla="*/ 24 w 48"/>
                <a:gd name="T11" fmla="*/ 8 h 56"/>
                <a:gd name="T12" fmla="*/ 8 w 48"/>
                <a:gd name="T13" fmla="*/ 26 h 56"/>
                <a:gd name="T14" fmla="*/ 24 w 48"/>
                <a:gd name="T15" fmla="*/ 48 h 56"/>
                <a:gd name="T16" fmla="*/ 40 w 48"/>
                <a:gd name="T17" fmla="*/ 26 h 56"/>
                <a:gd name="T18" fmla="*/ 24 w 48"/>
                <a:gd name="T19" fmla="*/ 8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56">
                  <a:moveTo>
                    <a:pt x="24" y="56"/>
                  </a:moveTo>
                  <a:cubicBezTo>
                    <a:pt x="11" y="56"/>
                    <a:pt x="0" y="43"/>
                    <a:pt x="0" y="26"/>
                  </a:cubicBezTo>
                  <a:cubicBezTo>
                    <a:pt x="0" y="14"/>
                    <a:pt x="3" y="0"/>
                    <a:pt x="24" y="0"/>
                  </a:cubicBezTo>
                  <a:cubicBezTo>
                    <a:pt x="45" y="0"/>
                    <a:pt x="48" y="14"/>
                    <a:pt x="48" y="26"/>
                  </a:cubicBezTo>
                  <a:cubicBezTo>
                    <a:pt x="48" y="43"/>
                    <a:pt x="38" y="56"/>
                    <a:pt x="24" y="56"/>
                  </a:cubicBezTo>
                  <a:close/>
                  <a:moveTo>
                    <a:pt x="24" y="8"/>
                  </a:moveTo>
                  <a:cubicBezTo>
                    <a:pt x="12" y="8"/>
                    <a:pt x="8" y="12"/>
                    <a:pt x="8" y="26"/>
                  </a:cubicBezTo>
                  <a:cubicBezTo>
                    <a:pt x="8" y="37"/>
                    <a:pt x="14" y="48"/>
                    <a:pt x="24" y="48"/>
                  </a:cubicBezTo>
                  <a:cubicBezTo>
                    <a:pt x="35" y="48"/>
                    <a:pt x="40" y="37"/>
                    <a:pt x="40" y="26"/>
                  </a:cubicBezTo>
                  <a:cubicBezTo>
                    <a:pt x="40" y="12"/>
                    <a:pt x="36" y="8"/>
                    <a:pt x="24" y="8"/>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638" name="Freeform 623"/>
            <p:cNvSpPr>
              <a:spLocks/>
            </p:cNvSpPr>
            <p:nvPr/>
          </p:nvSpPr>
          <p:spPr bwMode="auto">
            <a:xfrm>
              <a:off x="7285038" y="2654300"/>
              <a:ext cx="60325" cy="77788"/>
            </a:xfrm>
            <a:custGeom>
              <a:avLst/>
              <a:gdLst>
                <a:gd name="T0" fmla="*/ 22 w 34"/>
                <a:gd name="T1" fmla="*/ 43 h 43"/>
                <a:gd name="T2" fmla="*/ 14 w 34"/>
                <a:gd name="T3" fmla="*/ 43 h 43"/>
                <a:gd name="T4" fmla="*/ 14 w 34"/>
                <a:gd name="T5" fmla="*/ 35 h 43"/>
                <a:gd name="T6" fmla="*/ 22 w 34"/>
                <a:gd name="T7" fmla="*/ 35 h 43"/>
                <a:gd name="T8" fmla="*/ 26 w 34"/>
                <a:gd name="T9" fmla="*/ 27 h 43"/>
                <a:gd name="T10" fmla="*/ 26 w 34"/>
                <a:gd name="T11" fmla="*/ 21 h 43"/>
                <a:gd name="T12" fmla="*/ 0 w 34"/>
                <a:gd name="T13" fmla="*/ 6 h 43"/>
                <a:gd name="T14" fmla="*/ 4 w 34"/>
                <a:gd name="T15" fmla="*/ 0 h 43"/>
                <a:gd name="T16" fmla="*/ 34 w 34"/>
                <a:gd name="T17" fmla="*/ 17 h 43"/>
                <a:gd name="T18" fmla="*/ 34 w 34"/>
                <a:gd name="T19" fmla="*/ 27 h 43"/>
                <a:gd name="T20" fmla="*/ 22 w 34"/>
                <a:gd name="T21"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 h="43">
                  <a:moveTo>
                    <a:pt x="22" y="43"/>
                  </a:moveTo>
                  <a:cubicBezTo>
                    <a:pt x="14" y="43"/>
                    <a:pt x="14" y="43"/>
                    <a:pt x="14" y="43"/>
                  </a:cubicBezTo>
                  <a:cubicBezTo>
                    <a:pt x="14" y="35"/>
                    <a:pt x="14" y="35"/>
                    <a:pt x="14" y="35"/>
                  </a:cubicBezTo>
                  <a:cubicBezTo>
                    <a:pt x="22" y="35"/>
                    <a:pt x="22" y="35"/>
                    <a:pt x="22" y="35"/>
                  </a:cubicBezTo>
                  <a:cubicBezTo>
                    <a:pt x="23" y="35"/>
                    <a:pt x="26" y="32"/>
                    <a:pt x="26" y="27"/>
                  </a:cubicBezTo>
                  <a:cubicBezTo>
                    <a:pt x="26" y="21"/>
                    <a:pt x="26" y="21"/>
                    <a:pt x="26" y="21"/>
                  </a:cubicBezTo>
                  <a:cubicBezTo>
                    <a:pt x="0" y="6"/>
                    <a:pt x="0" y="6"/>
                    <a:pt x="0" y="6"/>
                  </a:cubicBezTo>
                  <a:cubicBezTo>
                    <a:pt x="4" y="0"/>
                    <a:pt x="4" y="0"/>
                    <a:pt x="4" y="0"/>
                  </a:cubicBezTo>
                  <a:cubicBezTo>
                    <a:pt x="34" y="17"/>
                    <a:pt x="34" y="17"/>
                    <a:pt x="34" y="17"/>
                  </a:cubicBezTo>
                  <a:cubicBezTo>
                    <a:pt x="34" y="27"/>
                    <a:pt x="34" y="27"/>
                    <a:pt x="34" y="27"/>
                  </a:cubicBezTo>
                  <a:cubicBezTo>
                    <a:pt x="34" y="36"/>
                    <a:pt x="29" y="43"/>
                    <a:pt x="22" y="43"/>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639" name="Freeform 624"/>
            <p:cNvSpPr>
              <a:spLocks/>
            </p:cNvSpPr>
            <p:nvPr/>
          </p:nvSpPr>
          <p:spPr bwMode="auto">
            <a:xfrm>
              <a:off x="7186613" y="2654300"/>
              <a:ext cx="61913" cy="77788"/>
            </a:xfrm>
            <a:custGeom>
              <a:avLst/>
              <a:gdLst>
                <a:gd name="T0" fmla="*/ 20 w 34"/>
                <a:gd name="T1" fmla="*/ 43 h 43"/>
                <a:gd name="T2" fmla="*/ 12 w 34"/>
                <a:gd name="T3" fmla="*/ 43 h 43"/>
                <a:gd name="T4" fmla="*/ 0 w 34"/>
                <a:gd name="T5" fmla="*/ 27 h 43"/>
                <a:gd name="T6" fmla="*/ 0 w 34"/>
                <a:gd name="T7" fmla="*/ 17 h 43"/>
                <a:gd name="T8" fmla="*/ 30 w 34"/>
                <a:gd name="T9" fmla="*/ 0 h 43"/>
                <a:gd name="T10" fmla="*/ 34 w 34"/>
                <a:gd name="T11" fmla="*/ 6 h 43"/>
                <a:gd name="T12" fmla="*/ 8 w 34"/>
                <a:gd name="T13" fmla="*/ 21 h 43"/>
                <a:gd name="T14" fmla="*/ 8 w 34"/>
                <a:gd name="T15" fmla="*/ 27 h 43"/>
                <a:gd name="T16" fmla="*/ 12 w 34"/>
                <a:gd name="T17" fmla="*/ 35 h 43"/>
                <a:gd name="T18" fmla="*/ 20 w 34"/>
                <a:gd name="T19" fmla="*/ 35 h 43"/>
                <a:gd name="T20" fmla="*/ 20 w 34"/>
                <a:gd name="T21"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 h="43">
                  <a:moveTo>
                    <a:pt x="20" y="43"/>
                  </a:moveTo>
                  <a:cubicBezTo>
                    <a:pt x="12" y="43"/>
                    <a:pt x="12" y="43"/>
                    <a:pt x="12" y="43"/>
                  </a:cubicBezTo>
                  <a:cubicBezTo>
                    <a:pt x="6" y="43"/>
                    <a:pt x="0" y="36"/>
                    <a:pt x="0" y="27"/>
                  </a:cubicBezTo>
                  <a:cubicBezTo>
                    <a:pt x="0" y="17"/>
                    <a:pt x="0" y="17"/>
                    <a:pt x="0" y="17"/>
                  </a:cubicBezTo>
                  <a:cubicBezTo>
                    <a:pt x="30" y="0"/>
                    <a:pt x="30" y="0"/>
                    <a:pt x="30" y="0"/>
                  </a:cubicBezTo>
                  <a:cubicBezTo>
                    <a:pt x="34" y="6"/>
                    <a:pt x="34" y="6"/>
                    <a:pt x="34" y="6"/>
                  </a:cubicBezTo>
                  <a:cubicBezTo>
                    <a:pt x="8" y="21"/>
                    <a:pt x="8" y="21"/>
                    <a:pt x="8" y="21"/>
                  </a:cubicBezTo>
                  <a:cubicBezTo>
                    <a:pt x="8" y="27"/>
                    <a:pt x="8" y="27"/>
                    <a:pt x="8" y="27"/>
                  </a:cubicBezTo>
                  <a:cubicBezTo>
                    <a:pt x="8" y="32"/>
                    <a:pt x="11" y="35"/>
                    <a:pt x="12" y="35"/>
                  </a:cubicBezTo>
                  <a:cubicBezTo>
                    <a:pt x="20" y="35"/>
                    <a:pt x="20" y="35"/>
                    <a:pt x="20" y="35"/>
                  </a:cubicBezTo>
                  <a:lnTo>
                    <a:pt x="20" y="43"/>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640" name="Freeform 625"/>
            <p:cNvSpPr>
              <a:spLocks noEditPoints="1"/>
            </p:cNvSpPr>
            <p:nvPr/>
          </p:nvSpPr>
          <p:spPr bwMode="auto">
            <a:xfrm>
              <a:off x="7223126" y="2725738"/>
              <a:ext cx="85725" cy="100013"/>
            </a:xfrm>
            <a:custGeom>
              <a:avLst/>
              <a:gdLst>
                <a:gd name="T0" fmla="*/ 24 w 48"/>
                <a:gd name="T1" fmla="*/ 56 h 56"/>
                <a:gd name="T2" fmla="*/ 0 w 48"/>
                <a:gd name="T3" fmla="*/ 26 h 56"/>
                <a:gd name="T4" fmla="*/ 24 w 48"/>
                <a:gd name="T5" fmla="*/ 0 h 56"/>
                <a:gd name="T6" fmla="*/ 48 w 48"/>
                <a:gd name="T7" fmla="*/ 26 h 56"/>
                <a:gd name="T8" fmla="*/ 24 w 48"/>
                <a:gd name="T9" fmla="*/ 56 h 56"/>
                <a:gd name="T10" fmla="*/ 24 w 48"/>
                <a:gd name="T11" fmla="*/ 8 h 56"/>
                <a:gd name="T12" fmla="*/ 8 w 48"/>
                <a:gd name="T13" fmla="*/ 26 h 56"/>
                <a:gd name="T14" fmla="*/ 24 w 48"/>
                <a:gd name="T15" fmla="*/ 48 h 56"/>
                <a:gd name="T16" fmla="*/ 40 w 48"/>
                <a:gd name="T17" fmla="*/ 26 h 56"/>
                <a:gd name="T18" fmla="*/ 24 w 48"/>
                <a:gd name="T19" fmla="*/ 8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56">
                  <a:moveTo>
                    <a:pt x="24" y="56"/>
                  </a:moveTo>
                  <a:cubicBezTo>
                    <a:pt x="11" y="56"/>
                    <a:pt x="0" y="43"/>
                    <a:pt x="0" y="26"/>
                  </a:cubicBezTo>
                  <a:cubicBezTo>
                    <a:pt x="0" y="14"/>
                    <a:pt x="3" y="0"/>
                    <a:pt x="24" y="0"/>
                  </a:cubicBezTo>
                  <a:cubicBezTo>
                    <a:pt x="45" y="0"/>
                    <a:pt x="48" y="14"/>
                    <a:pt x="48" y="26"/>
                  </a:cubicBezTo>
                  <a:cubicBezTo>
                    <a:pt x="48" y="43"/>
                    <a:pt x="38" y="56"/>
                    <a:pt x="24" y="56"/>
                  </a:cubicBezTo>
                  <a:close/>
                  <a:moveTo>
                    <a:pt x="24" y="8"/>
                  </a:moveTo>
                  <a:cubicBezTo>
                    <a:pt x="12" y="8"/>
                    <a:pt x="8" y="12"/>
                    <a:pt x="8" y="26"/>
                  </a:cubicBezTo>
                  <a:cubicBezTo>
                    <a:pt x="8" y="37"/>
                    <a:pt x="14" y="48"/>
                    <a:pt x="24" y="48"/>
                  </a:cubicBezTo>
                  <a:cubicBezTo>
                    <a:pt x="35" y="48"/>
                    <a:pt x="40" y="37"/>
                    <a:pt x="40" y="26"/>
                  </a:cubicBezTo>
                  <a:cubicBezTo>
                    <a:pt x="40" y="12"/>
                    <a:pt x="36" y="8"/>
                    <a:pt x="24" y="8"/>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641" name="Freeform 626"/>
            <p:cNvSpPr>
              <a:spLocks/>
            </p:cNvSpPr>
            <p:nvPr/>
          </p:nvSpPr>
          <p:spPr bwMode="auto">
            <a:xfrm>
              <a:off x="7186613" y="2806700"/>
              <a:ext cx="158750" cy="77788"/>
            </a:xfrm>
            <a:custGeom>
              <a:avLst/>
              <a:gdLst>
                <a:gd name="T0" fmla="*/ 76 w 88"/>
                <a:gd name="T1" fmla="*/ 43 h 43"/>
                <a:gd name="T2" fmla="*/ 12 w 88"/>
                <a:gd name="T3" fmla="*/ 43 h 43"/>
                <a:gd name="T4" fmla="*/ 0 w 88"/>
                <a:gd name="T5" fmla="*/ 27 h 43"/>
                <a:gd name="T6" fmla="*/ 0 w 88"/>
                <a:gd name="T7" fmla="*/ 17 h 43"/>
                <a:gd name="T8" fmla="*/ 30 w 88"/>
                <a:gd name="T9" fmla="*/ 0 h 43"/>
                <a:gd name="T10" fmla="*/ 34 w 88"/>
                <a:gd name="T11" fmla="*/ 6 h 43"/>
                <a:gd name="T12" fmla="*/ 8 w 88"/>
                <a:gd name="T13" fmla="*/ 21 h 43"/>
                <a:gd name="T14" fmla="*/ 8 w 88"/>
                <a:gd name="T15" fmla="*/ 27 h 43"/>
                <a:gd name="T16" fmla="*/ 12 w 88"/>
                <a:gd name="T17" fmla="*/ 35 h 43"/>
                <a:gd name="T18" fmla="*/ 76 w 88"/>
                <a:gd name="T19" fmla="*/ 35 h 43"/>
                <a:gd name="T20" fmla="*/ 80 w 88"/>
                <a:gd name="T21" fmla="*/ 27 h 43"/>
                <a:gd name="T22" fmla="*/ 80 w 88"/>
                <a:gd name="T23" fmla="*/ 21 h 43"/>
                <a:gd name="T24" fmla="*/ 54 w 88"/>
                <a:gd name="T25" fmla="*/ 6 h 43"/>
                <a:gd name="T26" fmla="*/ 58 w 88"/>
                <a:gd name="T27" fmla="*/ 0 h 43"/>
                <a:gd name="T28" fmla="*/ 88 w 88"/>
                <a:gd name="T29" fmla="*/ 17 h 43"/>
                <a:gd name="T30" fmla="*/ 88 w 88"/>
                <a:gd name="T31" fmla="*/ 27 h 43"/>
                <a:gd name="T32" fmla="*/ 76 w 88"/>
                <a:gd name="T33"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8" h="43">
                  <a:moveTo>
                    <a:pt x="76" y="43"/>
                  </a:moveTo>
                  <a:cubicBezTo>
                    <a:pt x="12" y="43"/>
                    <a:pt x="12" y="43"/>
                    <a:pt x="12" y="43"/>
                  </a:cubicBezTo>
                  <a:cubicBezTo>
                    <a:pt x="6" y="43"/>
                    <a:pt x="0" y="36"/>
                    <a:pt x="0" y="27"/>
                  </a:cubicBezTo>
                  <a:cubicBezTo>
                    <a:pt x="0" y="17"/>
                    <a:pt x="0" y="17"/>
                    <a:pt x="0" y="17"/>
                  </a:cubicBezTo>
                  <a:cubicBezTo>
                    <a:pt x="30" y="0"/>
                    <a:pt x="30" y="0"/>
                    <a:pt x="30" y="0"/>
                  </a:cubicBezTo>
                  <a:cubicBezTo>
                    <a:pt x="34" y="6"/>
                    <a:pt x="34" y="6"/>
                    <a:pt x="34" y="6"/>
                  </a:cubicBezTo>
                  <a:cubicBezTo>
                    <a:pt x="8" y="21"/>
                    <a:pt x="8" y="21"/>
                    <a:pt x="8" y="21"/>
                  </a:cubicBezTo>
                  <a:cubicBezTo>
                    <a:pt x="8" y="27"/>
                    <a:pt x="8" y="27"/>
                    <a:pt x="8" y="27"/>
                  </a:cubicBezTo>
                  <a:cubicBezTo>
                    <a:pt x="8" y="32"/>
                    <a:pt x="11" y="35"/>
                    <a:pt x="12" y="35"/>
                  </a:cubicBezTo>
                  <a:cubicBezTo>
                    <a:pt x="76" y="35"/>
                    <a:pt x="76" y="35"/>
                    <a:pt x="76" y="35"/>
                  </a:cubicBezTo>
                  <a:cubicBezTo>
                    <a:pt x="77" y="35"/>
                    <a:pt x="80" y="32"/>
                    <a:pt x="80" y="27"/>
                  </a:cubicBezTo>
                  <a:cubicBezTo>
                    <a:pt x="80" y="21"/>
                    <a:pt x="80" y="21"/>
                    <a:pt x="80" y="21"/>
                  </a:cubicBezTo>
                  <a:cubicBezTo>
                    <a:pt x="54" y="6"/>
                    <a:pt x="54" y="6"/>
                    <a:pt x="54" y="6"/>
                  </a:cubicBezTo>
                  <a:cubicBezTo>
                    <a:pt x="58" y="0"/>
                    <a:pt x="58" y="0"/>
                    <a:pt x="58" y="0"/>
                  </a:cubicBezTo>
                  <a:cubicBezTo>
                    <a:pt x="88" y="17"/>
                    <a:pt x="88" y="17"/>
                    <a:pt x="88" y="17"/>
                  </a:cubicBezTo>
                  <a:cubicBezTo>
                    <a:pt x="88" y="27"/>
                    <a:pt x="88" y="27"/>
                    <a:pt x="88" y="27"/>
                  </a:cubicBezTo>
                  <a:cubicBezTo>
                    <a:pt x="88" y="36"/>
                    <a:pt x="83" y="43"/>
                    <a:pt x="76" y="43"/>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642" name="Freeform 627"/>
            <p:cNvSpPr>
              <a:spLocks/>
            </p:cNvSpPr>
            <p:nvPr/>
          </p:nvSpPr>
          <p:spPr bwMode="auto">
            <a:xfrm>
              <a:off x="7324726" y="2768600"/>
              <a:ext cx="323850" cy="71438"/>
            </a:xfrm>
            <a:custGeom>
              <a:avLst/>
              <a:gdLst>
                <a:gd name="T0" fmla="*/ 204 w 204"/>
                <a:gd name="T1" fmla="*/ 45 h 45"/>
                <a:gd name="T2" fmla="*/ 22 w 204"/>
                <a:gd name="T3" fmla="*/ 45 h 45"/>
                <a:gd name="T4" fmla="*/ 22 w 204"/>
                <a:gd name="T5" fmla="*/ 36 h 45"/>
                <a:gd name="T6" fmla="*/ 195 w 204"/>
                <a:gd name="T7" fmla="*/ 36 h 45"/>
                <a:gd name="T8" fmla="*/ 195 w 204"/>
                <a:gd name="T9" fmla="*/ 9 h 45"/>
                <a:gd name="T10" fmla="*/ 0 w 204"/>
                <a:gd name="T11" fmla="*/ 9 h 45"/>
                <a:gd name="T12" fmla="*/ 0 w 204"/>
                <a:gd name="T13" fmla="*/ 0 h 45"/>
                <a:gd name="T14" fmla="*/ 204 w 204"/>
                <a:gd name="T15" fmla="*/ 0 h 45"/>
                <a:gd name="T16" fmla="*/ 204 w 204"/>
                <a:gd name="T17"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4" h="45">
                  <a:moveTo>
                    <a:pt x="204" y="45"/>
                  </a:moveTo>
                  <a:lnTo>
                    <a:pt x="22" y="45"/>
                  </a:lnTo>
                  <a:lnTo>
                    <a:pt x="22" y="36"/>
                  </a:lnTo>
                  <a:lnTo>
                    <a:pt x="195" y="36"/>
                  </a:lnTo>
                  <a:lnTo>
                    <a:pt x="195" y="9"/>
                  </a:lnTo>
                  <a:lnTo>
                    <a:pt x="0" y="9"/>
                  </a:lnTo>
                  <a:lnTo>
                    <a:pt x="0" y="0"/>
                  </a:lnTo>
                  <a:lnTo>
                    <a:pt x="204" y="0"/>
                  </a:lnTo>
                  <a:lnTo>
                    <a:pt x="204" y="45"/>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643" name="Freeform 628"/>
            <p:cNvSpPr>
              <a:spLocks/>
            </p:cNvSpPr>
            <p:nvPr/>
          </p:nvSpPr>
          <p:spPr bwMode="auto">
            <a:xfrm>
              <a:off x="7324726" y="2617788"/>
              <a:ext cx="323850" cy="71438"/>
            </a:xfrm>
            <a:custGeom>
              <a:avLst/>
              <a:gdLst>
                <a:gd name="T0" fmla="*/ 204 w 204"/>
                <a:gd name="T1" fmla="*/ 45 h 45"/>
                <a:gd name="T2" fmla="*/ 22 w 204"/>
                <a:gd name="T3" fmla="*/ 45 h 45"/>
                <a:gd name="T4" fmla="*/ 22 w 204"/>
                <a:gd name="T5" fmla="*/ 36 h 45"/>
                <a:gd name="T6" fmla="*/ 195 w 204"/>
                <a:gd name="T7" fmla="*/ 36 h 45"/>
                <a:gd name="T8" fmla="*/ 195 w 204"/>
                <a:gd name="T9" fmla="*/ 9 h 45"/>
                <a:gd name="T10" fmla="*/ 0 w 204"/>
                <a:gd name="T11" fmla="*/ 9 h 45"/>
                <a:gd name="T12" fmla="*/ 0 w 204"/>
                <a:gd name="T13" fmla="*/ 0 h 45"/>
                <a:gd name="T14" fmla="*/ 204 w 204"/>
                <a:gd name="T15" fmla="*/ 0 h 45"/>
                <a:gd name="T16" fmla="*/ 204 w 204"/>
                <a:gd name="T17"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4" h="45">
                  <a:moveTo>
                    <a:pt x="204" y="45"/>
                  </a:moveTo>
                  <a:lnTo>
                    <a:pt x="22" y="45"/>
                  </a:lnTo>
                  <a:lnTo>
                    <a:pt x="22" y="36"/>
                  </a:lnTo>
                  <a:lnTo>
                    <a:pt x="195" y="36"/>
                  </a:lnTo>
                  <a:lnTo>
                    <a:pt x="195" y="9"/>
                  </a:lnTo>
                  <a:lnTo>
                    <a:pt x="0" y="9"/>
                  </a:lnTo>
                  <a:lnTo>
                    <a:pt x="0" y="0"/>
                  </a:lnTo>
                  <a:lnTo>
                    <a:pt x="204" y="0"/>
                  </a:lnTo>
                  <a:lnTo>
                    <a:pt x="204" y="45"/>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644" name="Freeform 629"/>
            <p:cNvSpPr>
              <a:spLocks/>
            </p:cNvSpPr>
            <p:nvPr/>
          </p:nvSpPr>
          <p:spPr bwMode="auto">
            <a:xfrm>
              <a:off x="7324726" y="2465388"/>
              <a:ext cx="323850" cy="73025"/>
            </a:xfrm>
            <a:custGeom>
              <a:avLst/>
              <a:gdLst>
                <a:gd name="T0" fmla="*/ 204 w 204"/>
                <a:gd name="T1" fmla="*/ 46 h 46"/>
                <a:gd name="T2" fmla="*/ 22 w 204"/>
                <a:gd name="T3" fmla="*/ 46 h 46"/>
                <a:gd name="T4" fmla="*/ 22 w 204"/>
                <a:gd name="T5" fmla="*/ 37 h 46"/>
                <a:gd name="T6" fmla="*/ 195 w 204"/>
                <a:gd name="T7" fmla="*/ 37 h 46"/>
                <a:gd name="T8" fmla="*/ 195 w 204"/>
                <a:gd name="T9" fmla="*/ 9 h 46"/>
                <a:gd name="T10" fmla="*/ 0 w 204"/>
                <a:gd name="T11" fmla="*/ 9 h 46"/>
                <a:gd name="T12" fmla="*/ 0 w 204"/>
                <a:gd name="T13" fmla="*/ 0 h 46"/>
                <a:gd name="T14" fmla="*/ 204 w 204"/>
                <a:gd name="T15" fmla="*/ 0 h 46"/>
                <a:gd name="T16" fmla="*/ 204 w 204"/>
                <a:gd name="T17" fmla="*/ 4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4" h="46">
                  <a:moveTo>
                    <a:pt x="204" y="46"/>
                  </a:moveTo>
                  <a:lnTo>
                    <a:pt x="22" y="46"/>
                  </a:lnTo>
                  <a:lnTo>
                    <a:pt x="22" y="37"/>
                  </a:lnTo>
                  <a:lnTo>
                    <a:pt x="195" y="37"/>
                  </a:lnTo>
                  <a:lnTo>
                    <a:pt x="195" y="9"/>
                  </a:lnTo>
                  <a:lnTo>
                    <a:pt x="0" y="9"/>
                  </a:lnTo>
                  <a:lnTo>
                    <a:pt x="0" y="0"/>
                  </a:lnTo>
                  <a:lnTo>
                    <a:pt x="204" y="0"/>
                  </a:lnTo>
                  <a:lnTo>
                    <a:pt x="204" y="46"/>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645" name="Rectangle 630"/>
            <p:cNvSpPr>
              <a:spLocks noChangeArrowheads="1"/>
            </p:cNvSpPr>
            <p:nvPr/>
          </p:nvSpPr>
          <p:spPr bwMode="auto">
            <a:xfrm>
              <a:off x="7359651" y="2493963"/>
              <a:ext cx="14288" cy="15875"/>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646" name="Rectangle 631"/>
            <p:cNvSpPr>
              <a:spLocks noChangeArrowheads="1"/>
            </p:cNvSpPr>
            <p:nvPr/>
          </p:nvSpPr>
          <p:spPr bwMode="auto">
            <a:xfrm>
              <a:off x="7388226" y="2493963"/>
              <a:ext cx="14288" cy="15875"/>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647" name="Rectangle 632"/>
            <p:cNvSpPr>
              <a:spLocks noChangeArrowheads="1"/>
            </p:cNvSpPr>
            <p:nvPr/>
          </p:nvSpPr>
          <p:spPr bwMode="auto">
            <a:xfrm>
              <a:off x="7416801" y="2493963"/>
              <a:ext cx="15875" cy="15875"/>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648" name="Rectangle 633"/>
            <p:cNvSpPr>
              <a:spLocks noChangeArrowheads="1"/>
            </p:cNvSpPr>
            <p:nvPr/>
          </p:nvSpPr>
          <p:spPr bwMode="auto">
            <a:xfrm>
              <a:off x="7446963" y="2493963"/>
              <a:ext cx="14288" cy="15875"/>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649" name="Rectangle 634"/>
            <p:cNvSpPr>
              <a:spLocks noChangeArrowheads="1"/>
            </p:cNvSpPr>
            <p:nvPr/>
          </p:nvSpPr>
          <p:spPr bwMode="auto">
            <a:xfrm>
              <a:off x="7475538" y="2493963"/>
              <a:ext cx="14288" cy="15875"/>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650" name="Rectangle 635"/>
            <p:cNvSpPr>
              <a:spLocks noChangeArrowheads="1"/>
            </p:cNvSpPr>
            <p:nvPr/>
          </p:nvSpPr>
          <p:spPr bwMode="auto">
            <a:xfrm>
              <a:off x="7504113" y="2493963"/>
              <a:ext cx="14288" cy="15875"/>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651" name="Rectangle 636"/>
            <p:cNvSpPr>
              <a:spLocks noChangeArrowheads="1"/>
            </p:cNvSpPr>
            <p:nvPr/>
          </p:nvSpPr>
          <p:spPr bwMode="auto">
            <a:xfrm>
              <a:off x="7359651" y="2646363"/>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652" name="Rectangle 637"/>
            <p:cNvSpPr>
              <a:spLocks noChangeArrowheads="1"/>
            </p:cNvSpPr>
            <p:nvPr/>
          </p:nvSpPr>
          <p:spPr bwMode="auto">
            <a:xfrm>
              <a:off x="7388226" y="2646363"/>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653" name="Rectangle 638"/>
            <p:cNvSpPr>
              <a:spLocks noChangeArrowheads="1"/>
            </p:cNvSpPr>
            <p:nvPr/>
          </p:nvSpPr>
          <p:spPr bwMode="auto">
            <a:xfrm>
              <a:off x="7416801" y="2646363"/>
              <a:ext cx="15875"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654" name="Rectangle 639"/>
            <p:cNvSpPr>
              <a:spLocks noChangeArrowheads="1"/>
            </p:cNvSpPr>
            <p:nvPr/>
          </p:nvSpPr>
          <p:spPr bwMode="auto">
            <a:xfrm>
              <a:off x="7446963" y="2646363"/>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655" name="Rectangle 640"/>
            <p:cNvSpPr>
              <a:spLocks noChangeArrowheads="1"/>
            </p:cNvSpPr>
            <p:nvPr/>
          </p:nvSpPr>
          <p:spPr bwMode="auto">
            <a:xfrm>
              <a:off x="7475538" y="2646363"/>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656" name="Rectangle 641"/>
            <p:cNvSpPr>
              <a:spLocks noChangeArrowheads="1"/>
            </p:cNvSpPr>
            <p:nvPr/>
          </p:nvSpPr>
          <p:spPr bwMode="auto">
            <a:xfrm>
              <a:off x="7504113" y="2646363"/>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657" name="Rectangle 642"/>
            <p:cNvSpPr>
              <a:spLocks noChangeArrowheads="1"/>
            </p:cNvSpPr>
            <p:nvPr/>
          </p:nvSpPr>
          <p:spPr bwMode="auto">
            <a:xfrm>
              <a:off x="7532688" y="2646363"/>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658" name="Rectangle 643"/>
            <p:cNvSpPr>
              <a:spLocks noChangeArrowheads="1"/>
            </p:cNvSpPr>
            <p:nvPr/>
          </p:nvSpPr>
          <p:spPr bwMode="auto">
            <a:xfrm>
              <a:off x="7561263" y="2646363"/>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659" name="Rectangle 644"/>
            <p:cNvSpPr>
              <a:spLocks noChangeArrowheads="1"/>
            </p:cNvSpPr>
            <p:nvPr/>
          </p:nvSpPr>
          <p:spPr bwMode="auto">
            <a:xfrm>
              <a:off x="7359651" y="2797175"/>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660" name="Rectangle 645"/>
            <p:cNvSpPr>
              <a:spLocks noChangeArrowheads="1"/>
            </p:cNvSpPr>
            <p:nvPr/>
          </p:nvSpPr>
          <p:spPr bwMode="auto">
            <a:xfrm>
              <a:off x="7388226" y="2797175"/>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661" name="Rectangle 646"/>
            <p:cNvSpPr>
              <a:spLocks noChangeArrowheads="1"/>
            </p:cNvSpPr>
            <p:nvPr/>
          </p:nvSpPr>
          <p:spPr bwMode="auto">
            <a:xfrm>
              <a:off x="7416801" y="2797175"/>
              <a:ext cx="15875"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662" name="Rectangle 647"/>
            <p:cNvSpPr>
              <a:spLocks noChangeArrowheads="1"/>
            </p:cNvSpPr>
            <p:nvPr/>
          </p:nvSpPr>
          <p:spPr bwMode="auto">
            <a:xfrm>
              <a:off x="7446963" y="2797175"/>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663" name="Rectangle 648"/>
            <p:cNvSpPr>
              <a:spLocks noChangeArrowheads="1"/>
            </p:cNvSpPr>
            <p:nvPr/>
          </p:nvSpPr>
          <p:spPr bwMode="auto">
            <a:xfrm>
              <a:off x="7475538" y="2797175"/>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664" name="Rectangle 649"/>
            <p:cNvSpPr>
              <a:spLocks noChangeArrowheads="1"/>
            </p:cNvSpPr>
            <p:nvPr/>
          </p:nvSpPr>
          <p:spPr bwMode="auto">
            <a:xfrm>
              <a:off x="7359651" y="2854325"/>
              <a:ext cx="57150" cy="15875"/>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665" name="Rectangle 650"/>
            <p:cNvSpPr>
              <a:spLocks noChangeArrowheads="1"/>
            </p:cNvSpPr>
            <p:nvPr/>
          </p:nvSpPr>
          <p:spPr bwMode="auto">
            <a:xfrm>
              <a:off x="7432676" y="2854325"/>
              <a:ext cx="142875" cy="15875"/>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666" name="Rectangle 651"/>
            <p:cNvSpPr>
              <a:spLocks noChangeArrowheads="1"/>
            </p:cNvSpPr>
            <p:nvPr/>
          </p:nvSpPr>
          <p:spPr bwMode="auto">
            <a:xfrm>
              <a:off x="7359651" y="2703513"/>
              <a:ext cx="130175"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667" name="Rectangle 652"/>
            <p:cNvSpPr>
              <a:spLocks noChangeArrowheads="1"/>
            </p:cNvSpPr>
            <p:nvPr/>
          </p:nvSpPr>
          <p:spPr bwMode="auto">
            <a:xfrm>
              <a:off x="7504113" y="2703513"/>
              <a:ext cx="7143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668" name="Rectangle 653"/>
            <p:cNvSpPr>
              <a:spLocks noChangeArrowheads="1"/>
            </p:cNvSpPr>
            <p:nvPr/>
          </p:nvSpPr>
          <p:spPr bwMode="auto">
            <a:xfrm>
              <a:off x="7475538" y="2552700"/>
              <a:ext cx="28575"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669" name="Rectangle 654"/>
            <p:cNvSpPr>
              <a:spLocks noChangeArrowheads="1"/>
            </p:cNvSpPr>
            <p:nvPr/>
          </p:nvSpPr>
          <p:spPr bwMode="auto">
            <a:xfrm>
              <a:off x="7359651" y="2552700"/>
              <a:ext cx="101600"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670" name="Rectangle 655"/>
            <p:cNvSpPr>
              <a:spLocks noChangeArrowheads="1"/>
            </p:cNvSpPr>
            <p:nvPr/>
          </p:nvSpPr>
          <p:spPr bwMode="auto">
            <a:xfrm>
              <a:off x="7518401" y="2552700"/>
              <a:ext cx="57150"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grpSp>
    </p:spTree>
    <p:extLst>
      <p:ext uri="{BB962C8B-B14F-4D97-AF65-F5344CB8AC3E}">
        <p14:creationId xmlns:p14="http://schemas.microsoft.com/office/powerpoint/2010/main" val="385805781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4CC0F66-F716-9E4A-A350-90E627E348D3}"/>
              </a:ext>
            </a:extLst>
          </p:cNvPr>
          <p:cNvSpPr txBox="1">
            <a:spLocks/>
          </p:cNvSpPr>
          <p:nvPr/>
        </p:nvSpPr>
        <p:spPr bwMode="auto">
          <a:xfrm>
            <a:off x="557212" y="2424333"/>
            <a:ext cx="8229600" cy="643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L="0" marR="0" lvl="0" indent="0" algn="l" defTabSz="457200" rtl="0" eaLnBrk="0" fontAlgn="base" latinLnBrk="0" hangingPunct="0">
              <a:lnSpc>
                <a:spcPct val="100000"/>
              </a:lnSpc>
              <a:spcBef>
                <a:spcPct val="0"/>
              </a:spcBef>
              <a:spcAft>
                <a:spcPct val="0"/>
              </a:spcAft>
              <a:buClrTx/>
              <a:buSzTx/>
              <a:buFontTx/>
              <a:buNone/>
              <a:tabLst/>
              <a:defRPr/>
            </a:pPr>
            <a:r>
              <a:rPr lang="en-CA" sz="4000" b="1" dirty="0" smtClean="0">
                <a:solidFill>
                  <a:schemeClr val="bg1"/>
                </a:solidFill>
              </a:rPr>
              <a:t>Ceremonies</a:t>
            </a:r>
            <a:endParaRPr kumimoji="0" lang="en-CA" sz="4000" b="1" i="0" u="none" strike="noStrike" kern="1200" cap="none" spc="0" normalizeH="0" baseline="0" noProof="0" dirty="0">
              <a:ln>
                <a:noFill/>
              </a:ln>
              <a:solidFill>
                <a:schemeClr val="bg1"/>
              </a:solidFill>
              <a:effectLst/>
              <a:uLnTx/>
              <a:uFillTx/>
            </a:endParaRPr>
          </a:p>
        </p:txBody>
      </p:sp>
      <p:grpSp>
        <p:nvGrpSpPr>
          <p:cNvPr id="3" name="Group 2"/>
          <p:cNvGrpSpPr/>
          <p:nvPr/>
        </p:nvGrpSpPr>
        <p:grpSpPr>
          <a:xfrm>
            <a:off x="636750" y="3108809"/>
            <a:ext cx="5079129" cy="0"/>
            <a:chOff x="4091013" y="859956"/>
            <a:chExt cx="3983631" cy="0"/>
          </a:xfrm>
        </p:grpSpPr>
        <p:cxnSp>
          <p:nvCxnSpPr>
            <p:cNvPr id="4" name="Straight Connector 3">
              <a:extLst>
                <a:ext uri="{FF2B5EF4-FFF2-40B4-BE49-F238E27FC236}">
                  <a16:creationId xmlns="" xmlns:a16="http://schemas.microsoft.com/office/drawing/2014/main" id="{85759687-866C-467B-BA30-9804C89769DC}"/>
                </a:ext>
              </a:extLst>
            </p:cNvPr>
            <p:cNvCxnSpPr/>
            <p:nvPr/>
          </p:nvCxnSpPr>
          <p:spPr>
            <a:xfrm>
              <a:off x="4091013" y="859956"/>
              <a:ext cx="1280160" cy="0"/>
            </a:xfrm>
            <a:prstGeom prst="line">
              <a:avLst/>
            </a:prstGeom>
            <a:noFill/>
            <a:ln w="66675" cap="flat" cmpd="sng" algn="ctr">
              <a:solidFill>
                <a:srgbClr val="E47623"/>
              </a:solidFill>
              <a:prstDash val="solid"/>
            </a:ln>
            <a:effectLst/>
          </p:spPr>
        </p:cxnSp>
        <p:cxnSp>
          <p:nvCxnSpPr>
            <p:cNvPr id="5" name="Straight Connector 4">
              <a:extLst>
                <a:ext uri="{FF2B5EF4-FFF2-40B4-BE49-F238E27FC236}">
                  <a16:creationId xmlns="" xmlns:a16="http://schemas.microsoft.com/office/drawing/2014/main" id="{85759687-866C-467B-BA30-9804C89769DC}"/>
                </a:ext>
              </a:extLst>
            </p:cNvPr>
            <p:cNvCxnSpPr/>
            <p:nvPr/>
          </p:nvCxnSpPr>
          <p:spPr>
            <a:xfrm>
              <a:off x="5439389" y="859956"/>
              <a:ext cx="1280160" cy="0"/>
            </a:xfrm>
            <a:prstGeom prst="line">
              <a:avLst/>
            </a:prstGeom>
            <a:noFill/>
            <a:ln w="66675" cap="flat" cmpd="sng" algn="ctr">
              <a:solidFill>
                <a:srgbClr val="5B9BD5"/>
              </a:solidFill>
              <a:prstDash val="solid"/>
            </a:ln>
            <a:effectLst/>
          </p:spPr>
        </p:cxnSp>
        <p:cxnSp>
          <p:nvCxnSpPr>
            <p:cNvPr id="6" name="Straight Connector 5">
              <a:extLst>
                <a:ext uri="{FF2B5EF4-FFF2-40B4-BE49-F238E27FC236}">
                  <a16:creationId xmlns="" xmlns:a16="http://schemas.microsoft.com/office/drawing/2014/main" id="{85759687-866C-467B-BA30-9804C89769DC}"/>
                </a:ext>
              </a:extLst>
            </p:cNvPr>
            <p:cNvCxnSpPr/>
            <p:nvPr/>
          </p:nvCxnSpPr>
          <p:spPr>
            <a:xfrm>
              <a:off x="6794484" y="859956"/>
              <a:ext cx="1280160" cy="0"/>
            </a:xfrm>
            <a:prstGeom prst="line">
              <a:avLst/>
            </a:prstGeom>
            <a:noFill/>
            <a:ln w="66675" cap="flat" cmpd="sng" algn="ctr">
              <a:solidFill>
                <a:srgbClr val="73B632"/>
              </a:solidFill>
              <a:prstDash val="solid"/>
            </a:ln>
            <a:effectLst/>
          </p:spPr>
        </p:cxnSp>
      </p:grpSp>
    </p:spTree>
    <p:extLst>
      <p:ext uri="{BB962C8B-B14F-4D97-AF65-F5344CB8AC3E}">
        <p14:creationId xmlns:p14="http://schemas.microsoft.com/office/powerpoint/2010/main" val="119164919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p:cNvSpPr/>
          <p:nvPr/>
        </p:nvSpPr>
        <p:spPr>
          <a:xfrm>
            <a:off x="2730256" y="656962"/>
            <a:ext cx="9248619" cy="4186455"/>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1" name="Rectangle 100"/>
          <p:cNvSpPr/>
          <p:nvPr/>
        </p:nvSpPr>
        <p:spPr>
          <a:xfrm>
            <a:off x="2730257" y="4978799"/>
            <a:ext cx="5904412" cy="1738299"/>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01" name="Rectangle 600"/>
          <p:cNvSpPr/>
          <p:nvPr/>
        </p:nvSpPr>
        <p:spPr>
          <a:xfrm>
            <a:off x="117566" y="656962"/>
            <a:ext cx="2569464" cy="6063877"/>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Oval 1"/>
          <p:cNvSpPr/>
          <p:nvPr/>
        </p:nvSpPr>
        <p:spPr>
          <a:xfrm>
            <a:off x="402989" y="957449"/>
            <a:ext cx="1998618" cy="2002536"/>
          </a:xfrm>
          <a:prstGeom prst="ellipse">
            <a:avLst/>
          </a:prstGeom>
          <a:solidFill>
            <a:schemeClr val="bg1"/>
          </a:solidFill>
          <a:ln>
            <a:solidFill>
              <a:srgbClr val="5B9BD5"/>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Pentagon 16"/>
          <p:cNvSpPr/>
          <p:nvPr/>
        </p:nvSpPr>
        <p:spPr>
          <a:xfrm>
            <a:off x="-1" y="57150"/>
            <a:ext cx="11978877" cy="521494"/>
          </a:xfrm>
          <a:prstGeom prst="homePlate">
            <a:avLst/>
          </a:prstGeom>
          <a:solidFill>
            <a:schemeClr val="bg1">
              <a:lumMod val="9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Title 1">
            <a:extLst>
              <a:ext uri="{FF2B5EF4-FFF2-40B4-BE49-F238E27FC236}">
                <a16:creationId xmlns="" xmlns:a16="http://schemas.microsoft.com/office/drawing/2014/main" id="{C4CC0F66-F716-9E4A-A350-90E627E348D3}"/>
              </a:ext>
            </a:extLst>
          </p:cNvPr>
          <p:cNvSpPr txBox="1">
            <a:spLocks/>
          </p:cNvSpPr>
          <p:nvPr/>
        </p:nvSpPr>
        <p:spPr bwMode="auto">
          <a:xfrm>
            <a:off x="243769" y="3135941"/>
            <a:ext cx="942302" cy="249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CA" sz="1200" b="1" i="0" u="none" strike="noStrike" kern="1200" cap="none" spc="0" normalizeH="0" baseline="0" noProof="0" dirty="0" smtClean="0">
                <a:ln>
                  <a:noFill/>
                </a:ln>
                <a:solidFill>
                  <a:srgbClr val="5B9BD5"/>
                </a:solidFill>
                <a:effectLst/>
                <a:uLnTx/>
                <a:uFillTx/>
                <a:latin typeface="Century Gothic" pitchFamily="34" charset="0"/>
                <a:ea typeface="ヒラギノ角ゴ Pro W3" pitchFamily="126" charset="-128"/>
              </a:rPr>
              <a:t>Objective</a:t>
            </a:r>
            <a:endParaRPr kumimoji="0" lang="en-CA" sz="1200" b="1" i="0" u="none" strike="noStrike" kern="1200" cap="none" spc="0" normalizeH="0" baseline="0" noProof="0" dirty="0">
              <a:ln>
                <a:noFill/>
              </a:ln>
              <a:solidFill>
                <a:srgbClr val="5B9BD5"/>
              </a:solidFill>
              <a:effectLst/>
              <a:uLnTx/>
              <a:uFillTx/>
              <a:latin typeface="Century Gothic" pitchFamily="34" charset="0"/>
              <a:ea typeface="ヒラギノ角ゴ Pro W3" pitchFamily="126" charset="-128"/>
            </a:endParaRPr>
          </a:p>
        </p:txBody>
      </p:sp>
      <p:sp>
        <p:nvSpPr>
          <p:cNvPr id="57" name="Title 1">
            <a:extLst>
              <a:ext uri="{FF2B5EF4-FFF2-40B4-BE49-F238E27FC236}">
                <a16:creationId xmlns="" xmlns:a16="http://schemas.microsoft.com/office/drawing/2014/main" id="{C4CC0F66-F716-9E4A-A350-90E627E348D3}"/>
              </a:ext>
            </a:extLst>
          </p:cNvPr>
          <p:cNvSpPr txBox="1">
            <a:spLocks/>
          </p:cNvSpPr>
          <p:nvPr/>
        </p:nvSpPr>
        <p:spPr bwMode="auto">
          <a:xfrm>
            <a:off x="250397" y="5441372"/>
            <a:ext cx="842907" cy="249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CA" sz="1200" b="1" i="0" u="none" strike="noStrike" kern="1200" cap="none" spc="0" normalizeH="0" baseline="0" noProof="0" dirty="0" smtClean="0">
                <a:ln>
                  <a:noFill/>
                </a:ln>
                <a:solidFill>
                  <a:srgbClr val="73B632"/>
                </a:solidFill>
                <a:effectLst/>
                <a:uLnTx/>
                <a:uFillTx/>
                <a:latin typeface="Century Gothic" pitchFamily="34" charset="0"/>
                <a:ea typeface="ヒラギノ角ゴ Pro W3" pitchFamily="126" charset="-128"/>
              </a:rPr>
              <a:t>Duration</a:t>
            </a:r>
            <a:endParaRPr kumimoji="0" lang="en-CA" sz="1200" b="1" i="0" u="none" strike="noStrike" kern="1200" cap="none" spc="0" normalizeH="0" baseline="0" noProof="0" dirty="0">
              <a:ln>
                <a:noFill/>
              </a:ln>
              <a:solidFill>
                <a:srgbClr val="73B632"/>
              </a:solidFill>
              <a:effectLst/>
              <a:uLnTx/>
              <a:uFillTx/>
              <a:latin typeface="Century Gothic" pitchFamily="34" charset="0"/>
              <a:ea typeface="ヒラギノ角ゴ Pro W3" pitchFamily="126" charset="-128"/>
            </a:endParaRPr>
          </a:p>
        </p:txBody>
      </p:sp>
      <p:sp>
        <p:nvSpPr>
          <p:cNvPr id="58" name="Title 1">
            <a:extLst>
              <a:ext uri="{FF2B5EF4-FFF2-40B4-BE49-F238E27FC236}">
                <a16:creationId xmlns="" xmlns:a16="http://schemas.microsoft.com/office/drawing/2014/main" id="{C4CC0F66-F716-9E4A-A350-90E627E348D3}"/>
              </a:ext>
            </a:extLst>
          </p:cNvPr>
          <p:cNvSpPr txBox="1">
            <a:spLocks/>
          </p:cNvSpPr>
          <p:nvPr/>
        </p:nvSpPr>
        <p:spPr bwMode="auto">
          <a:xfrm>
            <a:off x="243769" y="4267167"/>
            <a:ext cx="1074822" cy="249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CA" sz="1200" b="1" i="0" u="none" strike="noStrike" kern="1200" cap="none" spc="0" normalizeH="0" baseline="0" noProof="0" dirty="0" smtClean="0">
                <a:ln>
                  <a:noFill/>
                </a:ln>
                <a:solidFill>
                  <a:srgbClr val="E47623"/>
                </a:solidFill>
                <a:effectLst/>
                <a:uLnTx/>
                <a:uFillTx/>
                <a:latin typeface="Century Gothic" pitchFamily="34" charset="0"/>
                <a:ea typeface="ヒラギノ角ゴ Pro W3" pitchFamily="126" charset="-128"/>
              </a:rPr>
              <a:t>Frequency</a:t>
            </a:r>
            <a:endParaRPr kumimoji="0" lang="en-CA" sz="1200" b="1" i="0" u="none" strike="noStrike" kern="1200" cap="none" spc="0" normalizeH="0" baseline="0" noProof="0" dirty="0">
              <a:ln>
                <a:noFill/>
              </a:ln>
              <a:solidFill>
                <a:srgbClr val="E47623"/>
              </a:solidFill>
              <a:effectLst/>
              <a:uLnTx/>
              <a:uFillTx/>
              <a:latin typeface="Century Gothic" pitchFamily="34" charset="0"/>
              <a:ea typeface="ヒラギノ角ゴ Pro W3" pitchFamily="126" charset="-128"/>
            </a:endParaRPr>
          </a:p>
        </p:txBody>
      </p:sp>
      <p:sp>
        <p:nvSpPr>
          <p:cNvPr id="59" name="Title 1">
            <a:extLst>
              <a:ext uri="{FF2B5EF4-FFF2-40B4-BE49-F238E27FC236}">
                <a16:creationId xmlns="" xmlns:a16="http://schemas.microsoft.com/office/drawing/2014/main" id="{C4CC0F66-F716-9E4A-A350-90E627E348D3}"/>
              </a:ext>
            </a:extLst>
          </p:cNvPr>
          <p:cNvSpPr txBox="1">
            <a:spLocks/>
          </p:cNvSpPr>
          <p:nvPr/>
        </p:nvSpPr>
        <p:spPr bwMode="auto">
          <a:xfrm>
            <a:off x="250397" y="3356134"/>
            <a:ext cx="2347029" cy="9099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sz="900" b="0" i="0" u="none" strike="noStrike" kern="1200" cap="none" spc="0" normalizeH="0" baseline="0" noProof="0" dirty="0" smtClean="0">
                <a:ln>
                  <a:noFill/>
                </a:ln>
                <a:solidFill>
                  <a:prstClr val="black"/>
                </a:solidFill>
                <a:effectLst/>
                <a:uLnTx/>
                <a:uFillTx/>
                <a:latin typeface="Century Gothic" pitchFamily="34" charset="0"/>
                <a:ea typeface="ヒラギノ角ゴ Pro W3" pitchFamily="126" charset="-128"/>
              </a:rPr>
              <a:t>Create the initial product backlog and determine the number and nature of the scrum teams required to design, validate and deliver</a:t>
            </a:r>
            <a:r>
              <a:rPr kumimoji="0" lang="en-US" sz="900" b="0" i="0" u="none" strike="noStrike" kern="1200" cap="none" spc="0" normalizeH="0" noProof="0" dirty="0" smtClean="0">
                <a:ln>
                  <a:noFill/>
                </a:ln>
                <a:solidFill>
                  <a:prstClr val="black"/>
                </a:solidFill>
                <a:effectLst/>
                <a:uLnTx/>
                <a:uFillTx/>
                <a:latin typeface="Century Gothic" pitchFamily="34" charset="0"/>
                <a:ea typeface="ヒラギノ角ゴ Pro W3" pitchFamily="126" charset="-128"/>
              </a:rPr>
              <a:t> </a:t>
            </a:r>
            <a:r>
              <a:rPr kumimoji="0" lang="en-US" sz="900" b="0" i="0" u="none" strike="noStrike" kern="1200" cap="none" spc="0" normalizeH="0" baseline="0" noProof="0" dirty="0" smtClean="0">
                <a:ln>
                  <a:noFill/>
                </a:ln>
                <a:solidFill>
                  <a:prstClr val="black"/>
                </a:solidFill>
                <a:effectLst/>
                <a:uLnTx/>
                <a:uFillTx/>
                <a:latin typeface="Century Gothic" pitchFamily="34" charset="0"/>
                <a:ea typeface="ヒラギノ角ゴ Pro W3" pitchFamily="126" charset="-128"/>
              </a:rPr>
              <a:t>a solution. Can also be done for each Epic in a large Product Backlog.</a:t>
            </a:r>
            <a:endParaRPr kumimoji="0" lang="en-US" sz="900" b="0" i="0" u="none" strike="noStrike" kern="1200" cap="none" spc="0" normalizeH="0" baseline="0" noProof="0" dirty="0">
              <a:ln>
                <a:noFill/>
              </a:ln>
              <a:solidFill>
                <a:prstClr val="black"/>
              </a:solidFill>
              <a:effectLst/>
              <a:uLnTx/>
              <a:uFillTx/>
              <a:latin typeface="Century Gothic" pitchFamily="34" charset="0"/>
              <a:ea typeface="ヒラギノ角ゴ Pro W3" pitchFamily="126" charset="-128"/>
            </a:endParaRPr>
          </a:p>
        </p:txBody>
      </p:sp>
      <p:sp>
        <p:nvSpPr>
          <p:cNvPr id="62" name="Title 1">
            <a:extLst>
              <a:ext uri="{FF2B5EF4-FFF2-40B4-BE49-F238E27FC236}">
                <a16:creationId xmlns="" xmlns:a16="http://schemas.microsoft.com/office/drawing/2014/main" id="{C4CC0F66-F716-9E4A-A350-90E627E348D3}"/>
              </a:ext>
            </a:extLst>
          </p:cNvPr>
          <p:cNvSpPr txBox="1">
            <a:spLocks/>
          </p:cNvSpPr>
          <p:nvPr/>
        </p:nvSpPr>
        <p:spPr bwMode="auto">
          <a:xfrm>
            <a:off x="250397" y="4502704"/>
            <a:ext cx="2347029" cy="4760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sz="900" b="0" i="0" u="none" strike="noStrike" kern="1200" cap="none" spc="0" normalizeH="0" baseline="0" noProof="0" dirty="0" smtClean="0">
                <a:ln>
                  <a:noFill/>
                </a:ln>
                <a:solidFill>
                  <a:prstClr val="black"/>
                </a:solidFill>
                <a:effectLst/>
                <a:uLnTx/>
                <a:uFillTx/>
                <a:latin typeface="Century Gothic" pitchFamily="34" charset="0"/>
                <a:ea typeface="ヒラギノ角ゴ Pro W3" pitchFamily="126" charset="-128"/>
              </a:rPr>
              <a:t>Once, prior to the beginning of the first sprint or as needed for large Product Backlogs</a:t>
            </a:r>
            <a:endParaRPr kumimoji="0" lang="en-US" sz="900" b="0" i="0" u="none" strike="noStrike" kern="1200" cap="none" spc="0" normalizeH="0" baseline="0" noProof="0" dirty="0">
              <a:ln>
                <a:noFill/>
              </a:ln>
              <a:solidFill>
                <a:prstClr val="black"/>
              </a:solidFill>
              <a:effectLst/>
              <a:uLnTx/>
              <a:uFillTx/>
              <a:latin typeface="Century Gothic" pitchFamily="34" charset="0"/>
              <a:ea typeface="ヒラギノ角ゴ Pro W3" pitchFamily="126" charset="-128"/>
            </a:endParaRPr>
          </a:p>
        </p:txBody>
      </p:sp>
      <p:sp>
        <p:nvSpPr>
          <p:cNvPr id="63" name="Title 1">
            <a:extLst>
              <a:ext uri="{FF2B5EF4-FFF2-40B4-BE49-F238E27FC236}">
                <a16:creationId xmlns="" xmlns:a16="http://schemas.microsoft.com/office/drawing/2014/main" id="{C4CC0F66-F716-9E4A-A350-90E627E348D3}"/>
              </a:ext>
            </a:extLst>
          </p:cNvPr>
          <p:cNvSpPr txBox="1">
            <a:spLocks/>
          </p:cNvSpPr>
          <p:nvPr/>
        </p:nvSpPr>
        <p:spPr bwMode="auto">
          <a:xfrm>
            <a:off x="250397" y="5727834"/>
            <a:ext cx="2347029" cy="1634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sz="900" b="0" i="0" u="none" strike="noStrike" kern="1200" cap="none" spc="0" normalizeH="0" baseline="0" noProof="0" dirty="0" smtClean="0">
                <a:ln>
                  <a:noFill/>
                </a:ln>
                <a:solidFill>
                  <a:prstClr val="black"/>
                </a:solidFill>
                <a:effectLst/>
                <a:uLnTx/>
                <a:uFillTx/>
                <a:latin typeface="Century Gothic" pitchFamily="34" charset="0"/>
                <a:ea typeface="ヒラギノ角ゴ Pro W3" pitchFamily="126" charset="-128"/>
              </a:rPr>
              <a:t>As required.</a:t>
            </a:r>
            <a:endParaRPr kumimoji="0" lang="en-US" sz="900" b="0" i="0" u="none" strike="noStrike" kern="1200" cap="none" spc="0" normalizeH="0" baseline="0" noProof="0" dirty="0">
              <a:ln>
                <a:noFill/>
              </a:ln>
              <a:solidFill>
                <a:prstClr val="black"/>
              </a:solidFill>
              <a:effectLst/>
              <a:uLnTx/>
              <a:uFillTx/>
              <a:latin typeface="Century Gothic" pitchFamily="34" charset="0"/>
              <a:ea typeface="ヒラギノ角ゴ Pro W3" pitchFamily="126" charset="-128"/>
            </a:endParaRPr>
          </a:p>
        </p:txBody>
      </p:sp>
      <p:sp>
        <p:nvSpPr>
          <p:cNvPr id="64" name="Title 1">
            <a:extLst>
              <a:ext uri="{FF2B5EF4-FFF2-40B4-BE49-F238E27FC236}">
                <a16:creationId xmlns="" xmlns:a16="http://schemas.microsoft.com/office/drawing/2014/main" id="{C4CC0F66-F716-9E4A-A350-90E627E348D3}"/>
              </a:ext>
            </a:extLst>
          </p:cNvPr>
          <p:cNvSpPr txBox="1">
            <a:spLocks/>
          </p:cNvSpPr>
          <p:nvPr/>
        </p:nvSpPr>
        <p:spPr bwMode="auto">
          <a:xfrm>
            <a:off x="671850" y="2290863"/>
            <a:ext cx="1525397" cy="249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CA" sz="1200" b="1" i="0" u="none" strike="noStrike" kern="1200" cap="none" spc="0" normalizeH="0" baseline="0" noProof="0" dirty="0" smtClean="0">
                <a:ln>
                  <a:noFill/>
                </a:ln>
                <a:solidFill>
                  <a:srgbClr val="5B9BD5"/>
                </a:solidFill>
                <a:effectLst/>
                <a:uLnTx/>
                <a:uFillTx/>
                <a:latin typeface="Century Gothic" pitchFamily="34" charset="0"/>
                <a:ea typeface="ヒラギノ角ゴ Pro W3" pitchFamily="126" charset="-128"/>
              </a:rPr>
              <a:t>Product Planning</a:t>
            </a:r>
            <a:endParaRPr kumimoji="0" lang="en-CA" sz="1200" b="1" i="0" u="none" strike="noStrike" kern="1200" cap="none" spc="0" normalizeH="0" baseline="0" noProof="0" dirty="0">
              <a:ln>
                <a:noFill/>
              </a:ln>
              <a:solidFill>
                <a:srgbClr val="5B9BD5"/>
              </a:solidFill>
              <a:effectLst/>
              <a:uLnTx/>
              <a:uFillTx/>
              <a:latin typeface="Century Gothic" pitchFamily="34" charset="0"/>
              <a:ea typeface="ヒラギノ角ゴ Pro W3" pitchFamily="126" charset="-128"/>
            </a:endParaRPr>
          </a:p>
        </p:txBody>
      </p:sp>
      <p:sp>
        <p:nvSpPr>
          <p:cNvPr id="66" name="Rectangle 65"/>
          <p:cNvSpPr/>
          <p:nvPr/>
        </p:nvSpPr>
        <p:spPr>
          <a:xfrm>
            <a:off x="8677896" y="4978799"/>
            <a:ext cx="3300980" cy="1738299"/>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7" name="Title 1">
            <a:extLst>
              <a:ext uri="{FF2B5EF4-FFF2-40B4-BE49-F238E27FC236}">
                <a16:creationId xmlns="" xmlns:a16="http://schemas.microsoft.com/office/drawing/2014/main" id="{C4CC0F66-F716-9E4A-A350-90E627E348D3}"/>
              </a:ext>
            </a:extLst>
          </p:cNvPr>
          <p:cNvSpPr txBox="1">
            <a:spLocks/>
          </p:cNvSpPr>
          <p:nvPr/>
        </p:nvSpPr>
        <p:spPr bwMode="auto">
          <a:xfrm>
            <a:off x="2926072" y="783680"/>
            <a:ext cx="942302" cy="249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CA" sz="1200" b="1" i="0" u="none" strike="noStrike" kern="1200" cap="none" spc="0" normalizeH="0" baseline="0" noProof="0" dirty="0" smtClean="0">
                <a:ln>
                  <a:noFill/>
                </a:ln>
                <a:solidFill>
                  <a:srgbClr val="EF4051"/>
                </a:solidFill>
                <a:effectLst/>
                <a:uLnTx/>
                <a:uFillTx/>
                <a:latin typeface="Century Gothic" pitchFamily="34" charset="0"/>
                <a:ea typeface="ヒラギノ角ゴ Pro W3" pitchFamily="126" charset="-128"/>
              </a:rPr>
              <a:t>Workflow</a:t>
            </a:r>
            <a:endParaRPr kumimoji="0" lang="en-CA" sz="1200" b="1" i="0" u="none" strike="noStrike" kern="1200" cap="none" spc="0" normalizeH="0" baseline="0" noProof="0" dirty="0">
              <a:ln>
                <a:noFill/>
              </a:ln>
              <a:solidFill>
                <a:srgbClr val="EF4051"/>
              </a:solidFill>
              <a:effectLst/>
              <a:uLnTx/>
              <a:uFillTx/>
              <a:latin typeface="Century Gothic" pitchFamily="34" charset="0"/>
              <a:ea typeface="ヒラギノ角ゴ Pro W3" pitchFamily="126" charset="-128"/>
            </a:endParaRPr>
          </a:p>
        </p:txBody>
      </p:sp>
      <p:sp>
        <p:nvSpPr>
          <p:cNvPr id="68" name="Title 1">
            <a:extLst>
              <a:ext uri="{FF2B5EF4-FFF2-40B4-BE49-F238E27FC236}">
                <a16:creationId xmlns="" xmlns:a16="http://schemas.microsoft.com/office/drawing/2014/main" id="{C4CC0F66-F716-9E4A-A350-90E627E348D3}"/>
              </a:ext>
            </a:extLst>
          </p:cNvPr>
          <p:cNvSpPr txBox="1">
            <a:spLocks/>
          </p:cNvSpPr>
          <p:nvPr/>
        </p:nvSpPr>
        <p:spPr bwMode="auto">
          <a:xfrm>
            <a:off x="2926072" y="5064132"/>
            <a:ext cx="1069458" cy="249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CA" sz="1200" b="1" i="0" u="none" strike="noStrike" kern="1200" cap="none" spc="0" normalizeH="0" baseline="0" noProof="0" dirty="0" smtClean="0">
                <a:ln>
                  <a:noFill/>
                </a:ln>
                <a:solidFill>
                  <a:srgbClr val="5B9BD5"/>
                </a:solidFill>
                <a:effectLst/>
                <a:uLnTx/>
                <a:uFillTx/>
                <a:latin typeface="Century Gothic" pitchFamily="34" charset="0"/>
                <a:ea typeface="ヒラギノ角ゴ Pro W3" pitchFamily="126" charset="-128"/>
              </a:rPr>
              <a:t>Participants</a:t>
            </a:r>
            <a:endParaRPr kumimoji="0" lang="en-CA" sz="1200" b="1" i="0" u="none" strike="noStrike" kern="1200" cap="none" spc="0" normalizeH="0" baseline="0" noProof="0" dirty="0">
              <a:ln>
                <a:noFill/>
              </a:ln>
              <a:solidFill>
                <a:srgbClr val="5B9BD5"/>
              </a:solidFill>
              <a:effectLst/>
              <a:uLnTx/>
              <a:uFillTx/>
              <a:latin typeface="Century Gothic" pitchFamily="34" charset="0"/>
              <a:ea typeface="ヒラギノ角ゴ Pro W3" pitchFamily="126" charset="-128"/>
            </a:endParaRPr>
          </a:p>
        </p:txBody>
      </p:sp>
      <p:sp>
        <p:nvSpPr>
          <p:cNvPr id="69" name="Title 1">
            <a:extLst>
              <a:ext uri="{FF2B5EF4-FFF2-40B4-BE49-F238E27FC236}">
                <a16:creationId xmlns="" xmlns:a16="http://schemas.microsoft.com/office/drawing/2014/main" id="{C4CC0F66-F716-9E4A-A350-90E627E348D3}"/>
              </a:ext>
            </a:extLst>
          </p:cNvPr>
          <p:cNvSpPr txBox="1">
            <a:spLocks/>
          </p:cNvSpPr>
          <p:nvPr/>
        </p:nvSpPr>
        <p:spPr bwMode="auto">
          <a:xfrm>
            <a:off x="8769187" y="5064132"/>
            <a:ext cx="1330401" cy="249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CA" sz="1200" b="1" i="0" u="none" strike="noStrike" kern="1200" cap="none" spc="0" normalizeH="0" baseline="0" noProof="0" dirty="0" smtClean="0">
                <a:ln>
                  <a:noFill/>
                </a:ln>
                <a:solidFill>
                  <a:srgbClr val="73B632"/>
                </a:solidFill>
                <a:effectLst/>
                <a:uLnTx/>
                <a:uFillTx/>
                <a:latin typeface="Century Gothic" pitchFamily="34" charset="0"/>
                <a:ea typeface="ヒラギノ角ゴ Pro W3" pitchFamily="126" charset="-128"/>
              </a:rPr>
              <a:t>Scrum Artifacts</a:t>
            </a:r>
            <a:endParaRPr kumimoji="0" lang="en-CA" sz="1200" b="1" i="0" u="none" strike="noStrike" kern="1200" cap="none" spc="0" normalizeH="0" baseline="0" noProof="0" dirty="0">
              <a:ln>
                <a:noFill/>
              </a:ln>
              <a:solidFill>
                <a:srgbClr val="73B632"/>
              </a:solidFill>
              <a:effectLst/>
              <a:uLnTx/>
              <a:uFillTx/>
              <a:latin typeface="Century Gothic" pitchFamily="34" charset="0"/>
              <a:ea typeface="ヒラギノ角ゴ Pro W3" pitchFamily="126" charset="-128"/>
            </a:endParaRPr>
          </a:p>
        </p:txBody>
      </p:sp>
      <p:sp>
        <p:nvSpPr>
          <p:cNvPr id="19" name="Title 1">
            <a:extLst>
              <a:ext uri="{FF2B5EF4-FFF2-40B4-BE49-F238E27FC236}">
                <a16:creationId xmlns="" xmlns:a16="http://schemas.microsoft.com/office/drawing/2014/main" id="{C4CC0F66-F716-9E4A-A350-90E627E348D3}"/>
              </a:ext>
            </a:extLst>
          </p:cNvPr>
          <p:cNvSpPr txBox="1">
            <a:spLocks/>
          </p:cNvSpPr>
          <p:nvPr/>
        </p:nvSpPr>
        <p:spPr bwMode="auto">
          <a:xfrm>
            <a:off x="2926072" y="1032741"/>
            <a:ext cx="4010187" cy="249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L="228600" marR="0" lvl="0" indent="-228600" algn="l" defTabSz="457200" rtl="0" eaLnBrk="0" fontAlgn="base" latinLnBrk="0" hangingPunct="0">
              <a:lnSpc>
                <a:spcPct val="100000"/>
              </a:lnSpc>
              <a:spcBef>
                <a:spcPct val="0"/>
              </a:spcBef>
              <a:spcAft>
                <a:spcPct val="0"/>
              </a:spcAft>
              <a:buClrTx/>
              <a:buSzTx/>
              <a:buFont typeface="+mj-lt"/>
              <a:buAutoNum type="arabicPeriod"/>
              <a:tabLst/>
              <a:defRPr/>
            </a:pPr>
            <a:r>
              <a:rPr kumimoji="0" lang="en-CA" sz="1100" b="1" i="0" u="none" strike="noStrike" kern="1200" cap="none" spc="0" normalizeH="0" baseline="0" noProof="0" dirty="0" smtClean="0">
                <a:ln>
                  <a:noFill/>
                </a:ln>
                <a:solidFill>
                  <a:prstClr val="black"/>
                </a:solidFill>
                <a:effectLst/>
                <a:uLnTx/>
                <a:uFillTx/>
                <a:latin typeface="Century Gothic" pitchFamily="34" charset="0"/>
                <a:ea typeface="ヒラギノ角ゴ Pro W3" pitchFamily="126" charset="-128"/>
              </a:rPr>
              <a:t>Create User Stories</a:t>
            </a:r>
            <a:endParaRPr kumimoji="0" lang="en-CA" sz="1100" b="1" i="0" u="none" strike="noStrike" kern="1200" cap="none" spc="0" normalizeH="0" baseline="0" noProof="0" dirty="0">
              <a:ln>
                <a:noFill/>
              </a:ln>
              <a:solidFill>
                <a:prstClr val="black"/>
              </a:solidFill>
              <a:effectLst/>
              <a:uLnTx/>
              <a:uFillTx/>
              <a:latin typeface="Century Gothic" pitchFamily="34" charset="0"/>
              <a:ea typeface="ヒラギノ角ゴ Pro W3" pitchFamily="126" charset="-128"/>
            </a:endParaRPr>
          </a:p>
        </p:txBody>
      </p:sp>
      <p:sp>
        <p:nvSpPr>
          <p:cNvPr id="20" name="Title 1">
            <a:extLst>
              <a:ext uri="{FF2B5EF4-FFF2-40B4-BE49-F238E27FC236}">
                <a16:creationId xmlns="" xmlns:a16="http://schemas.microsoft.com/office/drawing/2014/main" id="{C4CC0F66-F716-9E4A-A350-90E627E348D3}"/>
              </a:ext>
            </a:extLst>
          </p:cNvPr>
          <p:cNvSpPr txBox="1">
            <a:spLocks/>
          </p:cNvSpPr>
          <p:nvPr/>
        </p:nvSpPr>
        <p:spPr bwMode="auto">
          <a:xfrm>
            <a:off x="3165879" y="1367135"/>
            <a:ext cx="3831272" cy="29000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L="171450" marR="0" lvl="0" indent="-171450" algn="l" defTabSz="4572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prstClr val="black"/>
                </a:solidFill>
                <a:effectLst/>
                <a:uLnTx/>
                <a:uFillTx/>
                <a:latin typeface="Century Gothic" pitchFamily="34" charset="0"/>
                <a:ea typeface="ヒラギノ角ゴ Pro W3" pitchFamily="126" charset="-128"/>
              </a:rPr>
              <a:t>Based on the Product Vision, the Product Owner creates the initial Product Backlog</a:t>
            </a:r>
          </a:p>
          <a:p>
            <a:pPr marL="171450" marR="0" lvl="0" indent="-171450" algn="l" defTabSz="4572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prstClr val="black"/>
                </a:solidFill>
                <a:effectLst/>
                <a:uLnTx/>
                <a:uFillTx/>
                <a:latin typeface="Century Gothic" pitchFamily="34" charset="0"/>
                <a:ea typeface="ヒラギノ角ゴ Pro W3" pitchFamily="126" charset="-128"/>
              </a:rPr>
              <a:t>Story Mapping exercise may be required to organize the flow of the user stories</a:t>
            </a:r>
          </a:p>
          <a:p>
            <a:pPr marL="171450" marR="0" lvl="0" indent="-171450" algn="l" defTabSz="4572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prstClr val="black"/>
                </a:solidFill>
                <a:effectLst/>
                <a:uLnTx/>
                <a:uFillTx/>
                <a:latin typeface="Century Gothic" pitchFamily="34" charset="0"/>
                <a:ea typeface="ヒラギノ角ゴ Pro W3" pitchFamily="126" charset="-128"/>
              </a:rPr>
              <a:t>For large backlogs, the Product Owner may organize using Epics and Initiatives</a:t>
            </a:r>
          </a:p>
        </p:txBody>
      </p:sp>
      <p:sp>
        <p:nvSpPr>
          <p:cNvPr id="21" name="Title 1">
            <a:extLst>
              <a:ext uri="{FF2B5EF4-FFF2-40B4-BE49-F238E27FC236}">
                <a16:creationId xmlns="" xmlns:a16="http://schemas.microsoft.com/office/drawing/2014/main" id="{C4CC0F66-F716-9E4A-A350-90E627E348D3}"/>
              </a:ext>
            </a:extLst>
          </p:cNvPr>
          <p:cNvSpPr txBox="1">
            <a:spLocks/>
          </p:cNvSpPr>
          <p:nvPr/>
        </p:nvSpPr>
        <p:spPr bwMode="auto">
          <a:xfrm>
            <a:off x="7563574" y="1032741"/>
            <a:ext cx="3466891" cy="249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L="228600" lvl="0" indent="-228600">
              <a:buFont typeface="+mj-lt"/>
              <a:buAutoNum type="arabicPeriod" startAt="2"/>
              <a:defRPr/>
            </a:pPr>
            <a:r>
              <a:rPr lang="en-CA" sz="1100" b="1" dirty="0">
                <a:solidFill>
                  <a:prstClr val="black"/>
                </a:solidFill>
              </a:rPr>
              <a:t>Plan the Next Steps</a:t>
            </a:r>
            <a:endParaRPr kumimoji="0" lang="en-CA" sz="1100" b="1" i="0" u="none" strike="noStrike" kern="1200" cap="none" spc="0" normalizeH="0" baseline="0" noProof="0" dirty="0">
              <a:ln>
                <a:noFill/>
              </a:ln>
              <a:solidFill>
                <a:prstClr val="black"/>
              </a:solidFill>
              <a:effectLst/>
              <a:uLnTx/>
              <a:uFillTx/>
            </a:endParaRPr>
          </a:p>
        </p:txBody>
      </p:sp>
      <p:sp>
        <p:nvSpPr>
          <p:cNvPr id="24" name="Title 1">
            <a:extLst>
              <a:ext uri="{FF2B5EF4-FFF2-40B4-BE49-F238E27FC236}">
                <a16:creationId xmlns="" xmlns:a16="http://schemas.microsoft.com/office/drawing/2014/main" id="{C4CC0F66-F716-9E4A-A350-90E627E348D3}"/>
              </a:ext>
            </a:extLst>
          </p:cNvPr>
          <p:cNvSpPr txBox="1">
            <a:spLocks/>
          </p:cNvSpPr>
          <p:nvPr/>
        </p:nvSpPr>
        <p:spPr bwMode="auto">
          <a:xfrm>
            <a:off x="7790824" y="1367135"/>
            <a:ext cx="3831272" cy="172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R="0" lvl="0" algn="l" defTabSz="457200" rtl="0" eaLnBrk="0" fontAlgn="base" latinLnBrk="0" hangingPunct="0">
              <a:lnSpc>
                <a:spcPct val="100000"/>
              </a:lnSpc>
              <a:spcBef>
                <a:spcPct val="0"/>
              </a:spcBef>
              <a:spcAft>
                <a:spcPct val="0"/>
              </a:spcAft>
              <a:buClrTx/>
              <a:buSzTx/>
              <a:tabLst/>
              <a:defRPr/>
            </a:pPr>
            <a:r>
              <a:rPr kumimoji="0" lang="en-US" sz="1000" b="0" i="0" u="none" strike="noStrike" kern="1200" cap="none" spc="0" normalizeH="0" baseline="0" noProof="0" dirty="0">
                <a:ln>
                  <a:noFill/>
                </a:ln>
                <a:solidFill>
                  <a:prstClr val="black"/>
                </a:solidFill>
                <a:effectLst/>
                <a:uLnTx/>
                <a:uFillTx/>
                <a:ea typeface="ヒラギノ角ゴ Pro W3" pitchFamily="126" charset="-128"/>
              </a:rPr>
              <a:t>Once the backlog is established (at a high-level) </a:t>
            </a:r>
            <a:r>
              <a:rPr kumimoji="0" lang="en-US" sz="1000" b="0" i="0" u="none" strike="noStrike" kern="1200" cap="none" spc="0" normalizeH="0" baseline="0" noProof="0" dirty="0" smtClean="0">
                <a:ln>
                  <a:noFill/>
                </a:ln>
                <a:solidFill>
                  <a:prstClr val="black"/>
                </a:solidFill>
                <a:effectLst/>
                <a:uLnTx/>
                <a:uFillTx/>
                <a:ea typeface="ヒラギノ角ゴ Pro W3" pitchFamily="126" charset="-128"/>
              </a:rPr>
              <a:t>the</a:t>
            </a:r>
            <a:r>
              <a:rPr kumimoji="0" lang="en-US" sz="1000" b="0" i="0" u="none" strike="noStrike" kern="1200" cap="none" spc="0" normalizeH="0" noProof="0" dirty="0" smtClean="0">
                <a:ln>
                  <a:noFill/>
                </a:ln>
                <a:solidFill>
                  <a:prstClr val="black"/>
                </a:solidFill>
                <a:effectLst/>
                <a:uLnTx/>
                <a:uFillTx/>
                <a:ea typeface="ヒラギノ角ゴ Pro W3" pitchFamily="126" charset="-128"/>
              </a:rPr>
              <a:t> </a:t>
            </a:r>
            <a:r>
              <a:rPr kumimoji="0" lang="en-US" sz="1000" b="0" i="0" u="none" strike="noStrike" kern="1200" cap="none" spc="0" normalizeH="0" baseline="0" noProof="0" dirty="0" smtClean="0">
                <a:ln>
                  <a:noFill/>
                </a:ln>
                <a:solidFill>
                  <a:prstClr val="black"/>
                </a:solidFill>
                <a:effectLst/>
                <a:uLnTx/>
                <a:uFillTx/>
                <a:ea typeface="ヒラギノ角ゴ Pro W3" pitchFamily="126" charset="-128"/>
              </a:rPr>
              <a:t>product </a:t>
            </a:r>
            <a:r>
              <a:rPr kumimoji="0" lang="en-US" sz="1000" b="0" i="0" u="none" strike="noStrike" kern="1200" cap="none" spc="0" normalizeH="0" baseline="0" noProof="0" dirty="0">
                <a:ln>
                  <a:noFill/>
                </a:ln>
                <a:solidFill>
                  <a:prstClr val="black"/>
                </a:solidFill>
                <a:effectLst/>
                <a:uLnTx/>
                <a:uFillTx/>
                <a:ea typeface="ヒラギノ角ゴ Pro W3" pitchFamily="126" charset="-128"/>
              </a:rPr>
              <a:t>owner needs to start planning out the next steps </a:t>
            </a:r>
            <a:r>
              <a:rPr kumimoji="0" lang="en-US" sz="1000" b="0" i="0" u="none" strike="noStrike" kern="1200" cap="none" spc="0" normalizeH="0" baseline="0" noProof="0" dirty="0" smtClean="0">
                <a:ln>
                  <a:noFill/>
                </a:ln>
                <a:solidFill>
                  <a:prstClr val="black"/>
                </a:solidFill>
                <a:effectLst/>
                <a:uLnTx/>
                <a:uFillTx/>
                <a:ea typeface="ヒラギノ角ゴ Pro W3" pitchFamily="126" charset="-128"/>
              </a:rPr>
              <a:t>by: </a:t>
            </a:r>
          </a:p>
          <a:p>
            <a:pPr marL="171450" marR="0" lvl="0" indent="-171450" algn="l" defTabSz="4572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1000" b="0" i="0" u="none" strike="noStrike" kern="1200" cap="none" spc="0" normalizeH="0" baseline="0" noProof="0" dirty="0" smtClean="0">
                <a:ln>
                  <a:noFill/>
                </a:ln>
                <a:solidFill>
                  <a:prstClr val="black"/>
                </a:solidFill>
                <a:effectLst/>
                <a:uLnTx/>
                <a:uFillTx/>
                <a:ea typeface="ヒラギノ角ゴ Pro W3" pitchFamily="126" charset="-128"/>
              </a:rPr>
              <a:t>Prioritizing the backlog</a:t>
            </a:r>
            <a:r>
              <a:rPr kumimoji="0" lang="en-US" sz="1000" b="0" i="0" u="none" strike="noStrike" kern="1200" cap="none" spc="0" normalizeH="0" baseline="0" noProof="0" dirty="0">
                <a:ln>
                  <a:noFill/>
                </a:ln>
                <a:solidFill>
                  <a:prstClr val="black"/>
                </a:solidFill>
                <a:effectLst/>
                <a:uLnTx/>
                <a:uFillTx/>
                <a:ea typeface="ヒラギノ角ゴ Pro W3" pitchFamily="126" charset="-128"/>
              </a:rPr>
              <a:t> </a:t>
            </a:r>
          </a:p>
          <a:p>
            <a:pPr marL="171450" marR="0" lvl="0" indent="-171450" algn="l" defTabSz="4572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1000" b="0" i="0" u="none" strike="noStrike" kern="1200" cap="none" spc="0" normalizeH="0" baseline="0" noProof="0" dirty="0" smtClean="0">
                <a:ln>
                  <a:noFill/>
                </a:ln>
                <a:solidFill>
                  <a:prstClr val="black"/>
                </a:solidFill>
                <a:effectLst/>
                <a:uLnTx/>
                <a:uFillTx/>
                <a:ea typeface="ヒラギノ角ゴ Pro W3" pitchFamily="126" charset="-128"/>
              </a:rPr>
              <a:t>Determine </a:t>
            </a:r>
            <a:r>
              <a:rPr kumimoji="0" lang="en-US" sz="1000" b="0" i="0" u="none" strike="noStrike" kern="1200" cap="none" spc="0" normalizeH="0" baseline="0" noProof="0" dirty="0">
                <a:ln>
                  <a:noFill/>
                </a:ln>
                <a:solidFill>
                  <a:prstClr val="black"/>
                </a:solidFill>
                <a:effectLst/>
                <a:uLnTx/>
                <a:uFillTx/>
                <a:ea typeface="ヒラギノ角ゴ Pro W3" pitchFamily="126" charset="-128"/>
              </a:rPr>
              <a:t>what teams and </a:t>
            </a:r>
            <a:r>
              <a:rPr kumimoji="0" lang="en-US" sz="1000" b="0" i="0" u="none" strike="noStrike" kern="1200" cap="none" spc="0" normalizeH="0" baseline="0" noProof="0" dirty="0" smtClean="0">
                <a:ln>
                  <a:noFill/>
                </a:ln>
                <a:solidFill>
                  <a:prstClr val="black"/>
                </a:solidFill>
                <a:effectLst/>
                <a:uLnTx/>
                <a:uFillTx/>
                <a:ea typeface="ヒラギノ角ゴ Pro W3" pitchFamily="126" charset="-128"/>
              </a:rPr>
              <a:t>resources are required </a:t>
            </a:r>
            <a:r>
              <a:rPr kumimoji="0" lang="en-US" sz="1000" b="0" i="0" u="none" strike="noStrike" kern="1200" cap="none" spc="0" normalizeH="0" baseline="0" noProof="0" dirty="0">
                <a:ln>
                  <a:noFill/>
                </a:ln>
                <a:solidFill>
                  <a:prstClr val="black"/>
                </a:solidFill>
                <a:effectLst/>
                <a:uLnTx/>
                <a:uFillTx/>
                <a:ea typeface="ヒラギノ角ゴ Pro W3" pitchFamily="126" charset="-128"/>
              </a:rPr>
              <a:t>on each team </a:t>
            </a:r>
          </a:p>
          <a:p>
            <a:pPr marL="171450" marR="0" lvl="0" indent="-171450" algn="l" defTabSz="4572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prstClr val="black"/>
                </a:solidFill>
                <a:effectLst/>
                <a:uLnTx/>
                <a:uFillTx/>
                <a:ea typeface="ヒラギノ角ゴ Pro W3" pitchFamily="126" charset="-128"/>
              </a:rPr>
              <a:t>Determining the schedule</a:t>
            </a:r>
          </a:p>
          <a:p>
            <a:pPr marL="628650" marR="0" lvl="1" indent="-171450" algn="l" defTabSz="4572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prstClr val="black"/>
                </a:solidFill>
                <a:effectLst/>
                <a:uLnTx/>
                <a:uFillTx/>
                <a:ea typeface="ヒラギノ角ゴ Pro W3" pitchFamily="126" charset="-128"/>
              </a:rPr>
              <a:t>When will work begin?</a:t>
            </a:r>
          </a:p>
          <a:p>
            <a:pPr marL="628650" marR="0" lvl="1" indent="-171450" algn="l" defTabSz="4572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prstClr val="black"/>
                </a:solidFill>
                <a:effectLst/>
                <a:uLnTx/>
                <a:uFillTx/>
                <a:ea typeface="ヒラギノ角ゴ Pro W3" pitchFamily="126" charset="-128"/>
              </a:rPr>
              <a:t>What dependencies exist?</a:t>
            </a:r>
          </a:p>
          <a:p>
            <a:pPr marL="628650" marR="0" lvl="1" indent="-171450" algn="l" defTabSz="4572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prstClr val="black"/>
                </a:solidFill>
                <a:effectLst/>
                <a:uLnTx/>
                <a:uFillTx/>
                <a:ea typeface="ヒラギノ角ゴ Pro W3" pitchFamily="126" charset="-128"/>
              </a:rPr>
              <a:t>What resources are </a:t>
            </a:r>
            <a:r>
              <a:rPr kumimoji="0" lang="en-US" sz="1000" b="0" i="0" u="none" strike="noStrike" kern="1200" cap="none" spc="0" normalizeH="0" baseline="0" noProof="0" dirty="0" smtClean="0">
                <a:ln>
                  <a:noFill/>
                </a:ln>
                <a:solidFill>
                  <a:prstClr val="black"/>
                </a:solidFill>
                <a:effectLst/>
                <a:uLnTx/>
                <a:uFillTx/>
                <a:ea typeface="ヒラギノ角ゴ Pro W3" pitchFamily="126" charset="-128"/>
              </a:rPr>
              <a:t>available?</a:t>
            </a:r>
            <a:endParaRPr kumimoji="0" lang="en-US" sz="1000" b="0" i="0" u="none" strike="noStrike" kern="1200" cap="none" spc="0" normalizeH="0" baseline="0" noProof="0" dirty="0">
              <a:ln>
                <a:noFill/>
              </a:ln>
              <a:solidFill>
                <a:prstClr val="black"/>
              </a:solidFill>
              <a:effectLst/>
              <a:uLnTx/>
              <a:uFillTx/>
              <a:ea typeface="ヒラギノ角ゴ Pro W3" pitchFamily="126" charset="-128"/>
            </a:endParaRPr>
          </a:p>
        </p:txBody>
      </p:sp>
      <p:sp>
        <p:nvSpPr>
          <p:cNvPr id="25" name="Title 1">
            <a:extLst>
              <a:ext uri="{FF2B5EF4-FFF2-40B4-BE49-F238E27FC236}">
                <a16:creationId xmlns="" xmlns:a16="http://schemas.microsoft.com/office/drawing/2014/main" id="{C4CC0F66-F716-9E4A-A350-90E627E348D3}"/>
              </a:ext>
            </a:extLst>
          </p:cNvPr>
          <p:cNvSpPr txBox="1">
            <a:spLocks/>
          </p:cNvSpPr>
          <p:nvPr/>
        </p:nvSpPr>
        <p:spPr bwMode="auto">
          <a:xfrm>
            <a:off x="2926071" y="5326285"/>
            <a:ext cx="4949301" cy="852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L="171450" marR="0" lvl="0" indent="-171450" algn="l" defTabSz="4572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1000" b="0" i="0" u="none" strike="noStrike" kern="1200" cap="none" spc="0" normalizeH="0" baseline="0" noProof="0" dirty="0" smtClean="0">
                <a:ln>
                  <a:noFill/>
                </a:ln>
                <a:solidFill>
                  <a:prstClr val="black"/>
                </a:solidFill>
                <a:effectLst/>
                <a:uLnTx/>
                <a:uFillTx/>
                <a:latin typeface="Century Gothic" pitchFamily="34" charset="0"/>
                <a:ea typeface="ヒラギノ角ゴ Pro W3" pitchFamily="126" charset="-128"/>
              </a:rPr>
              <a:t>Product Owner</a:t>
            </a:r>
          </a:p>
          <a:p>
            <a:pPr marL="171450" marR="0" lvl="0" indent="-171450" algn="l" defTabSz="4572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1000" b="0" i="0" u="none" strike="noStrike" kern="1200" cap="none" spc="0" normalizeH="0" baseline="0" noProof="0" dirty="0" smtClean="0">
                <a:ln>
                  <a:noFill/>
                </a:ln>
                <a:solidFill>
                  <a:prstClr val="black"/>
                </a:solidFill>
                <a:effectLst/>
                <a:uLnTx/>
                <a:uFillTx/>
                <a:latin typeface="Century Gothic" pitchFamily="34" charset="0"/>
                <a:ea typeface="ヒラギノ角ゴ Pro W3" pitchFamily="126" charset="-128"/>
              </a:rPr>
              <a:t>Program Business Analysts (as required)</a:t>
            </a:r>
          </a:p>
          <a:p>
            <a:pPr marL="171450" marR="0" lvl="0" indent="-171450" algn="l" defTabSz="4572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1000" b="0" i="0" u="none" strike="noStrike" kern="1200" cap="none" spc="0" normalizeH="0" baseline="0" noProof="0" dirty="0" smtClean="0">
                <a:ln>
                  <a:noFill/>
                </a:ln>
                <a:solidFill>
                  <a:prstClr val="black"/>
                </a:solidFill>
                <a:effectLst/>
                <a:uLnTx/>
                <a:uFillTx/>
                <a:latin typeface="Century Gothic" pitchFamily="34" charset="0"/>
                <a:ea typeface="ヒラギノ角ゴ Pro W3" pitchFamily="126" charset="-128"/>
              </a:rPr>
              <a:t>Program Subject Matter Experts (as required)</a:t>
            </a:r>
          </a:p>
          <a:p>
            <a:pPr marL="171450" marR="0" lvl="0" indent="-171450" algn="l" defTabSz="4572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1000" b="0" i="0" u="none" strike="noStrike" kern="1200" cap="none" spc="0" normalizeH="0" baseline="0" noProof="0" dirty="0" smtClean="0">
                <a:ln>
                  <a:noFill/>
                </a:ln>
                <a:solidFill>
                  <a:prstClr val="black"/>
                </a:solidFill>
                <a:effectLst/>
                <a:uLnTx/>
                <a:uFillTx/>
                <a:latin typeface="Century Gothic" pitchFamily="34" charset="0"/>
                <a:ea typeface="ヒラギノ角ゴ Pro W3" pitchFamily="126" charset="-128"/>
              </a:rPr>
              <a:t>Technical Subject Matter Experts (as required)</a:t>
            </a:r>
          </a:p>
          <a:p>
            <a:pPr marL="171450" marR="0" lvl="0" indent="-171450" algn="l" defTabSz="4572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1000" b="0" i="0" u="none" strike="noStrike" kern="1200" cap="none" spc="0" normalizeH="0" baseline="0" noProof="0" dirty="0" smtClean="0">
                <a:ln>
                  <a:noFill/>
                </a:ln>
                <a:solidFill>
                  <a:prstClr val="black"/>
                </a:solidFill>
                <a:effectLst/>
                <a:uLnTx/>
                <a:uFillTx/>
                <a:latin typeface="Century Gothic" pitchFamily="34" charset="0"/>
                <a:ea typeface="ヒラギノ角ゴ Pro W3" pitchFamily="126" charset="-128"/>
              </a:rPr>
              <a:t>Scrum Master (optional)</a:t>
            </a:r>
            <a:endParaRPr kumimoji="0" lang="en-US" sz="1000" b="0" i="0" u="none" strike="noStrike" kern="1200" cap="none" spc="0" normalizeH="0" baseline="0" noProof="0" dirty="0">
              <a:ln>
                <a:noFill/>
              </a:ln>
              <a:solidFill>
                <a:prstClr val="black"/>
              </a:solidFill>
              <a:effectLst/>
              <a:uLnTx/>
              <a:uFillTx/>
              <a:latin typeface="Century Gothic" pitchFamily="34" charset="0"/>
              <a:ea typeface="ヒラギノ角ゴ Pro W3" pitchFamily="126" charset="-128"/>
            </a:endParaRPr>
          </a:p>
        </p:txBody>
      </p:sp>
      <p:sp>
        <p:nvSpPr>
          <p:cNvPr id="26" name="Title 1">
            <a:extLst>
              <a:ext uri="{FF2B5EF4-FFF2-40B4-BE49-F238E27FC236}">
                <a16:creationId xmlns="" xmlns:a16="http://schemas.microsoft.com/office/drawing/2014/main" id="{C4CC0F66-F716-9E4A-A350-90E627E348D3}"/>
              </a:ext>
            </a:extLst>
          </p:cNvPr>
          <p:cNvSpPr txBox="1">
            <a:spLocks/>
          </p:cNvSpPr>
          <p:nvPr/>
        </p:nvSpPr>
        <p:spPr bwMode="auto">
          <a:xfrm>
            <a:off x="8769187" y="5362980"/>
            <a:ext cx="4949301" cy="5309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L="171450" marR="0" lvl="0" indent="-171450" algn="l" defTabSz="4572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1000" b="0" i="0" u="none" strike="noStrike" kern="1200" cap="none" spc="0" normalizeH="0" baseline="0" noProof="0" dirty="0" smtClean="0">
                <a:ln>
                  <a:noFill/>
                </a:ln>
                <a:solidFill>
                  <a:prstClr val="black"/>
                </a:solidFill>
                <a:effectLst/>
                <a:uLnTx/>
                <a:uFillTx/>
                <a:latin typeface="Century Gothic" pitchFamily="34" charset="0"/>
                <a:ea typeface="ヒラギノ角ゴ Pro W3" pitchFamily="126" charset="-128"/>
              </a:rPr>
              <a:t>Working Agreement</a:t>
            </a:r>
          </a:p>
          <a:p>
            <a:pPr marL="171450" marR="0" lvl="0" indent="-171450" algn="l" defTabSz="4572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1000" b="0" i="0" u="none" strike="noStrike" kern="1200" cap="none" spc="0" normalizeH="0" baseline="0" noProof="0" dirty="0" smtClean="0">
                <a:ln>
                  <a:noFill/>
                </a:ln>
                <a:solidFill>
                  <a:prstClr val="black"/>
                </a:solidFill>
                <a:effectLst/>
                <a:uLnTx/>
                <a:uFillTx/>
                <a:latin typeface="Century Gothic" pitchFamily="34" charset="0"/>
                <a:ea typeface="ヒラギノ角ゴ Pro W3" pitchFamily="126" charset="-128"/>
              </a:rPr>
              <a:t>User Stories</a:t>
            </a:r>
          </a:p>
          <a:p>
            <a:pPr marL="171450" marR="0" lvl="0" indent="-171450" algn="l" defTabSz="4572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1000" b="0" i="0" u="none" strike="noStrike" kern="1200" cap="none" spc="0" normalizeH="0" baseline="0" noProof="0" dirty="0" smtClean="0">
                <a:ln>
                  <a:noFill/>
                </a:ln>
                <a:solidFill>
                  <a:prstClr val="black"/>
                </a:solidFill>
                <a:effectLst/>
                <a:uLnTx/>
                <a:uFillTx/>
                <a:latin typeface="Century Gothic" pitchFamily="34" charset="0"/>
                <a:ea typeface="ヒラギノ角ゴ Pro W3" pitchFamily="126" charset="-128"/>
              </a:rPr>
              <a:t>Product Backlog</a:t>
            </a:r>
          </a:p>
        </p:txBody>
      </p:sp>
      <p:grpSp>
        <p:nvGrpSpPr>
          <p:cNvPr id="28" name="Group 27"/>
          <p:cNvGrpSpPr/>
          <p:nvPr/>
        </p:nvGrpSpPr>
        <p:grpSpPr>
          <a:xfrm>
            <a:off x="968359" y="1375397"/>
            <a:ext cx="914400" cy="914400"/>
            <a:chOff x="3937001" y="3179763"/>
            <a:chExt cx="460375" cy="460375"/>
          </a:xfrm>
        </p:grpSpPr>
        <p:sp>
          <p:nvSpPr>
            <p:cNvPr id="29" name="Freeform 28"/>
            <p:cNvSpPr>
              <a:spLocks/>
            </p:cNvSpPr>
            <p:nvPr/>
          </p:nvSpPr>
          <p:spPr bwMode="auto">
            <a:xfrm>
              <a:off x="3937001" y="3251200"/>
              <a:ext cx="460375" cy="331788"/>
            </a:xfrm>
            <a:custGeom>
              <a:avLst/>
              <a:gdLst>
                <a:gd name="T0" fmla="*/ 128 w 256"/>
                <a:gd name="T1" fmla="*/ 184 h 184"/>
                <a:gd name="T2" fmla="*/ 4 w 256"/>
                <a:gd name="T3" fmla="*/ 184 h 184"/>
                <a:gd name="T4" fmla="*/ 0 w 256"/>
                <a:gd name="T5" fmla="*/ 180 h 184"/>
                <a:gd name="T6" fmla="*/ 0 w 256"/>
                <a:gd name="T7" fmla="*/ 4 h 184"/>
                <a:gd name="T8" fmla="*/ 4 w 256"/>
                <a:gd name="T9" fmla="*/ 0 h 184"/>
                <a:gd name="T10" fmla="*/ 252 w 256"/>
                <a:gd name="T11" fmla="*/ 0 h 184"/>
                <a:gd name="T12" fmla="*/ 256 w 256"/>
                <a:gd name="T13" fmla="*/ 4 h 184"/>
                <a:gd name="T14" fmla="*/ 256 w 256"/>
                <a:gd name="T15" fmla="*/ 104 h 184"/>
                <a:gd name="T16" fmla="*/ 248 w 256"/>
                <a:gd name="T17" fmla="*/ 104 h 184"/>
                <a:gd name="T18" fmla="*/ 248 w 256"/>
                <a:gd name="T19" fmla="*/ 8 h 184"/>
                <a:gd name="T20" fmla="*/ 8 w 256"/>
                <a:gd name="T21" fmla="*/ 8 h 184"/>
                <a:gd name="T22" fmla="*/ 8 w 256"/>
                <a:gd name="T23" fmla="*/ 176 h 184"/>
                <a:gd name="T24" fmla="*/ 128 w 256"/>
                <a:gd name="T25" fmla="*/ 176 h 184"/>
                <a:gd name="T26" fmla="*/ 128 w 256"/>
                <a:gd name="T27" fmla="*/ 184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6" h="184">
                  <a:moveTo>
                    <a:pt x="128" y="184"/>
                  </a:moveTo>
                  <a:cubicBezTo>
                    <a:pt x="4" y="184"/>
                    <a:pt x="4" y="184"/>
                    <a:pt x="4" y="184"/>
                  </a:cubicBezTo>
                  <a:cubicBezTo>
                    <a:pt x="2" y="184"/>
                    <a:pt x="0" y="182"/>
                    <a:pt x="0" y="180"/>
                  </a:cubicBezTo>
                  <a:cubicBezTo>
                    <a:pt x="0" y="4"/>
                    <a:pt x="0" y="4"/>
                    <a:pt x="0" y="4"/>
                  </a:cubicBezTo>
                  <a:cubicBezTo>
                    <a:pt x="0" y="2"/>
                    <a:pt x="2" y="0"/>
                    <a:pt x="4" y="0"/>
                  </a:cubicBezTo>
                  <a:cubicBezTo>
                    <a:pt x="252" y="0"/>
                    <a:pt x="252" y="0"/>
                    <a:pt x="252" y="0"/>
                  </a:cubicBezTo>
                  <a:cubicBezTo>
                    <a:pt x="254" y="0"/>
                    <a:pt x="256" y="2"/>
                    <a:pt x="256" y="4"/>
                  </a:cubicBezTo>
                  <a:cubicBezTo>
                    <a:pt x="256" y="104"/>
                    <a:pt x="256" y="104"/>
                    <a:pt x="256" y="104"/>
                  </a:cubicBezTo>
                  <a:cubicBezTo>
                    <a:pt x="248" y="104"/>
                    <a:pt x="248" y="104"/>
                    <a:pt x="248" y="104"/>
                  </a:cubicBezTo>
                  <a:cubicBezTo>
                    <a:pt x="248" y="8"/>
                    <a:pt x="248" y="8"/>
                    <a:pt x="248" y="8"/>
                  </a:cubicBezTo>
                  <a:cubicBezTo>
                    <a:pt x="8" y="8"/>
                    <a:pt x="8" y="8"/>
                    <a:pt x="8" y="8"/>
                  </a:cubicBezTo>
                  <a:cubicBezTo>
                    <a:pt x="8" y="176"/>
                    <a:pt x="8" y="176"/>
                    <a:pt x="8" y="176"/>
                  </a:cubicBezTo>
                  <a:cubicBezTo>
                    <a:pt x="128" y="176"/>
                    <a:pt x="128" y="176"/>
                    <a:pt x="128" y="176"/>
                  </a:cubicBezTo>
                  <a:lnTo>
                    <a:pt x="128" y="184"/>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 name="Freeform 29"/>
            <p:cNvSpPr>
              <a:spLocks noEditPoints="1"/>
            </p:cNvSpPr>
            <p:nvPr/>
          </p:nvSpPr>
          <p:spPr bwMode="auto">
            <a:xfrm>
              <a:off x="4087814" y="3308350"/>
              <a:ext cx="42863" cy="44450"/>
            </a:xfrm>
            <a:custGeom>
              <a:avLst/>
              <a:gdLst>
                <a:gd name="T0" fmla="*/ 27 w 27"/>
                <a:gd name="T1" fmla="*/ 28 h 28"/>
                <a:gd name="T2" fmla="*/ 0 w 27"/>
                <a:gd name="T3" fmla="*/ 28 h 28"/>
                <a:gd name="T4" fmla="*/ 0 w 27"/>
                <a:gd name="T5" fmla="*/ 0 h 28"/>
                <a:gd name="T6" fmla="*/ 27 w 27"/>
                <a:gd name="T7" fmla="*/ 0 h 28"/>
                <a:gd name="T8" fmla="*/ 27 w 27"/>
                <a:gd name="T9" fmla="*/ 28 h 28"/>
                <a:gd name="T10" fmla="*/ 9 w 27"/>
                <a:gd name="T11" fmla="*/ 19 h 28"/>
                <a:gd name="T12" fmla="*/ 18 w 27"/>
                <a:gd name="T13" fmla="*/ 19 h 28"/>
                <a:gd name="T14" fmla="*/ 18 w 27"/>
                <a:gd name="T15" fmla="*/ 10 h 28"/>
                <a:gd name="T16" fmla="*/ 9 w 27"/>
                <a:gd name="T17" fmla="*/ 10 h 28"/>
                <a:gd name="T18" fmla="*/ 9 w 27"/>
                <a:gd name="T19" fmla="*/ 19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 h="28">
                  <a:moveTo>
                    <a:pt x="27" y="28"/>
                  </a:moveTo>
                  <a:lnTo>
                    <a:pt x="0" y="28"/>
                  </a:lnTo>
                  <a:lnTo>
                    <a:pt x="0" y="0"/>
                  </a:lnTo>
                  <a:lnTo>
                    <a:pt x="27" y="0"/>
                  </a:lnTo>
                  <a:lnTo>
                    <a:pt x="27" y="28"/>
                  </a:lnTo>
                  <a:close/>
                  <a:moveTo>
                    <a:pt x="9" y="19"/>
                  </a:moveTo>
                  <a:lnTo>
                    <a:pt x="18" y="19"/>
                  </a:lnTo>
                  <a:lnTo>
                    <a:pt x="18" y="10"/>
                  </a:lnTo>
                  <a:lnTo>
                    <a:pt x="9" y="10"/>
                  </a:lnTo>
                  <a:lnTo>
                    <a:pt x="9" y="19"/>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1" name="Freeform 30"/>
            <p:cNvSpPr>
              <a:spLocks noEditPoints="1"/>
            </p:cNvSpPr>
            <p:nvPr/>
          </p:nvSpPr>
          <p:spPr bwMode="auto">
            <a:xfrm>
              <a:off x="4144964" y="3308350"/>
              <a:ext cx="42863" cy="44450"/>
            </a:xfrm>
            <a:custGeom>
              <a:avLst/>
              <a:gdLst>
                <a:gd name="T0" fmla="*/ 27 w 27"/>
                <a:gd name="T1" fmla="*/ 28 h 28"/>
                <a:gd name="T2" fmla="*/ 0 w 27"/>
                <a:gd name="T3" fmla="*/ 28 h 28"/>
                <a:gd name="T4" fmla="*/ 0 w 27"/>
                <a:gd name="T5" fmla="*/ 0 h 28"/>
                <a:gd name="T6" fmla="*/ 27 w 27"/>
                <a:gd name="T7" fmla="*/ 0 h 28"/>
                <a:gd name="T8" fmla="*/ 27 w 27"/>
                <a:gd name="T9" fmla="*/ 28 h 28"/>
                <a:gd name="T10" fmla="*/ 9 w 27"/>
                <a:gd name="T11" fmla="*/ 19 h 28"/>
                <a:gd name="T12" fmla="*/ 18 w 27"/>
                <a:gd name="T13" fmla="*/ 19 h 28"/>
                <a:gd name="T14" fmla="*/ 18 w 27"/>
                <a:gd name="T15" fmla="*/ 10 h 28"/>
                <a:gd name="T16" fmla="*/ 9 w 27"/>
                <a:gd name="T17" fmla="*/ 10 h 28"/>
                <a:gd name="T18" fmla="*/ 9 w 27"/>
                <a:gd name="T19" fmla="*/ 19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 h="28">
                  <a:moveTo>
                    <a:pt x="27" y="28"/>
                  </a:moveTo>
                  <a:lnTo>
                    <a:pt x="0" y="28"/>
                  </a:lnTo>
                  <a:lnTo>
                    <a:pt x="0" y="0"/>
                  </a:lnTo>
                  <a:lnTo>
                    <a:pt x="27" y="0"/>
                  </a:lnTo>
                  <a:lnTo>
                    <a:pt x="27" y="28"/>
                  </a:lnTo>
                  <a:close/>
                  <a:moveTo>
                    <a:pt x="9" y="19"/>
                  </a:moveTo>
                  <a:lnTo>
                    <a:pt x="18" y="19"/>
                  </a:lnTo>
                  <a:lnTo>
                    <a:pt x="18" y="10"/>
                  </a:lnTo>
                  <a:lnTo>
                    <a:pt x="9" y="10"/>
                  </a:lnTo>
                  <a:lnTo>
                    <a:pt x="9" y="19"/>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2" name="Freeform 31"/>
            <p:cNvSpPr>
              <a:spLocks noEditPoints="1"/>
            </p:cNvSpPr>
            <p:nvPr/>
          </p:nvSpPr>
          <p:spPr bwMode="auto">
            <a:xfrm>
              <a:off x="4203701" y="3308350"/>
              <a:ext cx="42863" cy="44450"/>
            </a:xfrm>
            <a:custGeom>
              <a:avLst/>
              <a:gdLst>
                <a:gd name="T0" fmla="*/ 27 w 27"/>
                <a:gd name="T1" fmla="*/ 28 h 28"/>
                <a:gd name="T2" fmla="*/ 0 w 27"/>
                <a:gd name="T3" fmla="*/ 28 h 28"/>
                <a:gd name="T4" fmla="*/ 0 w 27"/>
                <a:gd name="T5" fmla="*/ 0 h 28"/>
                <a:gd name="T6" fmla="*/ 27 w 27"/>
                <a:gd name="T7" fmla="*/ 0 h 28"/>
                <a:gd name="T8" fmla="*/ 27 w 27"/>
                <a:gd name="T9" fmla="*/ 28 h 28"/>
                <a:gd name="T10" fmla="*/ 9 w 27"/>
                <a:gd name="T11" fmla="*/ 19 h 28"/>
                <a:gd name="T12" fmla="*/ 18 w 27"/>
                <a:gd name="T13" fmla="*/ 19 h 28"/>
                <a:gd name="T14" fmla="*/ 18 w 27"/>
                <a:gd name="T15" fmla="*/ 10 h 28"/>
                <a:gd name="T16" fmla="*/ 9 w 27"/>
                <a:gd name="T17" fmla="*/ 10 h 28"/>
                <a:gd name="T18" fmla="*/ 9 w 27"/>
                <a:gd name="T19" fmla="*/ 19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 h="28">
                  <a:moveTo>
                    <a:pt x="27" y="28"/>
                  </a:moveTo>
                  <a:lnTo>
                    <a:pt x="0" y="28"/>
                  </a:lnTo>
                  <a:lnTo>
                    <a:pt x="0" y="0"/>
                  </a:lnTo>
                  <a:lnTo>
                    <a:pt x="27" y="0"/>
                  </a:lnTo>
                  <a:lnTo>
                    <a:pt x="27" y="28"/>
                  </a:lnTo>
                  <a:close/>
                  <a:moveTo>
                    <a:pt x="9" y="19"/>
                  </a:moveTo>
                  <a:lnTo>
                    <a:pt x="18" y="19"/>
                  </a:lnTo>
                  <a:lnTo>
                    <a:pt x="18" y="10"/>
                  </a:lnTo>
                  <a:lnTo>
                    <a:pt x="9" y="10"/>
                  </a:lnTo>
                  <a:lnTo>
                    <a:pt x="9" y="19"/>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3" name="Freeform 32"/>
            <p:cNvSpPr>
              <a:spLocks noEditPoints="1"/>
            </p:cNvSpPr>
            <p:nvPr/>
          </p:nvSpPr>
          <p:spPr bwMode="auto">
            <a:xfrm>
              <a:off x="4260851" y="3308350"/>
              <a:ext cx="42863" cy="44450"/>
            </a:xfrm>
            <a:custGeom>
              <a:avLst/>
              <a:gdLst>
                <a:gd name="T0" fmla="*/ 27 w 27"/>
                <a:gd name="T1" fmla="*/ 28 h 28"/>
                <a:gd name="T2" fmla="*/ 0 w 27"/>
                <a:gd name="T3" fmla="*/ 28 h 28"/>
                <a:gd name="T4" fmla="*/ 0 w 27"/>
                <a:gd name="T5" fmla="*/ 0 h 28"/>
                <a:gd name="T6" fmla="*/ 27 w 27"/>
                <a:gd name="T7" fmla="*/ 0 h 28"/>
                <a:gd name="T8" fmla="*/ 27 w 27"/>
                <a:gd name="T9" fmla="*/ 28 h 28"/>
                <a:gd name="T10" fmla="*/ 9 w 27"/>
                <a:gd name="T11" fmla="*/ 19 h 28"/>
                <a:gd name="T12" fmla="*/ 18 w 27"/>
                <a:gd name="T13" fmla="*/ 19 h 28"/>
                <a:gd name="T14" fmla="*/ 18 w 27"/>
                <a:gd name="T15" fmla="*/ 10 h 28"/>
                <a:gd name="T16" fmla="*/ 9 w 27"/>
                <a:gd name="T17" fmla="*/ 10 h 28"/>
                <a:gd name="T18" fmla="*/ 9 w 27"/>
                <a:gd name="T19" fmla="*/ 19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 h="28">
                  <a:moveTo>
                    <a:pt x="27" y="28"/>
                  </a:moveTo>
                  <a:lnTo>
                    <a:pt x="0" y="28"/>
                  </a:lnTo>
                  <a:lnTo>
                    <a:pt x="0" y="0"/>
                  </a:lnTo>
                  <a:lnTo>
                    <a:pt x="27" y="0"/>
                  </a:lnTo>
                  <a:lnTo>
                    <a:pt x="27" y="28"/>
                  </a:lnTo>
                  <a:close/>
                  <a:moveTo>
                    <a:pt x="9" y="19"/>
                  </a:moveTo>
                  <a:lnTo>
                    <a:pt x="18" y="19"/>
                  </a:lnTo>
                  <a:lnTo>
                    <a:pt x="18" y="10"/>
                  </a:lnTo>
                  <a:lnTo>
                    <a:pt x="9" y="10"/>
                  </a:lnTo>
                  <a:lnTo>
                    <a:pt x="9" y="19"/>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4" name="Freeform 33"/>
            <p:cNvSpPr>
              <a:spLocks noEditPoints="1"/>
            </p:cNvSpPr>
            <p:nvPr/>
          </p:nvSpPr>
          <p:spPr bwMode="auto">
            <a:xfrm>
              <a:off x="4318001" y="3308350"/>
              <a:ext cx="42863" cy="44450"/>
            </a:xfrm>
            <a:custGeom>
              <a:avLst/>
              <a:gdLst>
                <a:gd name="T0" fmla="*/ 27 w 27"/>
                <a:gd name="T1" fmla="*/ 28 h 28"/>
                <a:gd name="T2" fmla="*/ 0 w 27"/>
                <a:gd name="T3" fmla="*/ 28 h 28"/>
                <a:gd name="T4" fmla="*/ 0 w 27"/>
                <a:gd name="T5" fmla="*/ 0 h 28"/>
                <a:gd name="T6" fmla="*/ 27 w 27"/>
                <a:gd name="T7" fmla="*/ 0 h 28"/>
                <a:gd name="T8" fmla="*/ 27 w 27"/>
                <a:gd name="T9" fmla="*/ 28 h 28"/>
                <a:gd name="T10" fmla="*/ 9 w 27"/>
                <a:gd name="T11" fmla="*/ 19 h 28"/>
                <a:gd name="T12" fmla="*/ 18 w 27"/>
                <a:gd name="T13" fmla="*/ 19 h 28"/>
                <a:gd name="T14" fmla="*/ 18 w 27"/>
                <a:gd name="T15" fmla="*/ 10 h 28"/>
                <a:gd name="T16" fmla="*/ 9 w 27"/>
                <a:gd name="T17" fmla="*/ 10 h 28"/>
                <a:gd name="T18" fmla="*/ 9 w 27"/>
                <a:gd name="T19" fmla="*/ 19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 h="28">
                  <a:moveTo>
                    <a:pt x="27" y="28"/>
                  </a:moveTo>
                  <a:lnTo>
                    <a:pt x="0" y="28"/>
                  </a:lnTo>
                  <a:lnTo>
                    <a:pt x="0" y="0"/>
                  </a:lnTo>
                  <a:lnTo>
                    <a:pt x="27" y="0"/>
                  </a:lnTo>
                  <a:lnTo>
                    <a:pt x="27" y="28"/>
                  </a:lnTo>
                  <a:close/>
                  <a:moveTo>
                    <a:pt x="9" y="19"/>
                  </a:moveTo>
                  <a:lnTo>
                    <a:pt x="18" y="19"/>
                  </a:lnTo>
                  <a:lnTo>
                    <a:pt x="18" y="10"/>
                  </a:lnTo>
                  <a:lnTo>
                    <a:pt x="9" y="10"/>
                  </a:lnTo>
                  <a:lnTo>
                    <a:pt x="9" y="19"/>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5" name="Freeform 34"/>
            <p:cNvSpPr>
              <a:spLocks noEditPoints="1"/>
            </p:cNvSpPr>
            <p:nvPr/>
          </p:nvSpPr>
          <p:spPr bwMode="auto">
            <a:xfrm>
              <a:off x="4087814" y="3367088"/>
              <a:ext cx="42863" cy="42863"/>
            </a:xfrm>
            <a:custGeom>
              <a:avLst/>
              <a:gdLst>
                <a:gd name="T0" fmla="*/ 27 w 27"/>
                <a:gd name="T1" fmla="*/ 27 h 27"/>
                <a:gd name="T2" fmla="*/ 0 w 27"/>
                <a:gd name="T3" fmla="*/ 27 h 27"/>
                <a:gd name="T4" fmla="*/ 0 w 27"/>
                <a:gd name="T5" fmla="*/ 0 h 27"/>
                <a:gd name="T6" fmla="*/ 27 w 27"/>
                <a:gd name="T7" fmla="*/ 0 h 27"/>
                <a:gd name="T8" fmla="*/ 27 w 27"/>
                <a:gd name="T9" fmla="*/ 27 h 27"/>
                <a:gd name="T10" fmla="*/ 9 w 27"/>
                <a:gd name="T11" fmla="*/ 18 h 27"/>
                <a:gd name="T12" fmla="*/ 18 w 27"/>
                <a:gd name="T13" fmla="*/ 18 h 27"/>
                <a:gd name="T14" fmla="*/ 18 w 27"/>
                <a:gd name="T15" fmla="*/ 9 h 27"/>
                <a:gd name="T16" fmla="*/ 9 w 27"/>
                <a:gd name="T17" fmla="*/ 9 h 27"/>
                <a:gd name="T18" fmla="*/ 9 w 27"/>
                <a:gd name="T19" fmla="*/ 18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 h="27">
                  <a:moveTo>
                    <a:pt x="27" y="27"/>
                  </a:moveTo>
                  <a:lnTo>
                    <a:pt x="0" y="27"/>
                  </a:lnTo>
                  <a:lnTo>
                    <a:pt x="0" y="0"/>
                  </a:lnTo>
                  <a:lnTo>
                    <a:pt x="27" y="0"/>
                  </a:lnTo>
                  <a:lnTo>
                    <a:pt x="27" y="27"/>
                  </a:lnTo>
                  <a:close/>
                  <a:moveTo>
                    <a:pt x="9" y="18"/>
                  </a:moveTo>
                  <a:lnTo>
                    <a:pt x="18" y="18"/>
                  </a:lnTo>
                  <a:lnTo>
                    <a:pt x="18" y="9"/>
                  </a:lnTo>
                  <a:lnTo>
                    <a:pt x="9" y="9"/>
                  </a:lnTo>
                  <a:lnTo>
                    <a:pt x="9" y="18"/>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6" name="Freeform 35"/>
            <p:cNvSpPr>
              <a:spLocks noEditPoints="1"/>
            </p:cNvSpPr>
            <p:nvPr/>
          </p:nvSpPr>
          <p:spPr bwMode="auto">
            <a:xfrm>
              <a:off x="4030664" y="3367088"/>
              <a:ext cx="42863" cy="42863"/>
            </a:xfrm>
            <a:custGeom>
              <a:avLst/>
              <a:gdLst>
                <a:gd name="T0" fmla="*/ 27 w 27"/>
                <a:gd name="T1" fmla="*/ 27 h 27"/>
                <a:gd name="T2" fmla="*/ 0 w 27"/>
                <a:gd name="T3" fmla="*/ 27 h 27"/>
                <a:gd name="T4" fmla="*/ 0 w 27"/>
                <a:gd name="T5" fmla="*/ 0 h 27"/>
                <a:gd name="T6" fmla="*/ 27 w 27"/>
                <a:gd name="T7" fmla="*/ 0 h 27"/>
                <a:gd name="T8" fmla="*/ 27 w 27"/>
                <a:gd name="T9" fmla="*/ 27 h 27"/>
                <a:gd name="T10" fmla="*/ 9 w 27"/>
                <a:gd name="T11" fmla="*/ 18 h 27"/>
                <a:gd name="T12" fmla="*/ 18 w 27"/>
                <a:gd name="T13" fmla="*/ 18 h 27"/>
                <a:gd name="T14" fmla="*/ 18 w 27"/>
                <a:gd name="T15" fmla="*/ 9 h 27"/>
                <a:gd name="T16" fmla="*/ 9 w 27"/>
                <a:gd name="T17" fmla="*/ 9 h 27"/>
                <a:gd name="T18" fmla="*/ 9 w 27"/>
                <a:gd name="T19" fmla="*/ 18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 h="27">
                  <a:moveTo>
                    <a:pt x="27" y="27"/>
                  </a:moveTo>
                  <a:lnTo>
                    <a:pt x="0" y="27"/>
                  </a:lnTo>
                  <a:lnTo>
                    <a:pt x="0" y="0"/>
                  </a:lnTo>
                  <a:lnTo>
                    <a:pt x="27" y="0"/>
                  </a:lnTo>
                  <a:lnTo>
                    <a:pt x="27" y="27"/>
                  </a:lnTo>
                  <a:close/>
                  <a:moveTo>
                    <a:pt x="9" y="18"/>
                  </a:moveTo>
                  <a:lnTo>
                    <a:pt x="18" y="18"/>
                  </a:lnTo>
                  <a:lnTo>
                    <a:pt x="18" y="9"/>
                  </a:lnTo>
                  <a:lnTo>
                    <a:pt x="9" y="9"/>
                  </a:lnTo>
                  <a:lnTo>
                    <a:pt x="9" y="18"/>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 name="Freeform 36"/>
            <p:cNvSpPr>
              <a:spLocks noEditPoints="1"/>
            </p:cNvSpPr>
            <p:nvPr/>
          </p:nvSpPr>
          <p:spPr bwMode="auto">
            <a:xfrm>
              <a:off x="3971926" y="3367088"/>
              <a:ext cx="44450" cy="42863"/>
            </a:xfrm>
            <a:custGeom>
              <a:avLst/>
              <a:gdLst>
                <a:gd name="T0" fmla="*/ 28 w 28"/>
                <a:gd name="T1" fmla="*/ 27 h 27"/>
                <a:gd name="T2" fmla="*/ 0 w 28"/>
                <a:gd name="T3" fmla="*/ 27 h 27"/>
                <a:gd name="T4" fmla="*/ 0 w 28"/>
                <a:gd name="T5" fmla="*/ 0 h 27"/>
                <a:gd name="T6" fmla="*/ 28 w 28"/>
                <a:gd name="T7" fmla="*/ 0 h 27"/>
                <a:gd name="T8" fmla="*/ 28 w 28"/>
                <a:gd name="T9" fmla="*/ 27 h 27"/>
                <a:gd name="T10" fmla="*/ 9 w 28"/>
                <a:gd name="T11" fmla="*/ 18 h 27"/>
                <a:gd name="T12" fmla="*/ 19 w 28"/>
                <a:gd name="T13" fmla="*/ 18 h 27"/>
                <a:gd name="T14" fmla="*/ 19 w 28"/>
                <a:gd name="T15" fmla="*/ 9 h 27"/>
                <a:gd name="T16" fmla="*/ 9 w 28"/>
                <a:gd name="T17" fmla="*/ 9 h 27"/>
                <a:gd name="T18" fmla="*/ 9 w 28"/>
                <a:gd name="T19" fmla="*/ 18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27">
                  <a:moveTo>
                    <a:pt x="28" y="27"/>
                  </a:moveTo>
                  <a:lnTo>
                    <a:pt x="0" y="27"/>
                  </a:lnTo>
                  <a:lnTo>
                    <a:pt x="0" y="0"/>
                  </a:lnTo>
                  <a:lnTo>
                    <a:pt x="28" y="0"/>
                  </a:lnTo>
                  <a:lnTo>
                    <a:pt x="28" y="27"/>
                  </a:lnTo>
                  <a:close/>
                  <a:moveTo>
                    <a:pt x="9" y="18"/>
                  </a:moveTo>
                  <a:lnTo>
                    <a:pt x="19" y="18"/>
                  </a:lnTo>
                  <a:lnTo>
                    <a:pt x="19" y="9"/>
                  </a:lnTo>
                  <a:lnTo>
                    <a:pt x="9" y="9"/>
                  </a:lnTo>
                  <a:lnTo>
                    <a:pt x="9" y="18"/>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8" name="Freeform 37"/>
            <p:cNvSpPr>
              <a:spLocks noEditPoints="1"/>
            </p:cNvSpPr>
            <p:nvPr/>
          </p:nvSpPr>
          <p:spPr bwMode="auto">
            <a:xfrm>
              <a:off x="4144964" y="3367088"/>
              <a:ext cx="42863" cy="42863"/>
            </a:xfrm>
            <a:custGeom>
              <a:avLst/>
              <a:gdLst>
                <a:gd name="T0" fmla="*/ 27 w 27"/>
                <a:gd name="T1" fmla="*/ 27 h 27"/>
                <a:gd name="T2" fmla="*/ 0 w 27"/>
                <a:gd name="T3" fmla="*/ 27 h 27"/>
                <a:gd name="T4" fmla="*/ 0 w 27"/>
                <a:gd name="T5" fmla="*/ 0 h 27"/>
                <a:gd name="T6" fmla="*/ 27 w 27"/>
                <a:gd name="T7" fmla="*/ 0 h 27"/>
                <a:gd name="T8" fmla="*/ 27 w 27"/>
                <a:gd name="T9" fmla="*/ 27 h 27"/>
                <a:gd name="T10" fmla="*/ 9 w 27"/>
                <a:gd name="T11" fmla="*/ 18 h 27"/>
                <a:gd name="T12" fmla="*/ 18 w 27"/>
                <a:gd name="T13" fmla="*/ 18 h 27"/>
                <a:gd name="T14" fmla="*/ 18 w 27"/>
                <a:gd name="T15" fmla="*/ 9 h 27"/>
                <a:gd name="T16" fmla="*/ 9 w 27"/>
                <a:gd name="T17" fmla="*/ 9 h 27"/>
                <a:gd name="T18" fmla="*/ 9 w 27"/>
                <a:gd name="T19" fmla="*/ 18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 h="27">
                  <a:moveTo>
                    <a:pt x="27" y="27"/>
                  </a:moveTo>
                  <a:lnTo>
                    <a:pt x="0" y="27"/>
                  </a:lnTo>
                  <a:lnTo>
                    <a:pt x="0" y="0"/>
                  </a:lnTo>
                  <a:lnTo>
                    <a:pt x="27" y="0"/>
                  </a:lnTo>
                  <a:lnTo>
                    <a:pt x="27" y="27"/>
                  </a:lnTo>
                  <a:close/>
                  <a:moveTo>
                    <a:pt x="9" y="18"/>
                  </a:moveTo>
                  <a:lnTo>
                    <a:pt x="18" y="18"/>
                  </a:lnTo>
                  <a:lnTo>
                    <a:pt x="18" y="9"/>
                  </a:lnTo>
                  <a:lnTo>
                    <a:pt x="9" y="9"/>
                  </a:lnTo>
                  <a:lnTo>
                    <a:pt x="9" y="18"/>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9" name="Freeform 38"/>
            <p:cNvSpPr>
              <a:spLocks noEditPoints="1"/>
            </p:cNvSpPr>
            <p:nvPr/>
          </p:nvSpPr>
          <p:spPr bwMode="auto">
            <a:xfrm>
              <a:off x="4203701" y="3367088"/>
              <a:ext cx="42863" cy="42863"/>
            </a:xfrm>
            <a:custGeom>
              <a:avLst/>
              <a:gdLst>
                <a:gd name="T0" fmla="*/ 27 w 27"/>
                <a:gd name="T1" fmla="*/ 27 h 27"/>
                <a:gd name="T2" fmla="*/ 0 w 27"/>
                <a:gd name="T3" fmla="*/ 27 h 27"/>
                <a:gd name="T4" fmla="*/ 0 w 27"/>
                <a:gd name="T5" fmla="*/ 0 h 27"/>
                <a:gd name="T6" fmla="*/ 27 w 27"/>
                <a:gd name="T7" fmla="*/ 0 h 27"/>
                <a:gd name="T8" fmla="*/ 27 w 27"/>
                <a:gd name="T9" fmla="*/ 27 h 27"/>
                <a:gd name="T10" fmla="*/ 9 w 27"/>
                <a:gd name="T11" fmla="*/ 18 h 27"/>
                <a:gd name="T12" fmla="*/ 18 w 27"/>
                <a:gd name="T13" fmla="*/ 18 h 27"/>
                <a:gd name="T14" fmla="*/ 18 w 27"/>
                <a:gd name="T15" fmla="*/ 9 h 27"/>
                <a:gd name="T16" fmla="*/ 9 w 27"/>
                <a:gd name="T17" fmla="*/ 9 h 27"/>
                <a:gd name="T18" fmla="*/ 9 w 27"/>
                <a:gd name="T19" fmla="*/ 18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 h="27">
                  <a:moveTo>
                    <a:pt x="27" y="27"/>
                  </a:moveTo>
                  <a:lnTo>
                    <a:pt x="0" y="27"/>
                  </a:lnTo>
                  <a:lnTo>
                    <a:pt x="0" y="0"/>
                  </a:lnTo>
                  <a:lnTo>
                    <a:pt x="27" y="0"/>
                  </a:lnTo>
                  <a:lnTo>
                    <a:pt x="27" y="27"/>
                  </a:lnTo>
                  <a:close/>
                  <a:moveTo>
                    <a:pt x="9" y="18"/>
                  </a:moveTo>
                  <a:lnTo>
                    <a:pt x="18" y="18"/>
                  </a:lnTo>
                  <a:lnTo>
                    <a:pt x="18" y="9"/>
                  </a:lnTo>
                  <a:lnTo>
                    <a:pt x="9" y="9"/>
                  </a:lnTo>
                  <a:lnTo>
                    <a:pt x="9" y="18"/>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0" name="Freeform 39"/>
            <p:cNvSpPr>
              <a:spLocks noEditPoints="1"/>
            </p:cNvSpPr>
            <p:nvPr/>
          </p:nvSpPr>
          <p:spPr bwMode="auto">
            <a:xfrm>
              <a:off x="4260851" y="3367088"/>
              <a:ext cx="42863" cy="42863"/>
            </a:xfrm>
            <a:custGeom>
              <a:avLst/>
              <a:gdLst>
                <a:gd name="T0" fmla="*/ 27 w 27"/>
                <a:gd name="T1" fmla="*/ 27 h 27"/>
                <a:gd name="T2" fmla="*/ 0 w 27"/>
                <a:gd name="T3" fmla="*/ 27 h 27"/>
                <a:gd name="T4" fmla="*/ 0 w 27"/>
                <a:gd name="T5" fmla="*/ 0 h 27"/>
                <a:gd name="T6" fmla="*/ 27 w 27"/>
                <a:gd name="T7" fmla="*/ 0 h 27"/>
                <a:gd name="T8" fmla="*/ 27 w 27"/>
                <a:gd name="T9" fmla="*/ 27 h 27"/>
                <a:gd name="T10" fmla="*/ 9 w 27"/>
                <a:gd name="T11" fmla="*/ 18 h 27"/>
                <a:gd name="T12" fmla="*/ 18 w 27"/>
                <a:gd name="T13" fmla="*/ 18 h 27"/>
                <a:gd name="T14" fmla="*/ 18 w 27"/>
                <a:gd name="T15" fmla="*/ 9 h 27"/>
                <a:gd name="T16" fmla="*/ 9 w 27"/>
                <a:gd name="T17" fmla="*/ 9 h 27"/>
                <a:gd name="T18" fmla="*/ 9 w 27"/>
                <a:gd name="T19" fmla="*/ 18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 h="27">
                  <a:moveTo>
                    <a:pt x="27" y="27"/>
                  </a:moveTo>
                  <a:lnTo>
                    <a:pt x="0" y="27"/>
                  </a:lnTo>
                  <a:lnTo>
                    <a:pt x="0" y="0"/>
                  </a:lnTo>
                  <a:lnTo>
                    <a:pt x="27" y="0"/>
                  </a:lnTo>
                  <a:lnTo>
                    <a:pt x="27" y="27"/>
                  </a:lnTo>
                  <a:close/>
                  <a:moveTo>
                    <a:pt x="9" y="18"/>
                  </a:moveTo>
                  <a:lnTo>
                    <a:pt x="18" y="18"/>
                  </a:lnTo>
                  <a:lnTo>
                    <a:pt x="18" y="9"/>
                  </a:lnTo>
                  <a:lnTo>
                    <a:pt x="9" y="9"/>
                  </a:lnTo>
                  <a:lnTo>
                    <a:pt x="9" y="18"/>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1" name="Freeform 40"/>
            <p:cNvSpPr>
              <a:spLocks noEditPoints="1"/>
            </p:cNvSpPr>
            <p:nvPr/>
          </p:nvSpPr>
          <p:spPr bwMode="auto">
            <a:xfrm>
              <a:off x="4318001" y="3367088"/>
              <a:ext cx="42863" cy="42863"/>
            </a:xfrm>
            <a:custGeom>
              <a:avLst/>
              <a:gdLst>
                <a:gd name="T0" fmla="*/ 27 w 27"/>
                <a:gd name="T1" fmla="*/ 27 h 27"/>
                <a:gd name="T2" fmla="*/ 0 w 27"/>
                <a:gd name="T3" fmla="*/ 27 h 27"/>
                <a:gd name="T4" fmla="*/ 0 w 27"/>
                <a:gd name="T5" fmla="*/ 0 h 27"/>
                <a:gd name="T6" fmla="*/ 27 w 27"/>
                <a:gd name="T7" fmla="*/ 0 h 27"/>
                <a:gd name="T8" fmla="*/ 27 w 27"/>
                <a:gd name="T9" fmla="*/ 27 h 27"/>
                <a:gd name="T10" fmla="*/ 9 w 27"/>
                <a:gd name="T11" fmla="*/ 18 h 27"/>
                <a:gd name="T12" fmla="*/ 18 w 27"/>
                <a:gd name="T13" fmla="*/ 18 h 27"/>
                <a:gd name="T14" fmla="*/ 18 w 27"/>
                <a:gd name="T15" fmla="*/ 9 h 27"/>
                <a:gd name="T16" fmla="*/ 9 w 27"/>
                <a:gd name="T17" fmla="*/ 9 h 27"/>
                <a:gd name="T18" fmla="*/ 9 w 27"/>
                <a:gd name="T19" fmla="*/ 18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 h="27">
                  <a:moveTo>
                    <a:pt x="27" y="27"/>
                  </a:moveTo>
                  <a:lnTo>
                    <a:pt x="0" y="27"/>
                  </a:lnTo>
                  <a:lnTo>
                    <a:pt x="0" y="0"/>
                  </a:lnTo>
                  <a:lnTo>
                    <a:pt x="27" y="0"/>
                  </a:lnTo>
                  <a:lnTo>
                    <a:pt x="27" y="27"/>
                  </a:lnTo>
                  <a:close/>
                  <a:moveTo>
                    <a:pt x="9" y="18"/>
                  </a:moveTo>
                  <a:lnTo>
                    <a:pt x="18" y="18"/>
                  </a:lnTo>
                  <a:lnTo>
                    <a:pt x="18" y="9"/>
                  </a:lnTo>
                  <a:lnTo>
                    <a:pt x="9" y="9"/>
                  </a:lnTo>
                  <a:lnTo>
                    <a:pt x="9" y="18"/>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2" name="Freeform 41"/>
            <p:cNvSpPr>
              <a:spLocks noEditPoints="1"/>
            </p:cNvSpPr>
            <p:nvPr/>
          </p:nvSpPr>
          <p:spPr bwMode="auto">
            <a:xfrm>
              <a:off x="4087814" y="3424238"/>
              <a:ext cx="42863" cy="42863"/>
            </a:xfrm>
            <a:custGeom>
              <a:avLst/>
              <a:gdLst>
                <a:gd name="T0" fmla="*/ 27 w 27"/>
                <a:gd name="T1" fmla="*/ 27 h 27"/>
                <a:gd name="T2" fmla="*/ 0 w 27"/>
                <a:gd name="T3" fmla="*/ 27 h 27"/>
                <a:gd name="T4" fmla="*/ 0 w 27"/>
                <a:gd name="T5" fmla="*/ 0 h 27"/>
                <a:gd name="T6" fmla="*/ 27 w 27"/>
                <a:gd name="T7" fmla="*/ 0 h 27"/>
                <a:gd name="T8" fmla="*/ 27 w 27"/>
                <a:gd name="T9" fmla="*/ 27 h 27"/>
                <a:gd name="T10" fmla="*/ 9 w 27"/>
                <a:gd name="T11" fmla="*/ 18 h 27"/>
                <a:gd name="T12" fmla="*/ 18 w 27"/>
                <a:gd name="T13" fmla="*/ 18 h 27"/>
                <a:gd name="T14" fmla="*/ 18 w 27"/>
                <a:gd name="T15" fmla="*/ 9 h 27"/>
                <a:gd name="T16" fmla="*/ 9 w 27"/>
                <a:gd name="T17" fmla="*/ 9 h 27"/>
                <a:gd name="T18" fmla="*/ 9 w 27"/>
                <a:gd name="T19" fmla="*/ 18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 h="27">
                  <a:moveTo>
                    <a:pt x="27" y="27"/>
                  </a:moveTo>
                  <a:lnTo>
                    <a:pt x="0" y="27"/>
                  </a:lnTo>
                  <a:lnTo>
                    <a:pt x="0" y="0"/>
                  </a:lnTo>
                  <a:lnTo>
                    <a:pt x="27" y="0"/>
                  </a:lnTo>
                  <a:lnTo>
                    <a:pt x="27" y="27"/>
                  </a:lnTo>
                  <a:close/>
                  <a:moveTo>
                    <a:pt x="9" y="18"/>
                  </a:moveTo>
                  <a:lnTo>
                    <a:pt x="18" y="18"/>
                  </a:lnTo>
                  <a:lnTo>
                    <a:pt x="18" y="9"/>
                  </a:lnTo>
                  <a:lnTo>
                    <a:pt x="9" y="9"/>
                  </a:lnTo>
                  <a:lnTo>
                    <a:pt x="9" y="18"/>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3" name="Freeform 42"/>
            <p:cNvSpPr>
              <a:spLocks noEditPoints="1"/>
            </p:cNvSpPr>
            <p:nvPr/>
          </p:nvSpPr>
          <p:spPr bwMode="auto">
            <a:xfrm>
              <a:off x="4030664" y="3424238"/>
              <a:ext cx="42863" cy="42863"/>
            </a:xfrm>
            <a:custGeom>
              <a:avLst/>
              <a:gdLst>
                <a:gd name="T0" fmla="*/ 27 w 27"/>
                <a:gd name="T1" fmla="*/ 27 h 27"/>
                <a:gd name="T2" fmla="*/ 0 w 27"/>
                <a:gd name="T3" fmla="*/ 27 h 27"/>
                <a:gd name="T4" fmla="*/ 0 w 27"/>
                <a:gd name="T5" fmla="*/ 0 h 27"/>
                <a:gd name="T6" fmla="*/ 27 w 27"/>
                <a:gd name="T7" fmla="*/ 0 h 27"/>
                <a:gd name="T8" fmla="*/ 27 w 27"/>
                <a:gd name="T9" fmla="*/ 27 h 27"/>
                <a:gd name="T10" fmla="*/ 9 w 27"/>
                <a:gd name="T11" fmla="*/ 18 h 27"/>
                <a:gd name="T12" fmla="*/ 18 w 27"/>
                <a:gd name="T13" fmla="*/ 18 h 27"/>
                <a:gd name="T14" fmla="*/ 18 w 27"/>
                <a:gd name="T15" fmla="*/ 9 h 27"/>
                <a:gd name="T16" fmla="*/ 9 w 27"/>
                <a:gd name="T17" fmla="*/ 9 h 27"/>
                <a:gd name="T18" fmla="*/ 9 w 27"/>
                <a:gd name="T19" fmla="*/ 18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 h="27">
                  <a:moveTo>
                    <a:pt x="27" y="27"/>
                  </a:moveTo>
                  <a:lnTo>
                    <a:pt x="0" y="27"/>
                  </a:lnTo>
                  <a:lnTo>
                    <a:pt x="0" y="0"/>
                  </a:lnTo>
                  <a:lnTo>
                    <a:pt x="27" y="0"/>
                  </a:lnTo>
                  <a:lnTo>
                    <a:pt x="27" y="27"/>
                  </a:lnTo>
                  <a:close/>
                  <a:moveTo>
                    <a:pt x="9" y="18"/>
                  </a:moveTo>
                  <a:lnTo>
                    <a:pt x="18" y="18"/>
                  </a:lnTo>
                  <a:lnTo>
                    <a:pt x="18" y="9"/>
                  </a:lnTo>
                  <a:lnTo>
                    <a:pt x="9" y="9"/>
                  </a:lnTo>
                  <a:lnTo>
                    <a:pt x="9" y="18"/>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4" name="Freeform 43"/>
            <p:cNvSpPr>
              <a:spLocks noEditPoints="1"/>
            </p:cNvSpPr>
            <p:nvPr/>
          </p:nvSpPr>
          <p:spPr bwMode="auto">
            <a:xfrm>
              <a:off x="3971926" y="3424238"/>
              <a:ext cx="44450" cy="42863"/>
            </a:xfrm>
            <a:custGeom>
              <a:avLst/>
              <a:gdLst>
                <a:gd name="T0" fmla="*/ 28 w 28"/>
                <a:gd name="T1" fmla="*/ 27 h 27"/>
                <a:gd name="T2" fmla="*/ 0 w 28"/>
                <a:gd name="T3" fmla="*/ 27 h 27"/>
                <a:gd name="T4" fmla="*/ 0 w 28"/>
                <a:gd name="T5" fmla="*/ 0 h 27"/>
                <a:gd name="T6" fmla="*/ 28 w 28"/>
                <a:gd name="T7" fmla="*/ 0 h 27"/>
                <a:gd name="T8" fmla="*/ 28 w 28"/>
                <a:gd name="T9" fmla="*/ 27 h 27"/>
                <a:gd name="T10" fmla="*/ 9 w 28"/>
                <a:gd name="T11" fmla="*/ 18 h 27"/>
                <a:gd name="T12" fmla="*/ 19 w 28"/>
                <a:gd name="T13" fmla="*/ 18 h 27"/>
                <a:gd name="T14" fmla="*/ 19 w 28"/>
                <a:gd name="T15" fmla="*/ 9 h 27"/>
                <a:gd name="T16" fmla="*/ 9 w 28"/>
                <a:gd name="T17" fmla="*/ 9 h 27"/>
                <a:gd name="T18" fmla="*/ 9 w 28"/>
                <a:gd name="T19" fmla="*/ 18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27">
                  <a:moveTo>
                    <a:pt x="28" y="27"/>
                  </a:moveTo>
                  <a:lnTo>
                    <a:pt x="0" y="27"/>
                  </a:lnTo>
                  <a:lnTo>
                    <a:pt x="0" y="0"/>
                  </a:lnTo>
                  <a:lnTo>
                    <a:pt x="28" y="0"/>
                  </a:lnTo>
                  <a:lnTo>
                    <a:pt x="28" y="27"/>
                  </a:lnTo>
                  <a:close/>
                  <a:moveTo>
                    <a:pt x="9" y="18"/>
                  </a:moveTo>
                  <a:lnTo>
                    <a:pt x="19" y="18"/>
                  </a:lnTo>
                  <a:lnTo>
                    <a:pt x="19" y="9"/>
                  </a:lnTo>
                  <a:lnTo>
                    <a:pt x="9" y="9"/>
                  </a:lnTo>
                  <a:lnTo>
                    <a:pt x="9" y="18"/>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5" name="Freeform 44"/>
            <p:cNvSpPr>
              <a:spLocks noEditPoints="1"/>
            </p:cNvSpPr>
            <p:nvPr/>
          </p:nvSpPr>
          <p:spPr bwMode="auto">
            <a:xfrm>
              <a:off x="4144964" y="3424238"/>
              <a:ext cx="42863" cy="42863"/>
            </a:xfrm>
            <a:custGeom>
              <a:avLst/>
              <a:gdLst>
                <a:gd name="T0" fmla="*/ 27 w 27"/>
                <a:gd name="T1" fmla="*/ 27 h 27"/>
                <a:gd name="T2" fmla="*/ 0 w 27"/>
                <a:gd name="T3" fmla="*/ 27 h 27"/>
                <a:gd name="T4" fmla="*/ 0 w 27"/>
                <a:gd name="T5" fmla="*/ 0 h 27"/>
                <a:gd name="T6" fmla="*/ 27 w 27"/>
                <a:gd name="T7" fmla="*/ 0 h 27"/>
                <a:gd name="T8" fmla="*/ 27 w 27"/>
                <a:gd name="T9" fmla="*/ 27 h 27"/>
                <a:gd name="T10" fmla="*/ 9 w 27"/>
                <a:gd name="T11" fmla="*/ 18 h 27"/>
                <a:gd name="T12" fmla="*/ 18 w 27"/>
                <a:gd name="T13" fmla="*/ 18 h 27"/>
                <a:gd name="T14" fmla="*/ 18 w 27"/>
                <a:gd name="T15" fmla="*/ 9 h 27"/>
                <a:gd name="T16" fmla="*/ 9 w 27"/>
                <a:gd name="T17" fmla="*/ 9 h 27"/>
                <a:gd name="T18" fmla="*/ 9 w 27"/>
                <a:gd name="T19" fmla="*/ 18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 h="27">
                  <a:moveTo>
                    <a:pt x="27" y="27"/>
                  </a:moveTo>
                  <a:lnTo>
                    <a:pt x="0" y="27"/>
                  </a:lnTo>
                  <a:lnTo>
                    <a:pt x="0" y="0"/>
                  </a:lnTo>
                  <a:lnTo>
                    <a:pt x="27" y="0"/>
                  </a:lnTo>
                  <a:lnTo>
                    <a:pt x="27" y="27"/>
                  </a:lnTo>
                  <a:close/>
                  <a:moveTo>
                    <a:pt x="9" y="18"/>
                  </a:moveTo>
                  <a:lnTo>
                    <a:pt x="18" y="18"/>
                  </a:lnTo>
                  <a:lnTo>
                    <a:pt x="18" y="9"/>
                  </a:lnTo>
                  <a:lnTo>
                    <a:pt x="9" y="9"/>
                  </a:lnTo>
                  <a:lnTo>
                    <a:pt x="9" y="18"/>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6" name="Freeform 45"/>
            <p:cNvSpPr>
              <a:spLocks noEditPoints="1"/>
            </p:cNvSpPr>
            <p:nvPr/>
          </p:nvSpPr>
          <p:spPr bwMode="auto">
            <a:xfrm>
              <a:off x="4087814" y="3481388"/>
              <a:ext cx="42863" cy="44450"/>
            </a:xfrm>
            <a:custGeom>
              <a:avLst/>
              <a:gdLst>
                <a:gd name="T0" fmla="*/ 27 w 27"/>
                <a:gd name="T1" fmla="*/ 28 h 28"/>
                <a:gd name="T2" fmla="*/ 0 w 27"/>
                <a:gd name="T3" fmla="*/ 28 h 28"/>
                <a:gd name="T4" fmla="*/ 0 w 27"/>
                <a:gd name="T5" fmla="*/ 0 h 28"/>
                <a:gd name="T6" fmla="*/ 27 w 27"/>
                <a:gd name="T7" fmla="*/ 0 h 28"/>
                <a:gd name="T8" fmla="*/ 27 w 27"/>
                <a:gd name="T9" fmla="*/ 28 h 28"/>
                <a:gd name="T10" fmla="*/ 9 w 27"/>
                <a:gd name="T11" fmla="*/ 19 h 28"/>
                <a:gd name="T12" fmla="*/ 18 w 27"/>
                <a:gd name="T13" fmla="*/ 19 h 28"/>
                <a:gd name="T14" fmla="*/ 18 w 27"/>
                <a:gd name="T15" fmla="*/ 9 h 28"/>
                <a:gd name="T16" fmla="*/ 9 w 27"/>
                <a:gd name="T17" fmla="*/ 9 h 28"/>
                <a:gd name="T18" fmla="*/ 9 w 27"/>
                <a:gd name="T19" fmla="*/ 19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 h="28">
                  <a:moveTo>
                    <a:pt x="27" y="28"/>
                  </a:moveTo>
                  <a:lnTo>
                    <a:pt x="0" y="28"/>
                  </a:lnTo>
                  <a:lnTo>
                    <a:pt x="0" y="0"/>
                  </a:lnTo>
                  <a:lnTo>
                    <a:pt x="27" y="0"/>
                  </a:lnTo>
                  <a:lnTo>
                    <a:pt x="27" y="28"/>
                  </a:lnTo>
                  <a:close/>
                  <a:moveTo>
                    <a:pt x="9" y="19"/>
                  </a:moveTo>
                  <a:lnTo>
                    <a:pt x="18" y="19"/>
                  </a:lnTo>
                  <a:lnTo>
                    <a:pt x="18" y="9"/>
                  </a:lnTo>
                  <a:lnTo>
                    <a:pt x="9" y="9"/>
                  </a:lnTo>
                  <a:lnTo>
                    <a:pt x="9" y="19"/>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7" name="Freeform 46"/>
            <p:cNvSpPr>
              <a:spLocks noEditPoints="1"/>
            </p:cNvSpPr>
            <p:nvPr/>
          </p:nvSpPr>
          <p:spPr bwMode="auto">
            <a:xfrm>
              <a:off x="4030664" y="3481388"/>
              <a:ext cx="42863" cy="44450"/>
            </a:xfrm>
            <a:custGeom>
              <a:avLst/>
              <a:gdLst>
                <a:gd name="T0" fmla="*/ 27 w 27"/>
                <a:gd name="T1" fmla="*/ 28 h 28"/>
                <a:gd name="T2" fmla="*/ 0 w 27"/>
                <a:gd name="T3" fmla="*/ 28 h 28"/>
                <a:gd name="T4" fmla="*/ 0 w 27"/>
                <a:gd name="T5" fmla="*/ 0 h 28"/>
                <a:gd name="T6" fmla="*/ 27 w 27"/>
                <a:gd name="T7" fmla="*/ 0 h 28"/>
                <a:gd name="T8" fmla="*/ 27 w 27"/>
                <a:gd name="T9" fmla="*/ 28 h 28"/>
                <a:gd name="T10" fmla="*/ 9 w 27"/>
                <a:gd name="T11" fmla="*/ 19 h 28"/>
                <a:gd name="T12" fmla="*/ 18 w 27"/>
                <a:gd name="T13" fmla="*/ 19 h 28"/>
                <a:gd name="T14" fmla="*/ 18 w 27"/>
                <a:gd name="T15" fmla="*/ 9 h 28"/>
                <a:gd name="T16" fmla="*/ 9 w 27"/>
                <a:gd name="T17" fmla="*/ 9 h 28"/>
                <a:gd name="T18" fmla="*/ 9 w 27"/>
                <a:gd name="T19" fmla="*/ 19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 h="28">
                  <a:moveTo>
                    <a:pt x="27" y="28"/>
                  </a:moveTo>
                  <a:lnTo>
                    <a:pt x="0" y="28"/>
                  </a:lnTo>
                  <a:lnTo>
                    <a:pt x="0" y="0"/>
                  </a:lnTo>
                  <a:lnTo>
                    <a:pt x="27" y="0"/>
                  </a:lnTo>
                  <a:lnTo>
                    <a:pt x="27" y="28"/>
                  </a:lnTo>
                  <a:close/>
                  <a:moveTo>
                    <a:pt x="9" y="19"/>
                  </a:moveTo>
                  <a:lnTo>
                    <a:pt x="18" y="19"/>
                  </a:lnTo>
                  <a:lnTo>
                    <a:pt x="18" y="9"/>
                  </a:lnTo>
                  <a:lnTo>
                    <a:pt x="9" y="9"/>
                  </a:lnTo>
                  <a:lnTo>
                    <a:pt x="9" y="19"/>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8" name="Freeform 47"/>
            <p:cNvSpPr>
              <a:spLocks noEditPoints="1"/>
            </p:cNvSpPr>
            <p:nvPr/>
          </p:nvSpPr>
          <p:spPr bwMode="auto">
            <a:xfrm>
              <a:off x="3971926" y="3481388"/>
              <a:ext cx="44450" cy="44450"/>
            </a:xfrm>
            <a:custGeom>
              <a:avLst/>
              <a:gdLst>
                <a:gd name="T0" fmla="*/ 28 w 28"/>
                <a:gd name="T1" fmla="*/ 28 h 28"/>
                <a:gd name="T2" fmla="*/ 0 w 28"/>
                <a:gd name="T3" fmla="*/ 28 h 28"/>
                <a:gd name="T4" fmla="*/ 0 w 28"/>
                <a:gd name="T5" fmla="*/ 0 h 28"/>
                <a:gd name="T6" fmla="*/ 28 w 28"/>
                <a:gd name="T7" fmla="*/ 0 h 28"/>
                <a:gd name="T8" fmla="*/ 28 w 28"/>
                <a:gd name="T9" fmla="*/ 28 h 28"/>
                <a:gd name="T10" fmla="*/ 9 w 28"/>
                <a:gd name="T11" fmla="*/ 19 h 28"/>
                <a:gd name="T12" fmla="*/ 19 w 28"/>
                <a:gd name="T13" fmla="*/ 19 h 28"/>
                <a:gd name="T14" fmla="*/ 19 w 28"/>
                <a:gd name="T15" fmla="*/ 9 h 28"/>
                <a:gd name="T16" fmla="*/ 9 w 28"/>
                <a:gd name="T17" fmla="*/ 9 h 28"/>
                <a:gd name="T18" fmla="*/ 9 w 28"/>
                <a:gd name="T19" fmla="*/ 19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28">
                  <a:moveTo>
                    <a:pt x="28" y="28"/>
                  </a:moveTo>
                  <a:lnTo>
                    <a:pt x="0" y="28"/>
                  </a:lnTo>
                  <a:lnTo>
                    <a:pt x="0" y="0"/>
                  </a:lnTo>
                  <a:lnTo>
                    <a:pt x="28" y="0"/>
                  </a:lnTo>
                  <a:lnTo>
                    <a:pt x="28" y="28"/>
                  </a:lnTo>
                  <a:close/>
                  <a:moveTo>
                    <a:pt x="9" y="19"/>
                  </a:moveTo>
                  <a:lnTo>
                    <a:pt x="19" y="19"/>
                  </a:lnTo>
                  <a:lnTo>
                    <a:pt x="19" y="9"/>
                  </a:lnTo>
                  <a:lnTo>
                    <a:pt x="9" y="9"/>
                  </a:lnTo>
                  <a:lnTo>
                    <a:pt x="9" y="19"/>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9" name="Freeform 48"/>
            <p:cNvSpPr>
              <a:spLocks/>
            </p:cNvSpPr>
            <p:nvPr/>
          </p:nvSpPr>
          <p:spPr bwMode="auto">
            <a:xfrm>
              <a:off x="3937001" y="3179763"/>
              <a:ext cx="460375" cy="57150"/>
            </a:xfrm>
            <a:custGeom>
              <a:avLst/>
              <a:gdLst>
                <a:gd name="T0" fmla="*/ 256 w 256"/>
                <a:gd name="T1" fmla="*/ 32 h 32"/>
                <a:gd name="T2" fmla="*/ 248 w 256"/>
                <a:gd name="T3" fmla="*/ 32 h 32"/>
                <a:gd name="T4" fmla="*/ 248 w 256"/>
                <a:gd name="T5" fmla="*/ 8 h 32"/>
                <a:gd name="T6" fmla="*/ 8 w 256"/>
                <a:gd name="T7" fmla="*/ 8 h 32"/>
                <a:gd name="T8" fmla="*/ 8 w 256"/>
                <a:gd name="T9" fmla="*/ 32 h 32"/>
                <a:gd name="T10" fmla="*/ 0 w 256"/>
                <a:gd name="T11" fmla="*/ 32 h 32"/>
                <a:gd name="T12" fmla="*/ 0 w 256"/>
                <a:gd name="T13" fmla="*/ 4 h 32"/>
                <a:gd name="T14" fmla="*/ 4 w 256"/>
                <a:gd name="T15" fmla="*/ 0 h 32"/>
                <a:gd name="T16" fmla="*/ 252 w 256"/>
                <a:gd name="T17" fmla="*/ 0 h 32"/>
                <a:gd name="T18" fmla="*/ 256 w 256"/>
                <a:gd name="T19" fmla="*/ 4 h 32"/>
                <a:gd name="T20" fmla="*/ 256 w 256"/>
                <a:gd name="T21"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6" h="32">
                  <a:moveTo>
                    <a:pt x="256" y="32"/>
                  </a:moveTo>
                  <a:cubicBezTo>
                    <a:pt x="248" y="32"/>
                    <a:pt x="248" y="32"/>
                    <a:pt x="248" y="32"/>
                  </a:cubicBezTo>
                  <a:cubicBezTo>
                    <a:pt x="248" y="8"/>
                    <a:pt x="248" y="8"/>
                    <a:pt x="248" y="8"/>
                  </a:cubicBezTo>
                  <a:cubicBezTo>
                    <a:pt x="8" y="8"/>
                    <a:pt x="8" y="8"/>
                    <a:pt x="8" y="8"/>
                  </a:cubicBezTo>
                  <a:cubicBezTo>
                    <a:pt x="8" y="32"/>
                    <a:pt x="8" y="32"/>
                    <a:pt x="8" y="32"/>
                  </a:cubicBezTo>
                  <a:cubicBezTo>
                    <a:pt x="0" y="32"/>
                    <a:pt x="0" y="32"/>
                    <a:pt x="0" y="32"/>
                  </a:cubicBezTo>
                  <a:cubicBezTo>
                    <a:pt x="0" y="4"/>
                    <a:pt x="0" y="4"/>
                    <a:pt x="0" y="4"/>
                  </a:cubicBezTo>
                  <a:cubicBezTo>
                    <a:pt x="0" y="2"/>
                    <a:pt x="2" y="0"/>
                    <a:pt x="4" y="0"/>
                  </a:cubicBezTo>
                  <a:cubicBezTo>
                    <a:pt x="252" y="0"/>
                    <a:pt x="252" y="0"/>
                    <a:pt x="252" y="0"/>
                  </a:cubicBezTo>
                  <a:cubicBezTo>
                    <a:pt x="254" y="0"/>
                    <a:pt x="256" y="2"/>
                    <a:pt x="256" y="4"/>
                  </a:cubicBezTo>
                  <a:lnTo>
                    <a:pt x="256" y="32"/>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0" name="Rectangle 49"/>
            <p:cNvSpPr>
              <a:spLocks noChangeArrowheads="1"/>
            </p:cNvSpPr>
            <p:nvPr/>
          </p:nvSpPr>
          <p:spPr bwMode="auto">
            <a:xfrm>
              <a:off x="3986214" y="3208338"/>
              <a:ext cx="360363"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1" name="Rectangle 50"/>
            <p:cNvSpPr>
              <a:spLocks noChangeArrowheads="1"/>
            </p:cNvSpPr>
            <p:nvPr/>
          </p:nvSpPr>
          <p:spPr bwMode="auto">
            <a:xfrm>
              <a:off x="4044951" y="3324225"/>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2" name="Rectangle 51"/>
            <p:cNvSpPr>
              <a:spLocks noChangeArrowheads="1"/>
            </p:cNvSpPr>
            <p:nvPr/>
          </p:nvSpPr>
          <p:spPr bwMode="auto">
            <a:xfrm>
              <a:off x="3986214" y="3324225"/>
              <a:ext cx="15875"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3" name="Freeform 52"/>
            <p:cNvSpPr>
              <a:spLocks/>
            </p:cNvSpPr>
            <p:nvPr/>
          </p:nvSpPr>
          <p:spPr bwMode="auto">
            <a:xfrm>
              <a:off x="4240214" y="3498850"/>
              <a:ext cx="98425" cy="69850"/>
            </a:xfrm>
            <a:custGeom>
              <a:avLst/>
              <a:gdLst>
                <a:gd name="T0" fmla="*/ 19 w 54"/>
                <a:gd name="T1" fmla="*/ 39 h 39"/>
                <a:gd name="T2" fmla="*/ 16 w 54"/>
                <a:gd name="T3" fmla="*/ 38 h 39"/>
                <a:gd name="T4" fmla="*/ 0 w 54"/>
                <a:gd name="T5" fmla="*/ 22 h 39"/>
                <a:gd name="T6" fmla="*/ 6 w 54"/>
                <a:gd name="T7" fmla="*/ 16 h 39"/>
                <a:gd name="T8" fmla="*/ 19 w 54"/>
                <a:gd name="T9" fmla="*/ 29 h 39"/>
                <a:gd name="T10" fmla="*/ 48 w 54"/>
                <a:gd name="T11" fmla="*/ 0 h 39"/>
                <a:gd name="T12" fmla="*/ 54 w 54"/>
                <a:gd name="T13" fmla="*/ 6 h 39"/>
                <a:gd name="T14" fmla="*/ 22 w 54"/>
                <a:gd name="T15" fmla="*/ 38 h 39"/>
                <a:gd name="T16" fmla="*/ 19 w 54"/>
                <a:gd name="T17"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39">
                  <a:moveTo>
                    <a:pt x="19" y="39"/>
                  </a:moveTo>
                  <a:cubicBezTo>
                    <a:pt x="18" y="39"/>
                    <a:pt x="17" y="39"/>
                    <a:pt x="16" y="38"/>
                  </a:cubicBezTo>
                  <a:cubicBezTo>
                    <a:pt x="0" y="22"/>
                    <a:pt x="0" y="22"/>
                    <a:pt x="0" y="22"/>
                  </a:cubicBezTo>
                  <a:cubicBezTo>
                    <a:pt x="6" y="16"/>
                    <a:pt x="6" y="16"/>
                    <a:pt x="6" y="16"/>
                  </a:cubicBezTo>
                  <a:cubicBezTo>
                    <a:pt x="19" y="29"/>
                    <a:pt x="19" y="29"/>
                    <a:pt x="19" y="29"/>
                  </a:cubicBezTo>
                  <a:cubicBezTo>
                    <a:pt x="48" y="0"/>
                    <a:pt x="48" y="0"/>
                    <a:pt x="48" y="0"/>
                  </a:cubicBezTo>
                  <a:cubicBezTo>
                    <a:pt x="54" y="6"/>
                    <a:pt x="54" y="6"/>
                    <a:pt x="54" y="6"/>
                  </a:cubicBezTo>
                  <a:cubicBezTo>
                    <a:pt x="22" y="38"/>
                    <a:pt x="22" y="38"/>
                    <a:pt x="22" y="38"/>
                  </a:cubicBezTo>
                  <a:cubicBezTo>
                    <a:pt x="21" y="39"/>
                    <a:pt x="20" y="39"/>
                    <a:pt x="19" y="39"/>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4" name="Freeform 53"/>
            <p:cNvSpPr>
              <a:spLocks noEditPoints="1"/>
            </p:cNvSpPr>
            <p:nvPr/>
          </p:nvSpPr>
          <p:spPr bwMode="auto">
            <a:xfrm>
              <a:off x="4181476" y="3424238"/>
              <a:ext cx="215900" cy="215900"/>
            </a:xfrm>
            <a:custGeom>
              <a:avLst/>
              <a:gdLst>
                <a:gd name="T0" fmla="*/ 60 w 120"/>
                <a:gd name="T1" fmla="*/ 120 h 120"/>
                <a:gd name="T2" fmla="*/ 0 w 120"/>
                <a:gd name="T3" fmla="*/ 60 h 120"/>
                <a:gd name="T4" fmla="*/ 60 w 120"/>
                <a:gd name="T5" fmla="*/ 0 h 120"/>
                <a:gd name="T6" fmla="*/ 120 w 120"/>
                <a:gd name="T7" fmla="*/ 60 h 120"/>
                <a:gd name="T8" fmla="*/ 60 w 120"/>
                <a:gd name="T9" fmla="*/ 120 h 120"/>
                <a:gd name="T10" fmla="*/ 60 w 120"/>
                <a:gd name="T11" fmla="*/ 8 h 120"/>
                <a:gd name="T12" fmla="*/ 8 w 120"/>
                <a:gd name="T13" fmla="*/ 60 h 120"/>
                <a:gd name="T14" fmla="*/ 60 w 120"/>
                <a:gd name="T15" fmla="*/ 112 h 120"/>
                <a:gd name="T16" fmla="*/ 112 w 120"/>
                <a:gd name="T17" fmla="*/ 60 h 120"/>
                <a:gd name="T18" fmla="*/ 60 w 120"/>
                <a:gd name="T19" fmla="*/ 8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120">
                  <a:moveTo>
                    <a:pt x="60" y="120"/>
                  </a:moveTo>
                  <a:cubicBezTo>
                    <a:pt x="27" y="120"/>
                    <a:pt x="0" y="93"/>
                    <a:pt x="0" y="60"/>
                  </a:cubicBezTo>
                  <a:cubicBezTo>
                    <a:pt x="0" y="27"/>
                    <a:pt x="27" y="0"/>
                    <a:pt x="60" y="0"/>
                  </a:cubicBezTo>
                  <a:cubicBezTo>
                    <a:pt x="93" y="0"/>
                    <a:pt x="120" y="27"/>
                    <a:pt x="120" y="60"/>
                  </a:cubicBezTo>
                  <a:cubicBezTo>
                    <a:pt x="120" y="93"/>
                    <a:pt x="93" y="120"/>
                    <a:pt x="60" y="120"/>
                  </a:cubicBezTo>
                  <a:close/>
                  <a:moveTo>
                    <a:pt x="60" y="8"/>
                  </a:moveTo>
                  <a:cubicBezTo>
                    <a:pt x="32" y="8"/>
                    <a:pt x="8" y="31"/>
                    <a:pt x="8" y="60"/>
                  </a:cubicBezTo>
                  <a:cubicBezTo>
                    <a:pt x="8" y="89"/>
                    <a:pt x="32" y="112"/>
                    <a:pt x="60" y="112"/>
                  </a:cubicBezTo>
                  <a:cubicBezTo>
                    <a:pt x="89" y="112"/>
                    <a:pt x="112" y="89"/>
                    <a:pt x="112" y="60"/>
                  </a:cubicBezTo>
                  <a:cubicBezTo>
                    <a:pt x="112" y="31"/>
                    <a:pt x="89" y="8"/>
                    <a:pt x="60" y="8"/>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115851641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p:cNvSpPr/>
          <p:nvPr/>
        </p:nvSpPr>
        <p:spPr>
          <a:xfrm>
            <a:off x="2730256" y="677093"/>
            <a:ext cx="9248619" cy="4186455"/>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ectangle 100"/>
          <p:cNvSpPr/>
          <p:nvPr/>
        </p:nvSpPr>
        <p:spPr>
          <a:xfrm>
            <a:off x="2730257" y="4978799"/>
            <a:ext cx="5904412" cy="1738299"/>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1" name="Rectangle 600"/>
          <p:cNvSpPr/>
          <p:nvPr/>
        </p:nvSpPr>
        <p:spPr>
          <a:xfrm>
            <a:off x="117566" y="656962"/>
            <a:ext cx="2569464" cy="6063877"/>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val 1"/>
          <p:cNvSpPr/>
          <p:nvPr/>
        </p:nvSpPr>
        <p:spPr>
          <a:xfrm>
            <a:off x="402989" y="957449"/>
            <a:ext cx="1998618" cy="2002536"/>
          </a:xfrm>
          <a:prstGeom prst="ellipse">
            <a:avLst/>
          </a:prstGeom>
          <a:solidFill>
            <a:schemeClr val="bg1"/>
          </a:solidFill>
          <a:ln>
            <a:solidFill>
              <a:srgbClr val="73B632"/>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Pentagon 16"/>
          <p:cNvSpPr/>
          <p:nvPr/>
        </p:nvSpPr>
        <p:spPr>
          <a:xfrm>
            <a:off x="-1" y="57150"/>
            <a:ext cx="11978877" cy="521494"/>
          </a:xfrm>
          <a:prstGeom prst="homePlate">
            <a:avLst/>
          </a:prstGeom>
          <a:solidFill>
            <a:schemeClr val="bg1">
              <a:lumMod val="9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itle 1">
            <a:extLst>
              <a:ext uri="{FF2B5EF4-FFF2-40B4-BE49-F238E27FC236}">
                <a16:creationId xmlns="" xmlns:a16="http://schemas.microsoft.com/office/drawing/2014/main" id="{C4CC0F66-F716-9E4A-A350-90E627E348D3}"/>
              </a:ext>
            </a:extLst>
          </p:cNvPr>
          <p:cNvSpPr txBox="1">
            <a:spLocks/>
          </p:cNvSpPr>
          <p:nvPr/>
        </p:nvSpPr>
        <p:spPr bwMode="auto">
          <a:xfrm>
            <a:off x="243769" y="3135941"/>
            <a:ext cx="942302" cy="249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CA" sz="1200" b="1" i="0" u="none" strike="noStrike" kern="1200" cap="none" spc="0" normalizeH="0" baseline="0" noProof="0" dirty="0" smtClean="0">
                <a:ln>
                  <a:noFill/>
                </a:ln>
                <a:solidFill>
                  <a:srgbClr val="5B9BD5"/>
                </a:solidFill>
                <a:effectLst/>
                <a:uLnTx/>
                <a:uFillTx/>
                <a:latin typeface="Century Gothic" pitchFamily="34" charset="0"/>
                <a:ea typeface="ヒラギノ角ゴ Pro W3" pitchFamily="126" charset="-128"/>
              </a:rPr>
              <a:t>Objective</a:t>
            </a:r>
            <a:endParaRPr kumimoji="0" lang="en-CA" sz="1200" b="1" i="0" u="none" strike="noStrike" kern="1200" cap="none" spc="0" normalizeH="0" baseline="0" noProof="0" dirty="0">
              <a:ln>
                <a:noFill/>
              </a:ln>
              <a:solidFill>
                <a:srgbClr val="5B9BD5"/>
              </a:solidFill>
              <a:effectLst/>
              <a:uLnTx/>
              <a:uFillTx/>
              <a:latin typeface="Century Gothic" pitchFamily="34" charset="0"/>
              <a:ea typeface="ヒラギノ角ゴ Pro W3" pitchFamily="126" charset="-128"/>
            </a:endParaRPr>
          </a:p>
        </p:txBody>
      </p:sp>
      <p:sp>
        <p:nvSpPr>
          <p:cNvPr id="57" name="Title 1">
            <a:extLst>
              <a:ext uri="{FF2B5EF4-FFF2-40B4-BE49-F238E27FC236}">
                <a16:creationId xmlns="" xmlns:a16="http://schemas.microsoft.com/office/drawing/2014/main" id="{C4CC0F66-F716-9E4A-A350-90E627E348D3}"/>
              </a:ext>
            </a:extLst>
          </p:cNvPr>
          <p:cNvSpPr txBox="1">
            <a:spLocks/>
          </p:cNvSpPr>
          <p:nvPr/>
        </p:nvSpPr>
        <p:spPr bwMode="auto">
          <a:xfrm>
            <a:off x="250397" y="5441372"/>
            <a:ext cx="842907" cy="249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CA" sz="1200" b="1" i="0" u="none" strike="noStrike" kern="1200" cap="none" spc="0" normalizeH="0" baseline="0" noProof="0" dirty="0" smtClean="0">
                <a:ln>
                  <a:noFill/>
                </a:ln>
                <a:solidFill>
                  <a:srgbClr val="73B632"/>
                </a:solidFill>
                <a:effectLst/>
                <a:uLnTx/>
                <a:uFillTx/>
                <a:latin typeface="Century Gothic" pitchFamily="34" charset="0"/>
                <a:ea typeface="ヒラギノ角ゴ Pro W3" pitchFamily="126" charset="-128"/>
              </a:rPr>
              <a:t>Duration</a:t>
            </a:r>
            <a:endParaRPr kumimoji="0" lang="en-CA" sz="1200" b="1" i="0" u="none" strike="noStrike" kern="1200" cap="none" spc="0" normalizeH="0" baseline="0" noProof="0" dirty="0">
              <a:ln>
                <a:noFill/>
              </a:ln>
              <a:solidFill>
                <a:srgbClr val="73B632"/>
              </a:solidFill>
              <a:effectLst/>
              <a:uLnTx/>
              <a:uFillTx/>
              <a:latin typeface="Century Gothic" pitchFamily="34" charset="0"/>
              <a:ea typeface="ヒラギノ角ゴ Pro W3" pitchFamily="126" charset="-128"/>
            </a:endParaRPr>
          </a:p>
        </p:txBody>
      </p:sp>
      <p:sp>
        <p:nvSpPr>
          <p:cNvPr id="58" name="Title 1">
            <a:extLst>
              <a:ext uri="{FF2B5EF4-FFF2-40B4-BE49-F238E27FC236}">
                <a16:creationId xmlns="" xmlns:a16="http://schemas.microsoft.com/office/drawing/2014/main" id="{C4CC0F66-F716-9E4A-A350-90E627E348D3}"/>
              </a:ext>
            </a:extLst>
          </p:cNvPr>
          <p:cNvSpPr txBox="1">
            <a:spLocks/>
          </p:cNvSpPr>
          <p:nvPr/>
        </p:nvSpPr>
        <p:spPr bwMode="auto">
          <a:xfrm>
            <a:off x="243769" y="4267167"/>
            <a:ext cx="1074822" cy="249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CA" sz="1200" b="1" i="0" u="none" strike="noStrike" kern="1200" cap="none" spc="0" normalizeH="0" baseline="0" noProof="0" dirty="0" smtClean="0">
                <a:ln>
                  <a:noFill/>
                </a:ln>
                <a:solidFill>
                  <a:srgbClr val="E47623"/>
                </a:solidFill>
                <a:effectLst/>
                <a:uLnTx/>
                <a:uFillTx/>
                <a:latin typeface="Century Gothic" pitchFamily="34" charset="0"/>
                <a:ea typeface="ヒラギノ角ゴ Pro W3" pitchFamily="126" charset="-128"/>
              </a:rPr>
              <a:t>Frequency</a:t>
            </a:r>
            <a:endParaRPr kumimoji="0" lang="en-CA" sz="1200" b="1" i="0" u="none" strike="noStrike" kern="1200" cap="none" spc="0" normalizeH="0" baseline="0" noProof="0" dirty="0">
              <a:ln>
                <a:noFill/>
              </a:ln>
              <a:solidFill>
                <a:srgbClr val="E47623"/>
              </a:solidFill>
              <a:effectLst/>
              <a:uLnTx/>
              <a:uFillTx/>
              <a:latin typeface="Century Gothic" pitchFamily="34" charset="0"/>
              <a:ea typeface="ヒラギノ角ゴ Pro W3" pitchFamily="126" charset="-128"/>
            </a:endParaRPr>
          </a:p>
        </p:txBody>
      </p:sp>
      <p:sp>
        <p:nvSpPr>
          <p:cNvPr id="59" name="Title 1">
            <a:extLst>
              <a:ext uri="{FF2B5EF4-FFF2-40B4-BE49-F238E27FC236}">
                <a16:creationId xmlns="" xmlns:a16="http://schemas.microsoft.com/office/drawing/2014/main" id="{C4CC0F66-F716-9E4A-A350-90E627E348D3}"/>
              </a:ext>
            </a:extLst>
          </p:cNvPr>
          <p:cNvSpPr txBox="1">
            <a:spLocks/>
          </p:cNvSpPr>
          <p:nvPr/>
        </p:nvSpPr>
        <p:spPr bwMode="auto">
          <a:xfrm>
            <a:off x="250397" y="3385002"/>
            <a:ext cx="2347029" cy="786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r>
              <a:rPr lang="en-US" sz="900" dirty="0" smtClean="0">
                <a:solidFill>
                  <a:schemeClr val="tx1"/>
                </a:solidFill>
              </a:rPr>
              <a:t>As a team review and confirm which user stories will be committed to the upcoming sprint. Breakdown user stories into discrete sub-tasks.   The team establishes a goal for the sprint.</a:t>
            </a:r>
            <a:endParaRPr lang="en-US" sz="900" dirty="0">
              <a:solidFill>
                <a:schemeClr val="tx1"/>
              </a:solidFill>
            </a:endParaRPr>
          </a:p>
        </p:txBody>
      </p:sp>
      <p:sp>
        <p:nvSpPr>
          <p:cNvPr id="62" name="Title 1">
            <a:extLst>
              <a:ext uri="{FF2B5EF4-FFF2-40B4-BE49-F238E27FC236}">
                <a16:creationId xmlns="" xmlns:a16="http://schemas.microsoft.com/office/drawing/2014/main" id="{C4CC0F66-F716-9E4A-A350-90E627E348D3}"/>
              </a:ext>
            </a:extLst>
          </p:cNvPr>
          <p:cNvSpPr txBox="1">
            <a:spLocks/>
          </p:cNvSpPr>
          <p:nvPr/>
        </p:nvSpPr>
        <p:spPr bwMode="auto">
          <a:xfrm>
            <a:off x="250397" y="4502704"/>
            <a:ext cx="2347029" cy="4760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r>
              <a:rPr lang="en-US" sz="900" dirty="0" smtClean="0">
                <a:solidFill>
                  <a:schemeClr val="tx1"/>
                </a:solidFill>
              </a:rPr>
              <a:t>This ceremony will happen once at the beginning of each sprint. This is the first activity that occurs in each sprint.</a:t>
            </a:r>
            <a:endParaRPr lang="en-US" sz="900" dirty="0">
              <a:solidFill>
                <a:schemeClr val="tx1"/>
              </a:solidFill>
            </a:endParaRPr>
          </a:p>
        </p:txBody>
      </p:sp>
      <p:sp>
        <p:nvSpPr>
          <p:cNvPr id="63" name="Title 1">
            <a:extLst>
              <a:ext uri="{FF2B5EF4-FFF2-40B4-BE49-F238E27FC236}">
                <a16:creationId xmlns="" xmlns:a16="http://schemas.microsoft.com/office/drawing/2014/main" id="{C4CC0F66-F716-9E4A-A350-90E627E348D3}"/>
              </a:ext>
            </a:extLst>
          </p:cNvPr>
          <p:cNvSpPr txBox="1">
            <a:spLocks/>
          </p:cNvSpPr>
          <p:nvPr/>
        </p:nvSpPr>
        <p:spPr bwMode="auto">
          <a:xfrm>
            <a:off x="250397" y="5727834"/>
            <a:ext cx="2347029" cy="1634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r>
              <a:rPr lang="en-US" sz="900" dirty="0" smtClean="0">
                <a:solidFill>
                  <a:schemeClr val="tx1"/>
                </a:solidFill>
              </a:rPr>
              <a:t>As required.</a:t>
            </a:r>
            <a:endParaRPr lang="en-US" sz="900" dirty="0">
              <a:solidFill>
                <a:schemeClr val="tx1"/>
              </a:solidFill>
            </a:endParaRPr>
          </a:p>
        </p:txBody>
      </p:sp>
      <p:sp>
        <p:nvSpPr>
          <p:cNvPr id="64" name="Title 1">
            <a:extLst>
              <a:ext uri="{FF2B5EF4-FFF2-40B4-BE49-F238E27FC236}">
                <a16:creationId xmlns="" xmlns:a16="http://schemas.microsoft.com/office/drawing/2014/main" id="{C4CC0F66-F716-9E4A-A350-90E627E348D3}"/>
              </a:ext>
            </a:extLst>
          </p:cNvPr>
          <p:cNvSpPr txBox="1">
            <a:spLocks/>
          </p:cNvSpPr>
          <p:nvPr/>
        </p:nvSpPr>
        <p:spPr bwMode="auto">
          <a:xfrm>
            <a:off x="769931" y="2300783"/>
            <a:ext cx="1264733" cy="249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CA" sz="1200" b="1" i="0" u="none" strike="noStrike" kern="1200" cap="none" spc="0" normalizeH="0" baseline="0" noProof="0" dirty="0" smtClean="0">
                <a:ln>
                  <a:noFill/>
                </a:ln>
                <a:solidFill>
                  <a:srgbClr val="73B632"/>
                </a:solidFill>
                <a:effectLst/>
                <a:uLnTx/>
                <a:uFillTx/>
                <a:latin typeface="Century Gothic" pitchFamily="34" charset="0"/>
                <a:ea typeface="ヒラギノ角ゴ Pro W3" pitchFamily="126" charset="-128"/>
              </a:rPr>
              <a:t>Sprint Planning</a:t>
            </a:r>
            <a:endParaRPr kumimoji="0" lang="en-CA" sz="1200" b="1" i="0" u="none" strike="noStrike" kern="1200" cap="none" spc="0" normalizeH="0" baseline="0" noProof="0" dirty="0">
              <a:ln>
                <a:noFill/>
              </a:ln>
              <a:solidFill>
                <a:srgbClr val="73B632"/>
              </a:solidFill>
              <a:effectLst/>
              <a:uLnTx/>
              <a:uFillTx/>
              <a:latin typeface="Century Gothic" pitchFamily="34" charset="0"/>
              <a:ea typeface="ヒラギノ角ゴ Pro W3" pitchFamily="126" charset="-128"/>
            </a:endParaRPr>
          </a:p>
        </p:txBody>
      </p:sp>
      <p:sp>
        <p:nvSpPr>
          <p:cNvPr id="66" name="Rectangle 65"/>
          <p:cNvSpPr/>
          <p:nvPr/>
        </p:nvSpPr>
        <p:spPr>
          <a:xfrm>
            <a:off x="8677896" y="4978799"/>
            <a:ext cx="3300980" cy="1738299"/>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Title 1">
            <a:extLst>
              <a:ext uri="{FF2B5EF4-FFF2-40B4-BE49-F238E27FC236}">
                <a16:creationId xmlns="" xmlns:a16="http://schemas.microsoft.com/office/drawing/2014/main" id="{C4CC0F66-F716-9E4A-A350-90E627E348D3}"/>
              </a:ext>
            </a:extLst>
          </p:cNvPr>
          <p:cNvSpPr txBox="1">
            <a:spLocks/>
          </p:cNvSpPr>
          <p:nvPr/>
        </p:nvSpPr>
        <p:spPr bwMode="auto">
          <a:xfrm>
            <a:off x="2926072" y="783680"/>
            <a:ext cx="942302" cy="249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CA" sz="1200" b="1" i="0" u="none" strike="noStrike" kern="1200" cap="none" spc="0" normalizeH="0" baseline="0" noProof="0" dirty="0" smtClean="0">
                <a:ln>
                  <a:noFill/>
                </a:ln>
                <a:solidFill>
                  <a:srgbClr val="EF4051"/>
                </a:solidFill>
                <a:effectLst/>
                <a:uLnTx/>
                <a:uFillTx/>
                <a:latin typeface="Century Gothic" pitchFamily="34" charset="0"/>
                <a:ea typeface="ヒラギノ角ゴ Pro W3" pitchFamily="126" charset="-128"/>
              </a:rPr>
              <a:t>Workflow</a:t>
            </a:r>
            <a:endParaRPr kumimoji="0" lang="en-CA" sz="1200" b="1" i="0" u="none" strike="noStrike" kern="1200" cap="none" spc="0" normalizeH="0" baseline="0" noProof="0" dirty="0">
              <a:ln>
                <a:noFill/>
              </a:ln>
              <a:solidFill>
                <a:srgbClr val="EF4051"/>
              </a:solidFill>
              <a:effectLst/>
              <a:uLnTx/>
              <a:uFillTx/>
              <a:latin typeface="Century Gothic" pitchFamily="34" charset="0"/>
              <a:ea typeface="ヒラギノ角ゴ Pro W3" pitchFamily="126" charset="-128"/>
            </a:endParaRPr>
          </a:p>
        </p:txBody>
      </p:sp>
      <p:sp>
        <p:nvSpPr>
          <p:cNvPr id="68" name="Title 1">
            <a:extLst>
              <a:ext uri="{FF2B5EF4-FFF2-40B4-BE49-F238E27FC236}">
                <a16:creationId xmlns="" xmlns:a16="http://schemas.microsoft.com/office/drawing/2014/main" id="{C4CC0F66-F716-9E4A-A350-90E627E348D3}"/>
              </a:ext>
            </a:extLst>
          </p:cNvPr>
          <p:cNvSpPr txBox="1">
            <a:spLocks/>
          </p:cNvSpPr>
          <p:nvPr/>
        </p:nvSpPr>
        <p:spPr bwMode="auto">
          <a:xfrm>
            <a:off x="2926072" y="5064132"/>
            <a:ext cx="1069458" cy="249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CA" sz="1200" b="1" i="0" u="none" strike="noStrike" kern="1200" cap="none" spc="0" normalizeH="0" baseline="0" noProof="0" dirty="0" smtClean="0">
                <a:ln>
                  <a:noFill/>
                </a:ln>
                <a:solidFill>
                  <a:srgbClr val="5B9BD5"/>
                </a:solidFill>
                <a:effectLst/>
                <a:uLnTx/>
                <a:uFillTx/>
                <a:latin typeface="Century Gothic" pitchFamily="34" charset="0"/>
                <a:ea typeface="ヒラギノ角ゴ Pro W3" pitchFamily="126" charset="-128"/>
              </a:rPr>
              <a:t>Participants</a:t>
            </a:r>
            <a:endParaRPr kumimoji="0" lang="en-CA" sz="1200" b="1" i="0" u="none" strike="noStrike" kern="1200" cap="none" spc="0" normalizeH="0" baseline="0" noProof="0" dirty="0">
              <a:ln>
                <a:noFill/>
              </a:ln>
              <a:solidFill>
                <a:srgbClr val="5B9BD5"/>
              </a:solidFill>
              <a:effectLst/>
              <a:uLnTx/>
              <a:uFillTx/>
              <a:latin typeface="Century Gothic" pitchFamily="34" charset="0"/>
              <a:ea typeface="ヒラギノ角ゴ Pro W3" pitchFamily="126" charset="-128"/>
            </a:endParaRPr>
          </a:p>
        </p:txBody>
      </p:sp>
      <p:sp>
        <p:nvSpPr>
          <p:cNvPr id="69" name="Title 1">
            <a:extLst>
              <a:ext uri="{FF2B5EF4-FFF2-40B4-BE49-F238E27FC236}">
                <a16:creationId xmlns="" xmlns:a16="http://schemas.microsoft.com/office/drawing/2014/main" id="{C4CC0F66-F716-9E4A-A350-90E627E348D3}"/>
              </a:ext>
            </a:extLst>
          </p:cNvPr>
          <p:cNvSpPr txBox="1">
            <a:spLocks/>
          </p:cNvSpPr>
          <p:nvPr/>
        </p:nvSpPr>
        <p:spPr bwMode="auto">
          <a:xfrm>
            <a:off x="8769188" y="5064132"/>
            <a:ext cx="783968" cy="249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CA" sz="1200" b="1" i="0" u="none" strike="noStrike" kern="1200" cap="none" spc="0" normalizeH="0" baseline="0" noProof="0" dirty="0" smtClean="0">
                <a:ln>
                  <a:noFill/>
                </a:ln>
                <a:solidFill>
                  <a:srgbClr val="73B632"/>
                </a:solidFill>
                <a:effectLst/>
                <a:uLnTx/>
                <a:uFillTx/>
                <a:latin typeface="Century Gothic" pitchFamily="34" charset="0"/>
                <a:ea typeface="ヒラギノ角ゴ Pro W3" pitchFamily="126" charset="-128"/>
              </a:rPr>
              <a:t>Artifacts</a:t>
            </a:r>
            <a:endParaRPr kumimoji="0" lang="en-CA" sz="1200" b="1" i="0" u="none" strike="noStrike" kern="1200" cap="none" spc="0" normalizeH="0" baseline="0" noProof="0" dirty="0">
              <a:ln>
                <a:noFill/>
              </a:ln>
              <a:solidFill>
                <a:srgbClr val="73B632"/>
              </a:solidFill>
              <a:effectLst/>
              <a:uLnTx/>
              <a:uFillTx/>
              <a:latin typeface="Century Gothic" pitchFamily="34" charset="0"/>
              <a:ea typeface="ヒラギノ角ゴ Pro W3" pitchFamily="126" charset="-128"/>
            </a:endParaRPr>
          </a:p>
        </p:txBody>
      </p:sp>
      <p:sp>
        <p:nvSpPr>
          <p:cNvPr id="19" name="Title 1">
            <a:extLst>
              <a:ext uri="{FF2B5EF4-FFF2-40B4-BE49-F238E27FC236}">
                <a16:creationId xmlns="" xmlns:a16="http://schemas.microsoft.com/office/drawing/2014/main" id="{C4CC0F66-F716-9E4A-A350-90E627E348D3}"/>
              </a:ext>
            </a:extLst>
          </p:cNvPr>
          <p:cNvSpPr txBox="1">
            <a:spLocks/>
          </p:cNvSpPr>
          <p:nvPr/>
        </p:nvSpPr>
        <p:spPr bwMode="auto">
          <a:xfrm>
            <a:off x="2939321" y="1020288"/>
            <a:ext cx="1857965" cy="249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L="228600" marR="0" lvl="0" indent="-228600" algn="l" defTabSz="457200" rtl="0" eaLnBrk="0" fontAlgn="base" latinLnBrk="0" hangingPunct="0">
              <a:lnSpc>
                <a:spcPct val="100000"/>
              </a:lnSpc>
              <a:spcBef>
                <a:spcPct val="0"/>
              </a:spcBef>
              <a:spcAft>
                <a:spcPct val="0"/>
              </a:spcAft>
              <a:buClrTx/>
              <a:buSzTx/>
              <a:buFont typeface="+mj-lt"/>
              <a:buAutoNum type="arabicPeriod"/>
              <a:tabLst/>
              <a:defRPr/>
            </a:pPr>
            <a:r>
              <a:rPr kumimoji="0" lang="en-CA" sz="1100" b="1" i="0" u="none" strike="noStrike" kern="1200" cap="none" spc="0" normalizeH="0" baseline="0" noProof="0" dirty="0" smtClean="0">
                <a:ln>
                  <a:noFill/>
                </a:ln>
                <a:solidFill>
                  <a:schemeClr val="tx1"/>
                </a:solidFill>
                <a:effectLst/>
                <a:uLnTx/>
                <a:uFillTx/>
                <a:latin typeface="Century Gothic" pitchFamily="34" charset="0"/>
                <a:ea typeface="ヒラギノ角ゴ Pro W3" pitchFamily="126" charset="-128"/>
              </a:rPr>
              <a:t>Communicate:</a:t>
            </a:r>
            <a:endParaRPr kumimoji="0" lang="en-CA" sz="1100" b="1" i="0" u="none" strike="noStrike" kern="1200" cap="none" spc="0" normalizeH="0" baseline="0" noProof="0" dirty="0">
              <a:ln>
                <a:noFill/>
              </a:ln>
              <a:solidFill>
                <a:schemeClr val="tx1"/>
              </a:solidFill>
              <a:effectLst/>
              <a:uLnTx/>
              <a:uFillTx/>
              <a:latin typeface="Century Gothic" pitchFamily="34" charset="0"/>
              <a:ea typeface="ヒラギノ角ゴ Pro W3" pitchFamily="126" charset="-128"/>
            </a:endParaRPr>
          </a:p>
        </p:txBody>
      </p:sp>
      <p:sp>
        <p:nvSpPr>
          <p:cNvPr id="20" name="Title 1">
            <a:extLst>
              <a:ext uri="{FF2B5EF4-FFF2-40B4-BE49-F238E27FC236}">
                <a16:creationId xmlns="" xmlns:a16="http://schemas.microsoft.com/office/drawing/2014/main" id="{C4CC0F66-F716-9E4A-A350-90E627E348D3}"/>
              </a:ext>
            </a:extLst>
          </p:cNvPr>
          <p:cNvSpPr txBox="1">
            <a:spLocks/>
          </p:cNvSpPr>
          <p:nvPr/>
        </p:nvSpPr>
        <p:spPr bwMode="auto">
          <a:xfrm>
            <a:off x="3159249" y="1261110"/>
            <a:ext cx="3831272" cy="4048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L="228600" indent="-228600">
              <a:buFont typeface="Arial" panose="020B0604020202020204" pitchFamily="34" charset="0"/>
              <a:buChar char="•"/>
            </a:pPr>
            <a:r>
              <a:rPr lang="en-US" sz="1000" dirty="0">
                <a:solidFill>
                  <a:schemeClr val="tx1"/>
                </a:solidFill>
              </a:rPr>
              <a:t>Communicate team velocity, capacity and sprint </a:t>
            </a:r>
            <a:r>
              <a:rPr lang="en-US" sz="1000" dirty="0" smtClean="0">
                <a:solidFill>
                  <a:schemeClr val="tx1"/>
                </a:solidFill>
              </a:rPr>
              <a:t>objective</a:t>
            </a:r>
          </a:p>
        </p:txBody>
      </p:sp>
      <p:sp>
        <p:nvSpPr>
          <p:cNvPr id="21" name="Title 1">
            <a:extLst>
              <a:ext uri="{FF2B5EF4-FFF2-40B4-BE49-F238E27FC236}">
                <a16:creationId xmlns="" xmlns:a16="http://schemas.microsoft.com/office/drawing/2014/main" id="{C4CC0F66-F716-9E4A-A350-90E627E348D3}"/>
              </a:ext>
            </a:extLst>
          </p:cNvPr>
          <p:cNvSpPr txBox="1">
            <a:spLocks/>
          </p:cNvSpPr>
          <p:nvPr/>
        </p:nvSpPr>
        <p:spPr bwMode="auto">
          <a:xfrm>
            <a:off x="2972453" y="1715951"/>
            <a:ext cx="1857965" cy="249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L="228600" marR="0" lvl="0" indent="-228600" algn="l" defTabSz="457200" rtl="0" eaLnBrk="0" fontAlgn="base" latinLnBrk="0" hangingPunct="0">
              <a:lnSpc>
                <a:spcPct val="100000"/>
              </a:lnSpc>
              <a:spcBef>
                <a:spcPct val="0"/>
              </a:spcBef>
              <a:spcAft>
                <a:spcPct val="0"/>
              </a:spcAft>
              <a:buClrTx/>
              <a:buSzTx/>
              <a:buFont typeface="+mj-lt"/>
              <a:buAutoNum type="arabicPeriod" startAt="2"/>
              <a:tabLst/>
              <a:defRPr/>
            </a:pPr>
            <a:r>
              <a:rPr kumimoji="0" lang="en-CA" sz="1100" b="1" i="0" u="none" strike="noStrike" kern="1200" cap="none" spc="0" normalizeH="0" baseline="0" noProof="0" dirty="0" smtClean="0">
                <a:ln>
                  <a:noFill/>
                </a:ln>
                <a:solidFill>
                  <a:schemeClr val="tx1"/>
                </a:solidFill>
                <a:effectLst/>
                <a:uLnTx/>
                <a:uFillTx/>
                <a:latin typeface="Century Gothic" pitchFamily="34" charset="0"/>
                <a:ea typeface="ヒラギノ角ゴ Pro W3" pitchFamily="126" charset="-128"/>
              </a:rPr>
              <a:t>Select</a:t>
            </a:r>
            <a:endParaRPr kumimoji="0" lang="en-CA" sz="1100" b="1" i="0" u="none" strike="noStrike" kern="1200" cap="none" spc="0" normalizeH="0" baseline="0" noProof="0" dirty="0">
              <a:ln>
                <a:noFill/>
              </a:ln>
              <a:solidFill>
                <a:schemeClr val="tx1"/>
              </a:solidFill>
              <a:effectLst/>
              <a:uLnTx/>
              <a:uFillTx/>
              <a:latin typeface="Century Gothic" pitchFamily="34" charset="0"/>
              <a:ea typeface="ヒラギノ角ゴ Pro W3" pitchFamily="126" charset="-128"/>
            </a:endParaRPr>
          </a:p>
        </p:txBody>
      </p:sp>
      <p:sp>
        <p:nvSpPr>
          <p:cNvPr id="25" name="Title 1">
            <a:extLst>
              <a:ext uri="{FF2B5EF4-FFF2-40B4-BE49-F238E27FC236}">
                <a16:creationId xmlns="" xmlns:a16="http://schemas.microsoft.com/office/drawing/2014/main" id="{C4CC0F66-F716-9E4A-A350-90E627E348D3}"/>
              </a:ext>
            </a:extLst>
          </p:cNvPr>
          <p:cNvSpPr txBox="1">
            <a:spLocks/>
          </p:cNvSpPr>
          <p:nvPr/>
        </p:nvSpPr>
        <p:spPr bwMode="auto">
          <a:xfrm>
            <a:off x="2926072" y="5338853"/>
            <a:ext cx="3209688" cy="535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L="171450" indent="-171450">
              <a:buFont typeface="Arial" panose="020B0604020202020204" pitchFamily="34" charset="0"/>
              <a:buChar char="•"/>
            </a:pPr>
            <a:r>
              <a:rPr lang="en-US" sz="1000" dirty="0" smtClean="0">
                <a:solidFill>
                  <a:schemeClr val="tx1"/>
                </a:solidFill>
              </a:rPr>
              <a:t>Product Owner</a:t>
            </a:r>
          </a:p>
          <a:p>
            <a:pPr marL="171450" indent="-171450">
              <a:buFont typeface="Arial" panose="020B0604020202020204" pitchFamily="34" charset="0"/>
              <a:buChar char="•"/>
            </a:pPr>
            <a:r>
              <a:rPr lang="en-US" sz="1000" dirty="0" smtClean="0">
                <a:solidFill>
                  <a:schemeClr val="tx1"/>
                </a:solidFill>
              </a:rPr>
              <a:t>Scrum Master</a:t>
            </a:r>
          </a:p>
          <a:p>
            <a:pPr marL="171450" indent="-171450">
              <a:buFont typeface="Arial" panose="020B0604020202020204" pitchFamily="34" charset="0"/>
              <a:buChar char="•"/>
            </a:pPr>
            <a:r>
              <a:rPr lang="en-US" sz="1000" dirty="0" smtClean="0">
                <a:solidFill>
                  <a:schemeClr val="tx1"/>
                </a:solidFill>
              </a:rPr>
              <a:t>All Scrum Team Members</a:t>
            </a:r>
          </a:p>
        </p:txBody>
      </p:sp>
      <p:sp>
        <p:nvSpPr>
          <p:cNvPr id="26" name="Title 1">
            <a:extLst>
              <a:ext uri="{FF2B5EF4-FFF2-40B4-BE49-F238E27FC236}">
                <a16:creationId xmlns="" xmlns:a16="http://schemas.microsoft.com/office/drawing/2014/main" id="{C4CC0F66-F716-9E4A-A350-90E627E348D3}"/>
              </a:ext>
            </a:extLst>
          </p:cNvPr>
          <p:cNvSpPr txBox="1">
            <a:spLocks/>
          </p:cNvSpPr>
          <p:nvPr/>
        </p:nvSpPr>
        <p:spPr bwMode="auto">
          <a:xfrm>
            <a:off x="8769187" y="5338853"/>
            <a:ext cx="3209688" cy="376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L="171450" indent="-171450">
              <a:buFont typeface="Arial" panose="020B0604020202020204" pitchFamily="34" charset="0"/>
              <a:buChar char="•"/>
            </a:pPr>
            <a:r>
              <a:rPr lang="en-US" sz="1000" dirty="0" smtClean="0">
                <a:solidFill>
                  <a:schemeClr val="tx1"/>
                </a:solidFill>
              </a:rPr>
              <a:t>Sprint Backlog</a:t>
            </a:r>
          </a:p>
          <a:p>
            <a:pPr marL="171450" indent="-171450">
              <a:buFont typeface="Arial" panose="020B0604020202020204" pitchFamily="34" charset="0"/>
              <a:buChar char="•"/>
            </a:pPr>
            <a:r>
              <a:rPr lang="en-US" sz="1000" dirty="0" smtClean="0">
                <a:solidFill>
                  <a:schemeClr val="tx1"/>
                </a:solidFill>
              </a:rPr>
              <a:t>User Stories</a:t>
            </a:r>
            <a:endParaRPr lang="en-US" sz="1000" dirty="0">
              <a:solidFill>
                <a:schemeClr val="tx1"/>
              </a:solidFill>
            </a:endParaRPr>
          </a:p>
        </p:txBody>
      </p:sp>
      <p:sp>
        <p:nvSpPr>
          <p:cNvPr id="27" name="Title 1">
            <a:extLst>
              <a:ext uri="{FF2B5EF4-FFF2-40B4-BE49-F238E27FC236}">
                <a16:creationId xmlns="" xmlns:a16="http://schemas.microsoft.com/office/drawing/2014/main" id="{C4CC0F66-F716-9E4A-A350-90E627E348D3}"/>
              </a:ext>
            </a:extLst>
          </p:cNvPr>
          <p:cNvSpPr txBox="1">
            <a:spLocks/>
          </p:cNvSpPr>
          <p:nvPr/>
        </p:nvSpPr>
        <p:spPr bwMode="auto">
          <a:xfrm>
            <a:off x="3159249" y="1961108"/>
            <a:ext cx="3831272" cy="2235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L="171450" indent="-171450">
              <a:buFont typeface="Arial" panose="020B0604020202020204" pitchFamily="34" charset="0"/>
              <a:buChar char="•"/>
            </a:pPr>
            <a:r>
              <a:rPr lang="en-US" sz="1000" dirty="0">
                <a:solidFill>
                  <a:schemeClr val="tx1"/>
                </a:solidFill>
              </a:rPr>
              <a:t>Pull ready user stories into the sprint backlog</a:t>
            </a:r>
          </a:p>
        </p:txBody>
      </p:sp>
      <p:sp>
        <p:nvSpPr>
          <p:cNvPr id="28" name="Title 1">
            <a:extLst>
              <a:ext uri="{FF2B5EF4-FFF2-40B4-BE49-F238E27FC236}">
                <a16:creationId xmlns="" xmlns:a16="http://schemas.microsoft.com/office/drawing/2014/main" id="{C4CC0F66-F716-9E4A-A350-90E627E348D3}"/>
              </a:ext>
            </a:extLst>
          </p:cNvPr>
          <p:cNvSpPr txBox="1">
            <a:spLocks/>
          </p:cNvSpPr>
          <p:nvPr/>
        </p:nvSpPr>
        <p:spPr bwMode="auto">
          <a:xfrm>
            <a:off x="2972453" y="2217572"/>
            <a:ext cx="1857965" cy="249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L="228600" marR="0" lvl="0" indent="-228600" algn="l" defTabSz="457200" rtl="0" eaLnBrk="0" fontAlgn="base" latinLnBrk="0" hangingPunct="0">
              <a:lnSpc>
                <a:spcPct val="100000"/>
              </a:lnSpc>
              <a:spcBef>
                <a:spcPct val="0"/>
              </a:spcBef>
              <a:spcAft>
                <a:spcPct val="0"/>
              </a:spcAft>
              <a:buClrTx/>
              <a:buSzTx/>
              <a:buFont typeface="+mj-lt"/>
              <a:buAutoNum type="arabicPeriod" startAt="3"/>
              <a:tabLst/>
              <a:defRPr/>
            </a:pPr>
            <a:r>
              <a:rPr kumimoji="0" lang="en-CA" sz="1100" b="1" i="0" u="none" strike="noStrike" kern="1200" cap="none" spc="0" normalizeH="0" baseline="0" noProof="0" dirty="0" smtClean="0">
                <a:ln>
                  <a:noFill/>
                </a:ln>
                <a:solidFill>
                  <a:schemeClr val="tx1"/>
                </a:solidFill>
                <a:effectLst/>
                <a:uLnTx/>
                <a:uFillTx/>
                <a:latin typeface="Century Gothic" pitchFamily="34" charset="0"/>
                <a:ea typeface="ヒラギノ角ゴ Pro W3" pitchFamily="126" charset="-128"/>
              </a:rPr>
              <a:t>Clarify</a:t>
            </a:r>
            <a:endParaRPr kumimoji="0" lang="en-CA" sz="1100" b="1" i="0" u="none" strike="noStrike" kern="1200" cap="none" spc="0" normalizeH="0" baseline="0" noProof="0" dirty="0">
              <a:ln>
                <a:noFill/>
              </a:ln>
              <a:solidFill>
                <a:schemeClr val="tx1"/>
              </a:solidFill>
              <a:effectLst/>
              <a:uLnTx/>
              <a:uFillTx/>
              <a:latin typeface="Century Gothic" pitchFamily="34" charset="0"/>
              <a:ea typeface="ヒラギノ角ゴ Pro W3" pitchFamily="126" charset="-128"/>
            </a:endParaRPr>
          </a:p>
        </p:txBody>
      </p:sp>
      <p:sp>
        <p:nvSpPr>
          <p:cNvPr id="29" name="Title 1">
            <a:extLst>
              <a:ext uri="{FF2B5EF4-FFF2-40B4-BE49-F238E27FC236}">
                <a16:creationId xmlns="" xmlns:a16="http://schemas.microsoft.com/office/drawing/2014/main" id="{C4CC0F66-F716-9E4A-A350-90E627E348D3}"/>
              </a:ext>
            </a:extLst>
          </p:cNvPr>
          <p:cNvSpPr txBox="1">
            <a:spLocks/>
          </p:cNvSpPr>
          <p:nvPr/>
        </p:nvSpPr>
        <p:spPr bwMode="auto">
          <a:xfrm>
            <a:off x="3139374" y="2437185"/>
            <a:ext cx="3831272" cy="388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L="171450" indent="-171450">
              <a:buFont typeface="Arial" panose="020B0604020202020204" pitchFamily="34" charset="0"/>
              <a:buChar char="•"/>
            </a:pPr>
            <a:r>
              <a:rPr lang="en-US" sz="1000" dirty="0">
                <a:solidFill>
                  <a:schemeClr val="tx1"/>
                </a:solidFill>
              </a:rPr>
              <a:t>Ensure everyone </a:t>
            </a:r>
            <a:r>
              <a:rPr lang="en-US" sz="1000" dirty="0" smtClean="0">
                <a:solidFill>
                  <a:schemeClr val="tx1"/>
                </a:solidFill>
              </a:rPr>
              <a:t>understands </a:t>
            </a:r>
            <a:r>
              <a:rPr lang="en-US" sz="1000" dirty="0">
                <a:solidFill>
                  <a:schemeClr val="tx1"/>
                </a:solidFill>
              </a:rPr>
              <a:t>the work being lined up for the sprint, and no major questions are unanswered</a:t>
            </a:r>
          </a:p>
        </p:txBody>
      </p:sp>
      <p:sp>
        <p:nvSpPr>
          <p:cNvPr id="30" name="Title 1">
            <a:extLst>
              <a:ext uri="{FF2B5EF4-FFF2-40B4-BE49-F238E27FC236}">
                <a16:creationId xmlns="" xmlns:a16="http://schemas.microsoft.com/office/drawing/2014/main" id="{C4CC0F66-F716-9E4A-A350-90E627E348D3}"/>
              </a:ext>
            </a:extLst>
          </p:cNvPr>
          <p:cNvSpPr txBox="1">
            <a:spLocks/>
          </p:cNvSpPr>
          <p:nvPr/>
        </p:nvSpPr>
        <p:spPr bwMode="auto">
          <a:xfrm>
            <a:off x="2972453" y="2804580"/>
            <a:ext cx="2003738" cy="249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L="228600" marR="0" lvl="0" indent="-228600" algn="l" defTabSz="457200" rtl="0" eaLnBrk="0" fontAlgn="base" latinLnBrk="0" hangingPunct="0">
              <a:lnSpc>
                <a:spcPct val="100000"/>
              </a:lnSpc>
              <a:spcBef>
                <a:spcPct val="0"/>
              </a:spcBef>
              <a:spcAft>
                <a:spcPct val="0"/>
              </a:spcAft>
              <a:buClrTx/>
              <a:buSzTx/>
              <a:buFont typeface="+mj-lt"/>
              <a:buAutoNum type="arabicPeriod" startAt="4"/>
              <a:tabLst/>
              <a:defRPr/>
            </a:pPr>
            <a:r>
              <a:rPr kumimoji="0" lang="en-CA" sz="1100" b="1" i="0" u="none" strike="noStrike" kern="1200" cap="none" spc="0" normalizeH="0" baseline="0" noProof="0" dirty="0" smtClean="0">
                <a:ln>
                  <a:noFill/>
                </a:ln>
                <a:solidFill>
                  <a:schemeClr val="tx1"/>
                </a:solidFill>
                <a:effectLst/>
                <a:uLnTx/>
                <a:uFillTx/>
                <a:latin typeface="Century Gothic" pitchFamily="34" charset="0"/>
                <a:ea typeface="ヒラギノ角ゴ Pro W3" pitchFamily="126" charset="-128"/>
              </a:rPr>
              <a:t>Decompose/Estimation</a:t>
            </a:r>
            <a:endParaRPr kumimoji="0" lang="en-CA" sz="1100" b="1" i="0" u="none" strike="noStrike" kern="1200" cap="none" spc="0" normalizeH="0" baseline="0" noProof="0" dirty="0">
              <a:ln>
                <a:noFill/>
              </a:ln>
              <a:solidFill>
                <a:schemeClr val="tx1"/>
              </a:solidFill>
              <a:effectLst/>
              <a:uLnTx/>
              <a:uFillTx/>
              <a:latin typeface="Century Gothic" pitchFamily="34" charset="0"/>
              <a:ea typeface="ヒラギノ角ゴ Pro W3" pitchFamily="126" charset="-128"/>
            </a:endParaRPr>
          </a:p>
        </p:txBody>
      </p:sp>
      <p:sp>
        <p:nvSpPr>
          <p:cNvPr id="31" name="Title 1">
            <a:extLst>
              <a:ext uri="{FF2B5EF4-FFF2-40B4-BE49-F238E27FC236}">
                <a16:creationId xmlns="" xmlns:a16="http://schemas.microsoft.com/office/drawing/2014/main" id="{C4CC0F66-F716-9E4A-A350-90E627E348D3}"/>
              </a:ext>
            </a:extLst>
          </p:cNvPr>
          <p:cNvSpPr txBox="1">
            <a:spLocks/>
          </p:cNvSpPr>
          <p:nvPr/>
        </p:nvSpPr>
        <p:spPr bwMode="auto">
          <a:xfrm>
            <a:off x="3139374" y="3053641"/>
            <a:ext cx="3831272" cy="6327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L="171450" indent="-171450">
              <a:buFont typeface="Arial" panose="020B0604020202020204" pitchFamily="34" charset="0"/>
              <a:buChar char="•"/>
            </a:pPr>
            <a:r>
              <a:rPr lang="en-US" sz="1000" dirty="0">
                <a:solidFill>
                  <a:schemeClr val="tx1"/>
                </a:solidFill>
              </a:rPr>
              <a:t>Break down each user story into a set of sub </a:t>
            </a:r>
            <a:r>
              <a:rPr lang="en-US" sz="1000" dirty="0" smtClean="0">
                <a:solidFill>
                  <a:schemeClr val="tx1"/>
                </a:solidFill>
              </a:rPr>
              <a:t>task </a:t>
            </a:r>
            <a:r>
              <a:rPr lang="en-US" sz="1000" dirty="0">
                <a:solidFill>
                  <a:schemeClr val="tx1"/>
                </a:solidFill>
              </a:rPr>
              <a:t>to help manage work completion throughout the sprint. Optionally the tasks will be estimated </a:t>
            </a:r>
            <a:r>
              <a:rPr lang="en-US" sz="1000" dirty="0" smtClean="0">
                <a:solidFill>
                  <a:schemeClr val="tx1"/>
                </a:solidFill>
              </a:rPr>
              <a:t>by </a:t>
            </a:r>
            <a:r>
              <a:rPr lang="en-US" sz="1000" dirty="0">
                <a:solidFill>
                  <a:schemeClr val="tx1"/>
                </a:solidFill>
              </a:rPr>
              <a:t>the scrum team and recorded in </a:t>
            </a:r>
            <a:r>
              <a:rPr lang="en-US" sz="1000" dirty="0" smtClean="0">
                <a:solidFill>
                  <a:schemeClr val="tx1"/>
                </a:solidFill>
              </a:rPr>
              <a:t>Jira</a:t>
            </a:r>
            <a:endParaRPr lang="en-US" sz="1000" dirty="0">
              <a:solidFill>
                <a:schemeClr val="tx1"/>
              </a:solidFill>
            </a:endParaRPr>
          </a:p>
        </p:txBody>
      </p:sp>
      <p:sp>
        <p:nvSpPr>
          <p:cNvPr id="32" name="Title 1">
            <a:extLst>
              <a:ext uri="{FF2B5EF4-FFF2-40B4-BE49-F238E27FC236}">
                <a16:creationId xmlns="" xmlns:a16="http://schemas.microsoft.com/office/drawing/2014/main" id="{C4CC0F66-F716-9E4A-A350-90E627E348D3}"/>
              </a:ext>
            </a:extLst>
          </p:cNvPr>
          <p:cNvSpPr txBox="1">
            <a:spLocks/>
          </p:cNvSpPr>
          <p:nvPr/>
        </p:nvSpPr>
        <p:spPr bwMode="auto">
          <a:xfrm>
            <a:off x="2975072" y="3728505"/>
            <a:ext cx="2003738" cy="249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L="228600" marR="0" lvl="0" indent="-228600" algn="l" defTabSz="457200" rtl="0" eaLnBrk="0" fontAlgn="base" latinLnBrk="0" hangingPunct="0">
              <a:lnSpc>
                <a:spcPct val="100000"/>
              </a:lnSpc>
              <a:spcBef>
                <a:spcPct val="0"/>
              </a:spcBef>
              <a:spcAft>
                <a:spcPct val="0"/>
              </a:spcAft>
              <a:buClrTx/>
              <a:buSzTx/>
              <a:buFont typeface="+mj-lt"/>
              <a:buAutoNum type="arabicPeriod" startAt="5"/>
              <a:tabLst/>
              <a:defRPr/>
            </a:pPr>
            <a:r>
              <a:rPr kumimoji="0" lang="en-CA" sz="1100" b="1" i="0" u="none" strike="noStrike" kern="1200" cap="none" spc="0" normalizeH="0" baseline="0" noProof="0" dirty="0" smtClean="0">
                <a:ln>
                  <a:noFill/>
                </a:ln>
                <a:solidFill>
                  <a:schemeClr val="tx1"/>
                </a:solidFill>
                <a:effectLst/>
                <a:uLnTx/>
                <a:uFillTx/>
                <a:latin typeface="Century Gothic" pitchFamily="34" charset="0"/>
                <a:ea typeface="ヒラギノ角ゴ Pro W3" pitchFamily="126" charset="-128"/>
              </a:rPr>
              <a:t>Align</a:t>
            </a:r>
            <a:endParaRPr kumimoji="0" lang="en-CA" sz="1100" b="1" i="0" u="none" strike="noStrike" kern="1200" cap="none" spc="0" normalizeH="0" baseline="0" noProof="0" dirty="0">
              <a:ln>
                <a:noFill/>
              </a:ln>
              <a:solidFill>
                <a:schemeClr val="tx1"/>
              </a:solidFill>
              <a:effectLst/>
              <a:uLnTx/>
              <a:uFillTx/>
              <a:latin typeface="Century Gothic" pitchFamily="34" charset="0"/>
              <a:ea typeface="ヒラギノ角ゴ Pro W3" pitchFamily="126" charset="-128"/>
            </a:endParaRPr>
          </a:p>
        </p:txBody>
      </p:sp>
      <p:sp>
        <p:nvSpPr>
          <p:cNvPr id="33" name="Title 1">
            <a:extLst>
              <a:ext uri="{FF2B5EF4-FFF2-40B4-BE49-F238E27FC236}">
                <a16:creationId xmlns="" xmlns:a16="http://schemas.microsoft.com/office/drawing/2014/main" id="{C4CC0F66-F716-9E4A-A350-90E627E348D3}"/>
              </a:ext>
            </a:extLst>
          </p:cNvPr>
          <p:cNvSpPr txBox="1">
            <a:spLocks/>
          </p:cNvSpPr>
          <p:nvPr/>
        </p:nvSpPr>
        <p:spPr bwMode="auto">
          <a:xfrm>
            <a:off x="3147826" y="3977566"/>
            <a:ext cx="3831272" cy="387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L="171450" indent="-171450">
              <a:buFont typeface="Arial" panose="020B0604020202020204" pitchFamily="34" charset="0"/>
              <a:buChar char="•"/>
            </a:pPr>
            <a:r>
              <a:rPr lang="en-US" sz="1000" dirty="0">
                <a:solidFill>
                  <a:schemeClr val="tx1"/>
                </a:solidFill>
              </a:rPr>
              <a:t>Do a final review and ensure all team members are on board with committing to the sprint backlog</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37140" y="1588266"/>
            <a:ext cx="3632031" cy="2318848"/>
          </a:xfrm>
          <a:prstGeom prst="rect">
            <a:avLst/>
          </a:prstGeom>
        </p:spPr>
      </p:pic>
      <p:grpSp>
        <p:nvGrpSpPr>
          <p:cNvPr id="35" name="Group 34"/>
          <p:cNvGrpSpPr/>
          <p:nvPr/>
        </p:nvGrpSpPr>
        <p:grpSpPr>
          <a:xfrm>
            <a:off x="966711" y="1327679"/>
            <a:ext cx="914400" cy="914400"/>
            <a:chOff x="7186613" y="2422525"/>
            <a:chExt cx="461963" cy="461963"/>
          </a:xfrm>
        </p:grpSpPr>
        <p:sp>
          <p:nvSpPr>
            <p:cNvPr id="36" name="Freeform 619"/>
            <p:cNvSpPr>
              <a:spLocks noEditPoints="1"/>
            </p:cNvSpPr>
            <p:nvPr/>
          </p:nvSpPr>
          <p:spPr bwMode="auto">
            <a:xfrm>
              <a:off x="7223126" y="2422525"/>
              <a:ext cx="85725" cy="101600"/>
            </a:xfrm>
            <a:custGeom>
              <a:avLst/>
              <a:gdLst>
                <a:gd name="T0" fmla="*/ 24 w 48"/>
                <a:gd name="T1" fmla="*/ 56 h 56"/>
                <a:gd name="T2" fmla="*/ 0 w 48"/>
                <a:gd name="T3" fmla="*/ 26 h 56"/>
                <a:gd name="T4" fmla="*/ 24 w 48"/>
                <a:gd name="T5" fmla="*/ 0 h 56"/>
                <a:gd name="T6" fmla="*/ 48 w 48"/>
                <a:gd name="T7" fmla="*/ 26 h 56"/>
                <a:gd name="T8" fmla="*/ 24 w 48"/>
                <a:gd name="T9" fmla="*/ 56 h 56"/>
                <a:gd name="T10" fmla="*/ 24 w 48"/>
                <a:gd name="T11" fmla="*/ 8 h 56"/>
                <a:gd name="T12" fmla="*/ 8 w 48"/>
                <a:gd name="T13" fmla="*/ 26 h 56"/>
                <a:gd name="T14" fmla="*/ 24 w 48"/>
                <a:gd name="T15" fmla="*/ 48 h 56"/>
                <a:gd name="T16" fmla="*/ 40 w 48"/>
                <a:gd name="T17" fmla="*/ 26 h 56"/>
                <a:gd name="T18" fmla="*/ 24 w 48"/>
                <a:gd name="T19" fmla="*/ 8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56">
                  <a:moveTo>
                    <a:pt x="24" y="56"/>
                  </a:moveTo>
                  <a:cubicBezTo>
                    <a:pt x="11" y="56"/>
                    <a:pt x="0" y="43"/>
                    <a:pt x="0" y="26"/>
                  </a:cubicBezTo>
                  <a:cubicBezTo>
                    <a:pt x="0" y="14"/>
                    <a:pt x="3" y="0"/>
                    <a:pt x="24" y="0"/>
                  </a:cubicBezTo>
                  <a:cubicBezTo>
                    <a:pt x="45" y="0"/>
                    <a:pt x="48" y="14"/>
                    <a:pt x="48" y="26"/>
                  </a:cubicBezTo>
                  <a:cubicBezTo>
                    <a:pt x="48" y="43"/>
                    <a:pt x="38" y="56"/>
                    <a:pt x="24" y="56"/>
                  </a:cubicBezTo>
                  <a:close/>
                  <a:moveTo>
                    <a:pt x="24" y="8"/>
                  </a:moveTo>
                  <a:cubicBezTo>
                    <a:pt x="12" y="8"/>
                    <a:pt x="8" y="12"/>
                    <a:pt x="8" y="26"/>
                  </a:cubicBezTo>
                  <a:cubicBezTo>
                    <a:pt x="8" y="37"/>
                    <a:pt x="14" y="48"/>
                    <a:pt x="24" y="48"/>
                  </a:cubicBezTo>
                  <a:cubicBezTo>
                    <a:pt x="35" y="48"/>
                    <a:pt x="40" y="37"/>
                    <a:pt x="40" y="26"/>
                  </a:cubicBezTo>
                  <a:cubicBezTo>
                    <a:pt x="40" y="12"/>
                    <a:pt x="36" y="8"/>
                    <a:pt x="24" y="8"/>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37" name="Freeform 620"/>
            <p:cNvSpPr>
              <a:spLocks/>
            </p:cNvSpPr>
            <p:nvPr/>
          </p:nvSpPr>
          <p:spPr bwMode="auto">
            <a:xfrm>
              <a:off x="7285038" y="2503488"/>
              <a:ext cx="60325" cy="77788"/>
            </a:xfrm>
            <a:custGeom>
              <a:avLst/>
              <a:gdLst>
                <a:gd name="T0" fmla="*/ 22 w 34"/>
                <a:gd name="T1" fmla="*/ 43 h 43"/>
                <a:gd name="T2" fmla="*/ 14 w 34"/>
                <a:gd name="T3" fmla="*/ 43 h 43"/>
                <a:gd name="T4" fmla="*/ 14 w 34"/>
                <a:gd name="T5" fmla="*/ 35 h 43"/>
                <a:gd name="T6" fmla="*/ 22 w 34"/>
                <a:gd name="T7" fmla="*/ 35 h 43"/>
                <a:gd name="T8" fmla="*/ 26 w 34"/>
                <a:gd name="T9" fmla="*/ 27 h 43"/>
                <a:gd name="T10" fmla="*/ 26 w 34"/>
                <a:gd name="T11" fmla="*/ 21 h 43"/>
                <a:gd name="T12" fmla="*/ 0 w 34"/>
                <a:gd name="T13" fmla="*/ 6 h 43"/>
                <a:gd name="T14" fmla="*/ 4 w 34"/>
                <a:gd name="T15" fmla="*/ 0 h 43"/>
                <a:gd name="T16" fmla="*/ 34 w 34"/>
                <a:gd name="T17" fmla="*/ 17 h 43"/>
                <a:gd name="T18" fmla="*/ 34 w 34"/>
                <a:gd name="T19" fmla="*/ 27 h 43"/>
                <a:gd name="T20" fmla="*/ 22 w 34"/>
                <a:gd name="T21"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 h="43">
                  <a:moveTo>
                    <a:pt x="22" y="43"/>
                  </a:moveTo>
                  <a:cubicBezTo>
                    <a:pt x="14" y="43"/>
                    <a:pt x="14" y="43"/>
                    <a:pt x="14" y="43"/>
                  </a:cubicBezTo>
                  <a:cubicBezTo>
                    <a:pt x="14" y="35"/>
                    <a:pt x="14" y="35"/>
                    <a:pt x="14" y="35"/>
                  </a:cubicBezTo>
                  <a:cubicBezTo>
                    <a:pt x="22" y="35"/>
                    <a:pt x="22" y="35"/>
                    <a:pt x="22" y="35"/>
                  </a:cubicBezTo>
                  <a:cubicBezTo>
                    <a:pt x="23" y="35"/>
                    <a:pt x="26" y="32"/>
                    <a:pt x="26" y="27"/>
                  </a:cubicBezTo>
                  <a:cubicBezTo>
                    <a:pt x="26" y="21"/>
                    <a:pt x="26" y="21"/>
                    <a:pt x="26" y="21"/>
                  </a:cubicBezTo>
                  <a:cubicBezTo>
                    <a:pt x="0" y="6"/>
                    <a:pt x="0" y="6"/>
                    <a:pt x="0" y="6"/>
                  </a:cubicBezTo>
                  <a:cubicBezTo>
                    <a:pt x="4" y="0"/>
                    <a:pt x="4" y="0"/>
                    <a:pt x="4" y="0"/>
                  </a:cubicBezTo>
                  <a:cubicBezTo>
                    <a:pt x="34" y="17"/>
                    <a:pt x="34" y="17"/>
                    <a:pt x="34" y="17"/>
                  </a:cubicBezTo>
                  <a:cubicBezTo>
                    <a:pt x="34" y="27"/>
                    <a:pt x="34" y="27"/>
                    <a:pt x="34" y="27"/>
                  </a:cubicBezTo>
                  <a:cubicBezTo>
                    <a:pt x="34" y="36"/>
                    <a:pt x="29" y="43"/>
                    <a:pt x="22" y="43"/>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38" name="Freeform 621"/>
            <p:cNvSpPr>
              <a:spLocks/>
            </p:cNvSpPr>
            <p:nvPr/>
          </p:nvSpPr>
          <p:spPr bwMode="auto">
            <a:xfrm>
              <a:off x="7186613" y="2503488"/>
              <a:ext cx="61913" cy="77788"/>
            </a:xfrm>
            <a:custGeom>
              <a:avLst/>
              <a:gdLst>
                <a:gd name="T0" fmla="*/ 20 w 34"/>
                <a:gd name="T1" fmla="*/ 43 h 43"/>
                <a:gd name="T2" fmla="*/ 12 w 34"/>
                <a:gd name="T3" fmla="*/ 43 h 43"/>
                <a:gd name="T4" fmla="*/ 0 w 34"/>
                <a:gd name="T5" fmla="*/ 27 h 43"/>
                <a:gd name="T6" fmla="*/ 0 w 34"/>
                <a:gd name="T7" fmla="*/ 17 h 43"/>
                <a:gd name="T8" fmla="*/ 30 w 34"/>
                <a:gd name="T9" fmla="*/ 0 h 43"/>
                <a:gd name="T10" fmla="*/ 34 w 34"/>
                <a:gd name="T11" fmla="*/ 6 h 43"/>
                <a:gd name="T12" fmla="*/ 8 w 34"/>
                <a:gd name="T13" fmla="*/ 21 h 43"/>
                <a:gd name="T14" fmla="*/ 8 w 34"/>
                <a:gd name="T15" fmla="*/ 27 h 43"/>
                <a:gd name="T16" fmla="*/ 12 w 34"/>
                <a:gd name="T17" fmla="*/ 35 h 43"/>
                <a:gd name="T18" fmla="*/ 20 w 34"/>
                <a:gd name="T19" fmla="*/ 35 h 43"/>
                <a:gd name="T20" fmla="*/ 20 w 34"/>
                <a:gd name="T21"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 h="43">
                  <a:moveTo>
                    <a:pt x="20" y="43"/>
                  </a:moveTo>
                  <a:cubicBezTo>
                    <a:pt x="12" y="43"/>
                    <a:pt x="12" y="43"/>
                    <a:pt x="12" y="43"/>
                  </a:cubicBezTo>
                  <a:cubicBezTo>
                    <a:pt x="6" y="43"/>
                    <a:pt x="0" y="36"/>
                    <a:pt x="0" y="27"/>
                  </a:cubicBezTo>
                  <a:cubicBezTo>
                    <a:pt x="0" y="17"/>
                    <a:pt x="0" y="17"/>
                    <a:pt x="0" y="17"/>
                  </a:cubicBezTo>
                  <a:cubicBezTo>
                    <a:pt x="30" y="0"/>
                    <a:pt x="30" y="0"/>
                    <a:pt x="30" y="0"/>
                  </a:cubicBezTo>
                  <a:cubicBezTo>
                    <a:pt x="34" y="6"/>
                    <a:pt x="34" y="6"/>
                    <a:pt x="34" y="6"/>
                  </a:cubicBezTo>
                  <a:cubicBezTo>
                    <a:pt x="8" y="21"/>
                    <a:pt x="8" y="21"/>
                    <a:pt x="8" y="21"/>
                  </a:cubicBezTo>
                  <a:cubicBezTo>
                    <a:pt x="8" y="27"/>
                    <a:pt x="8" y="27"/>
                    <a:pt x="8" y="27"/>
                  </a:cubicBezTo>
                  <a:cubicBezTo>
                    <a:pt x="8" y="32"/>
                    <a:pt x="11" y="35"/>
                    <a:pt x="12" y="35"/>
                  </a:cubicBezTo>
                  <a:cubicBezTo>
                    <a:pt x="20" y="35"/>
                    <a:pt x="20" y="35"/>
                    <a:pt x="20" y="35"/>
                  </a:cubicBezTo>
                  <a:lnTo>
                    <a:pt x="20" y="43"/>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39" name="Freeform 622"/>
            <p:cNvSpPr>
              <a:spLocks noEditPoints="1"/>
            </p:cNvSpPr>
            <p:nvPr/>
          </p:nvSpPr>
          <p:spPr bwMode="auto">
            <a:xfrm>
              <a:off x="7223126" y="2573338"/>
              <a:ext cx="85725" cy="101600"/>
            </a:xfrm>
            <a:custGeom>
              <a:avLst/>
              <a:gdLst>
                <a:gd name="T0" fmla="*/ 24 w 48"/>
                <a:gd name="T1" fmla="*/ 56 h 56"/>
                <a:gd name="T2" fmla="*/ 0 w 48"/>
                <a:gd name="T3" fmla="*/ 26 h 56"/>
                <a:gd name="T4" fmla="*/ 24 w 48"/>
                <a:gd name="T5" fmla="*/ 0 h 56"/>
                <a:gd name="T6" fmla="*/ 48 w 48"/>
                <a:gd name="T7" fmla="*/ 26 h 56"/>
                <a:gd name="T8" fmla="*/ 24 w 48"/>
                <a:gd name="T9" fmla="*/ 56 h 56"/>
                <a:gd name="T10" fmla="*/ 24 w 48"/>
                <a:gd name="T11" fmla="*/ 8 h 56"/>
                <a:gd name="T12" fmla="*/ 8 w 48"/>
                <a:gd name="T13" fmla="*/ 26 h 56"/>
                <a:gd name="T14" fmla="*/ 24 w 48"/>
                <a:gd name="T15" fmla="*/ 48 h 56"/>
                <a:gd name="T16" fmla="*/ 40 w 48"/>
                <a:gd name="T17" fmla="*/ 26 h 56"/>
                <a:gd name="T18" fmla="*/ 24 w 48"/>
                <a:gd name="T19" fmla="*/ 8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56">
                  <a:moveTo>
                    <a:pt x="24" y="56"/>
                  </a:moveTo>
                  <a:cubicBezTo>
                    <a:pt x="11" y="56"/>
                    <a:pt x="0" y="43"/>
                    <a:pt x="0" y="26"/>
                  </a:cubicBezTo>
                  <a:cubicBezTo>
                    <a:pt x="0" y="14"/>
                    <a:pt x="3" y="0"/>
                    <a:pt x="24" y="0"/>
                  </a:cubicBezTo>
                  <a:cubicBezTo>
                    <a:pt x="45" y="0"/>
                    <a:pt x="48" y="14"/>
                    <a:pt x="48" y="26"/>
                  </a:cubicBezTo>
                  <a:cubicBezTo>
                    <a:pt x="48" y="43"/>
                    <a:pt x="38" y="56"/>
                    <a:pt x="24" y="56"/>
                  </a:cubicBezTo>
                  <a:close/>
                  <a:moveTo>
                    <a:pt x="24" y="8"/>
                  </a:moveTo>
                  <a:cubicBezTo>
                    <a:pt x="12" y="8"/>
                    <a:pt x="8" y="12"/>
                    <a:pt x="8" y="26"/>
                  </a:cubicBezTo>
                  <a:cubicBezTo>
                    <a:pt x="8" y="37"/>
                    <a:pt x="14" y="48"/>
                    <a:pt x="24" y="48"/>
                  </a:cubicBezTo>
                  <a:cubicBezTo>
                    <a:pt x="35" y="48"/>
                    <a:pt x="40" y="37"/>
                    <a:pt x="40" y="26"/>
                  </a:cubicBezTo>
                  <a:cubicBezTo>
                    <a:pt x="40" y="12"/>
                    <a:pt x="36" y="8"/>
                    <a:pt x="24" y="8"/>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40" name="Freeform 623"/>
            <p:cNvSpPr>
              <a:spLocks/>
            </p:cNvSpPr>
            <p:nvPr/>
          </p:nvSpPr>
          <p:spPr bwMode="auto">
            <a:xfrm>
              <a:off x="7285038" y="2654300"/>
              <a:ext cx="60325" cy="77788"/>
            </a:xfrm>
            <a:custGeom>
              <a:avLst/>
              <a:gdLst>
                <a:gd name="T0" fmla="*/ 22 w 34"/>
                <a:gd name="T1" fmla="*/ 43 h 43"/>
                <a:gd name="T2" fmla="*/ 14 w 34"/>
                <a:gd name="T3" fmla="*/ 43 h 43"/>
                <a:gd name="T4" fmla="*/ 14 w 34"/>
                <a:gd name="T5" fmla="*/ 35 h 43"/>
                <a:gd name="T6" fmla="*/ 22 w 34"/>
                <a:gd name="T7" fmla="*/ 35 h 43"/>
                <a:gd name="T8" fmla="*/ 26 w 34"/>
                <a:gd name="T9" fmla="*/ 27 h 43"/>
                <a:gd name="T10" fmla="*/ 26 w 34"/>
                <a:gd name="T11" fmla="*/ 21 h 43"/>
                <a:gd name="T12" fmla="*/ 0 w 34"/>
                <a:gd name="T13" fmla="*/ 6 h 43"/>
                <a:gd name="T14" fmla="*/ 4 w 34"/>
                <a:gd name="T15" fmla="*/ 0 h 43"/>
                <a:gd name="T16" fmla="*/ 34 w 34"/>
                <a:gd name="T17" fmla="*/ 17 h 43"/>
                <a:gd name="T18" fmla="*/ 34 w 34"/>
                <a:gd name="T19" fmla="*/ 27 h 43"/>
                <a:gd name="T20" fmla="*/ 22 w 34"/>
                <a:gd name="T21"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 h="43">
                  <a:moveTo>
                    <a:pt x="22" y="43"/>
                  </a:moveTo>
                  <a:cubicBezTo>
                    <a:pt x="14" y="43"/>
                    <a:pt x="14" y="43"/>
                    <a:pt x="14" y="43"/>
                  </a:cubicBezTo>
                  <a:cubicBezTo>
                    <a:pt x="14" y="35"/>
                    <a:pt x="14" y="35"/>
                    <a:pt x="14" y="35"/>
                  </a:cubicBezTo>
                  <a:cubicBezTo>
                    <a:pt x="22" y="35"/>
                    <a:pt x="22" y="35"/>
                    <a:pt x="22" y="35"/>
                  </a:cubicBezTo>
                  <a:cubicBezTo>
                    <a:pt x="23" y="35"/>
                    <a:pt x="26" y="32"/>
                    <a:pt x="26" y="27"/>
                  </a:cubicBezTo>
                  <a:cubicBezTo>
                    <a:pt x="26" y="21"/>
                    <a:pt x="26" y="21"/>
                    <a:pt x="26" y="21"/>
                  </a:cubicBezTo>
                  <a:cubicBezTo>
                    <a:pt x="0" y="6"/>
                    <a:pt x="0" y="6"/>
                    <a:pt x="0" y="6"/>
                  </a:cubicBezTo>
                  <a:cubicBezTo>
                    <a:pt x="4" y="0"/>
                    <a:pt x="4" y="0"/>
                    <a:pt x="4" y="0"/>
                  </a:cubicBezTo>
                  <a:cubicBezTo>
                    <a:pt x="34" y="17"/>
                    <a:pt x="34" y="17"/>
                    <a:pt x="34" y="17"/>
                  </a:cubicBezTo>
                  <a:cubicBezTo>
                    <a:pt x="34" y="27"/>
                    <a:pt x="34" y="27"/>
                    <a:pt x="34" y="27"/>
                  </a:cubicBezTo>
                  <a:cubicBezTo>
                    <a:pt x="34" y="36"/>
                    <a:pt x="29" y="43"/>
                    <a:pt x="22" y="43"/>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41" name="Freeform 624"/>
            <p:cNvSpPr>
              <a:spLocks/>
            </p:cNvSpPr>
            <p:nvPr/>
          </p:nvSpPr>
          <p:spPr bwMode="auto">
            <a:xfrm>
              <a:off x="7186613" y="2654300"/>
              <a:ext cx="61913" cy="77788"/>
            </a:xfrm>
            <a:custGeom>
              <a:avLst/>
              <a:gdLst>
                <a:gd name="T0" fmla="*/ 20 w 34"/>
                <a:gd name="T1" fmla="*/ 43 h 43"/>
                <a:gd name="T2" fmla="*/ 12 w 34"/>
                <a:gd name="T3" fmla="*/ 43 h 43"/>
                <a:gd name="T4" fmla="*/ 0 w 34"/>
                <a:gd name="T5" fmla="*/ 27 h 43"/>
                <a:gd name="T6" fmla="*/ 0 w 34"/>
                <a:gd name="T7" fmla="*/ 17 h 43"/>
                <a:gd name="T8" fmla="*/ 30 w 34"/>
                <a:gd name="T9" fmla="*/ 0 h 43"/>
                <a:gd name="T10" fmla="*/ 34 w 34"/>
                <a:gd name="T11" fmla="*/ 6 h 43"/>
                <a:gd name="T12" fmla="*/ 8 w 34"/>
                <a:gd name="T13" fmla="*/ 21 h 43"/>
                <a:gd name="T14" fmla="*/ 8 w 34"/>
                <a:gd name="T15" fmla="*/ 27 h 43"/>
                <a:gd name="T16" fmla="*/ 12 w 34"/>
                <a:gd name="T17" fmla="*/ 35 h 43"/>
                <a:gd name="T18" fmla="*/ 20 w 34"/>
                <a:gd name="T19" fmla="*/ 35 h 43"/>
                <a:gd name="T20" fmla="*/ 20 w 34"/>
                <a:gd name="T21"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 h="43">
                  <a:moveTo>
                    <a:pt x="20" y="43"/>
                  </a:moveTo>
                  <a:cubicBezTo>
                    <a:pt x="12" y="43"/>
                    <a:pt x="12" y="43"/>
                    <a:pt x="12" y="43"/>
                  </a:cubicBezTo>
                  <a:cubicBezTo>
                    <a:pt x="6" y="43"/>
                    <a:pt x="0" y="36"/>
                    <a:pt x="0" y="27"/>
                  </a:cubicBezTo>
                  <a:cubicBezTo>
                    <a:pt x="0" y="17"/>
                    <a:pt x="0" y="17"/>
                    <a:pt x="0" y="17"/>
                  </a:cubicBezTo>
                  <a:cubicBezTo>
                    <a:pt x="30" y="0"/>
                    <a:pt x="30" y="0"/>
                    <a:pt x="30" y="0"/>
                  </a:cubicBezTo>
                  <a:cubicBezTo>
                    <a:pt x="34" y="6"/>
                    <a:pt x="34" y="6"/>
                    <a:pt x="34" y="6"/>
                  </a:cubicBezTo>
                  <a:cubicBezTo>
                    <a:pt x="8" y="21"/>
                    <a:pt x="8" y="21"/>
                    <a:pt x="8" y="21"/>
                  </a:cubicBezTo>
                  <a:cubicBezTo>
                    <a:pt x="8" y="27"/>
                    <a:pt x="8" y="27"/>
                    <a:pt x="8" y="27"/>
                  </a:cubicBezTo>
                  <a:cubicBezTo>
                    <a:pt x="8" y="32"/>
                    <a:pt x="11" y="35"/>
                    <a:pt x="12" y="35"/>
                  </a:cubicBezTo>
                  <a:cubicBezTo>
                    <a:pt x="20" y="35"/>
                    <a:pt x="20" y="35"/>
                    <a:pt x="20" y="35"/>
                  </a:cubicBezTo>
                  <a:lnTo>
                    <a:pt x="20" y="43"/>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42" name="Freeform 625"/>
            <p:cNvSpPr>
              <a:spLocks noEditPoints="1"/>
            </p:cNvSpPr>
            <p:nvPr/>
          </p:nvSpPr>
          <p:spPr bwMode="auto">
            <a:xfrm>
              <a:off x="7223126" y="2725738"/>
              <a:ext cx="85725" cy="100013"/>
            </a:xfrm>
            <a:custGeom>
              <a:avLst/>
              <a:gdLst>
                <a:gd name="T0" fmla="*/ 24 w 48"/>
                <a:gd name="T1" fmla="*/ 56 h 56"/>
                <a:gd name="T2" fmla="*/ 0 w 48"/>
                <a:gd name="T3" fmla="*/ 26 h 56"/>
                <a:gd name="T4" fmla="*/ 24 w 48"/>
                <a:gd name="T5" fmla="*/ 0 h 56"/>
                <a:gd name="T6" fmla="*/ 48 w 48"/>
                <a:gd name="T7" fmla="*/ 26 h 56"/>
                <a:gd name="T8" fmla="*/ 24 w 48"/>
                <a:gd name="T9" fmla="*/ 56 h 56"/>
                <a:gd name="T10" fmla="*/ 24 w 48"/>
                <a:gd name="T11" fmla="*/ 8 h 56"/>
                <a:gd name="T12" fmla="*/ 8 w 48"/>
                <a:gd name="T13" fmla="*/ 26 h 56"/>
                <a:gd name="T14" fmla="*/ 24 w 48"/>
                <a:gd name="T15" fmla="*/ 48 h 56"/>
                <a:gd name="T16" fmla="*/ 40 w 48"/>
                <a:gd name="T17" fmla="*/ 26 h 56"/>
                <a:gd name="T18" fmla="*/ 24 w 48"/>
                <a:gd name="T19" fmla="*/ 8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56">
                  <a:moveTo>
                    <a:pt x="24" y="56"/>
                  </a:moveTo>
                  <a:cubicBezTo>
                    <a:pt x="11" y="56"/>
                    <a:pt x="0" y="43"/>
                    <a:pt x="0" y="26"/>
                  </a:cubicBezTo>
                  <a:cubicBezTo>
                    <a:pt x="0" y="14"/>
                    <a:pt x="3" y="0"/>
                    <a:pt x="24" y="0"/>
                  </a:cubicBezTo>
                  <a:cubicBezTo>
                    <a:pt x="45" y="0"/>
                    <a:pt x="48" y="14"/>
                    <a:pt x="48" y="26"/>
                  </a:cubicBezTo>
                  <a:cubicBezTo>
                    <a:pt x="48" y="43"/>
                    <a:pt x="38" y="56"/>
                    <a:pt x="24" y="56"/>
                  </a:cubicBezTo>
                  <a:close/>
                  <a:moveTo>
                    <a:pt x="24" y="8"/>
                  </a:moveTo>
                  <a:cubicBezTo>
                    <a:pt x="12" y="8"/>
                    <a:pt x="8" y="12"/>
                    <a:pt x="8" y="26"/>
                  </a:cubicBezTo>
                  <a:cubicBezTo>
                    <a:pt x="8" y="37"/>
                    <a:pt x="14" y="48"/>
                    <a:pt x="24" y="48"/>
                  </a:cubicBezTo>
                  <a:cubicBezTo>
                    <a:pt x="35" y="48"/>
                    <a:pt x="40" y="37"/>
                    <a:pt x="40" y="26"/>
                  </a:cubicBezTo>
                  <a:cubicBezTo>
                    <a:pt x="40" y="12"/>
                    <a:pt x="36" y="8"/>
                    <a:pt x="24" y="8"/>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43" name="Freeform 626"/>
            <p:cNvSpPr>
              <a:spLocks/>
            </p:cNvSpPr>
            <p:nvPr/>
          </p:nvSpPr>
          <p:spPr bwMode="auto">
            <a:xfrm>
              <a:off x="7186613" y="2806700"/>
              <a:ext cx="158750" cy="77788"/>
            </a:xfrm>
            <a:custGeom>
              <a:avLst/>
              <a:gdLst>
                <a:gd name="T0" fmla="*/ 76 w 88"/>
                <a:gd name="T1" fmla="*/ 43 h 43"/>
                <a:gd name="T2" fmla="*/ 12 w 88"/>
                <a:gd name="T3" fmla="*/ 43 h 43"/>
                <a:gd name="T4" fmla="*/ 0 w 88"/>
                <a:gd name="T5" fmla="*/ 27 h 43"/>
                <a:gd name="T6" fmla="*/ 0 w 88"/>
                <a:gd name="T7" fmla="*/ 17 h 43"/>
                <a:gd name="T8" fmla="*/ 30 w 88"/>
                <a:gd name="T9" fmla="*/ 0 h 43"/>
                <a:gd name="T10" fmla="*/ 34 w 88"/>
                <a:gd name="T11" fmla="*/ 6 h 43"/>
                <a:gd name="T12" fmla="*/ 8 w 88"/>
                <a:gd name="T13" fmla="*/ 21 h 43"/>
                <a:gd name="T14" fmla="*/ 8 w 88"/>
                <a:gd name="T15" fmla="*/ 27 h 43"/>
                <a:gd name="T16" fmla="*/ 12 w 88"/>
                <a:gd name="T17" fmla="*/ 35 h 43"/>
                <a:gd name="T18" fmla="*/ 76 w 88"/>
                <a:gd name="T19" fmla="*/ 35 h 43"/>
                <a:gd name="T20" fmla="*/ 80 w 88"/>
                <a:gd name="T21" fmla="*/ 27 h 43"/>
                <a:gd name="T22" fmla="*/ 80 w 88"/>
                <a:gd name="T23" fmla="*/ 21 h 43"/>
                <a:gd name="T24" fmla="*/ 54 w 88"/>
                <a:gd name="T25" fmla="*/ 6 h 43"/>
                <a:gd name="T26" fmla="*/ 58 w 88"/>
                <a:gd name="T27" fmla="*/ 0 h 43"/>
                <a:gd name="T28" fmla="*/ 88 w 88"/>
                <a:gd name="T29" fmla="*/ 17 h 43"/>
                <a:gd name="T30" fmla="*/ 88 w 88"/>
                <a:gd name="T31" fmla="*/ 27 h 43"/>
                <a:gd name="T32" fmla="*/ 76 w 88"/>
                <a:gd name="T33"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8" h="43">
                  <a:moveTo>
                    <a:pt x="76" y="43"/>
                  </a:moveTo>
                  <a:cubicBezTo>
                    <a:pt x="12" y="43"/>
                    <a:pt x="12" y="43"/>
                    <a:pt x="12" y="43"/>
                  </a:cubicBezTo>
                  <a:cubicBezTo>
                    <a:pt x="6" y="43"/>
                    <a:pt x="0" y="36"/>
                    <a:pt x="0" y="27"/>
                  </a:cubicBezTo>
                  <a:cubicBezTo>
                    <a:pt x="0" y="17"/>
                    <a:pt x="0" y="17"/>
                    <a:pt x="0" y="17"/>
                  </a:cubicBezTo>
                  <a:cubicBezTo>
                    <a:pt x="30" y="0"/>
                    <a:pt x="30" y="0"/>
                    <a:pt x="30" y="0"/>
                  </a:cubicBezTo>
                  <a:cubicBezTo>
                    <a:pt x="34" y="6"/>
                    <a:pt x="34" y="6"/>
                    <a:pt x="34" y="6"/>
                  </a:cubicBezTo>
                  <a:cubicBezTo>
                    <a:pt x="8" y="21"/>
                    <a:pt x="8" y="21"/>
                    <a:pt x="8" y="21"/>
                  </a:cubicBezTo>
                  <a:cubicBezTo>
                    <a:pt x="8" y="27"/>
                    <a:pt x="8" y="27"/>
                    <a:pt x="8" y="27"/>
                  </a:cubicBezTo>
                  <a:cubicBezTo>
                    <a:pt x="8" y="32"/>
                    <a:pt x="11" y="35"/>
                    <a:pt x="12" y="35"/>
                  </a:cubicBezTo>
                  <a:cubicBezTo>
                    <a:pt x="76" y="35"/>
                    <a:pt x="76" y="35"/>
                    <a:pt x="76" y="35"/>
                  </a:cubicBezTo>
                  <a:cubicBezTo>
                    <a:pt x="77" y="35"/>
                    <a:pt x="80" y="32"/>
                    <a:pt x="80" y="27"/>
                  </a:cubicBezTo>
                  <a:cubicBezTo>
                    <a:pt x="80" y="21"/>
                    <a:pt x="80" y="21"/>
                    <a:pt x="80" y="21"/>
                  </a:cubicBezTo>
                  <a:cubicBezTo>
                    <a:pt x="54" y="6"/>
                    <a:pt x="54" y="6"/>
                    <a:pt x="54" y="6"/>
                  </a:cubicBezTo>
                  <a:cubicBezTo>
                    <a:pt x="58" y="0"/>
                    <a:pt x="58" y="0"/>
                    <a:pt x="58" y="0"/>
                  </a:cubicBezTo>
                  <a:cubicBezTo>
                    <a:pt x="88" y="17"/>
                    <a:pt x="88" y="17"/>
                    <a:pt x="88" y="17"/>
                  </a:cubicBezTo>
                  <a:cubicBezTo>
                    <a:pt x="88" y="27"/>
                    <a:pt x="88" y="27"/>
                    <a:pt x="88" y="27"/>
                  </a:cubicBezTo>
                  <a:cubicBezTo>
                    <a:pt x="88" y="36"/>
                    <a:pt x="83" y="43"/>
                    <a:pt x="76" y="43"/>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44" name="Freeform 627"/>
            <p:cNvSpPr>
              <a:spLocks/>
            </p:cNvSpPr>
            <p:nvPr/>
          </p:nvSpPr>
          <p:spPr bwMode="auto">
            <a:xfrm>
              <a:off x="7324726" y="2768600"/>
              <a:ext cx="323850" cy="71438"/>
            </a:xfrm>
            <a:custGeom>
              <a:avLst/>
              <a:gdLst>
                <a:gd name="T0" fmla="*/ 204 w 204"/>
                <a:gd name="T1" fmla="*/ 45 h 45"/>
                <a:gd name="T2" fmla="*/ 22 w 204"/>
                <a:gd name="T3" fmla="*/ 45 h 45"/>
                <a:gd name="T4" fmla="*/ 22 w 204"/>
                <a:gd name="T5" fmla="*/ 36 h 45"/>
                <a:gd name="T6" fmla="*/ 195 w 204"/>
                <a:gd name="T7" fmla="*/ 36 h 45"/>
                <a:gd name="T8" fmla="*/ 195 w 204"/>
                <a:gd name="T9" fmla="*/ 9 h 45"/>
                <a:gd name="T10" fmla="*/ 0 w 204"/>
                <a:gd name="T11" fmla="*/ 9 h 45"/>
                <a:gd name="T12" fmla="*/ 0 w 204"/>
                <a:gd name="T13" fmla="*/ 0 h 45"/>
                <a:gd name="T14" fmla="*/ 204 w 204"/>
                <a:gd name="T15" fmla="*/ 0 h 45"/>
                <a:gd name="T16" fmla="*/ 204 w 204"/>
                <a:gd name="T17"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4" h="45">
                  <a:moveTo>
                    <a:pt x="204" y="45"/>
                  </a:moveTo>
                  <a:lnTo>
                    <a:pt x="22" y="45"/>
                  </a:lnTo>
                  <a:lnTo>
                    <a:pt x="22" y="36"/>
                  </a:lnTo>
                  <a:lnTo>
                    <a:pt x="195" y="36"/>
                  </a:lnTo>
                  <a:lnTo>
                    <a:pt x="195" y="9"/>
                  </a:lnTo>
                  <a:lnTo>
                    <a:pt x="0" y="9"/>
                  </a:lnTo>
                  <a:lnTo>
                    <a:pt x="0" y="0"/>
                  </a:lnTo>
                  <a:lnTo>
                    <a:pt x="204" y="0"/>
                  </a:lnTo>
                  <a:lnTo>
                    <a:pt x="204" y="45"/>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45" name="Freeform 628"/>
            <p:cNvSpPr>
              <a:spLocks/>
            </p:cNvSpPr>
            <p:nvPr/>
          </p:nvSpPr>
          <p:spPr bwMode="auto">
            <a:xfrm>
              <a:off x="7324726" y="2617788"/>
              <a:ext cx="323850" cy="71438"/>
            </a:xfrm>
            <a:custGeom>
              <a:avLst/>
              <a:gdLst>
                <a:gd name="T0" fmla="*/ 204 w 204"/>
                <a:gd name="T1" fmla="*/ 45 h 45"/>
                <a:gd name="T2" fmla="*/ 22 w 204"/>
                <a:gd name="T3" fmla="*/ 45 h 45"/>
                <a:gd name="T4" fmla="*/ 22 w 204"/>
                <a:gd name="T5" fmla="*/ 36 h 45"/>
                <a:gd name="T6" fmla="*/ 195 w 204"/>
                <a:gd name="T7" fmla="*/ 36 h 45"/>
                <a:gd name="T8" fmla="*/ 195 w 204"/>
                <a:gd name="T9" fmla="*/ 9 h 45"/>
                <a:gd name="T10" fmla="*/ 0 w 204"/>
                <a:gd name="T11" fmla="*/ 9 h 45"/>
                <a:gd name="T12" fmla="*/ 0 w 204"/>
                <a:gd name="T13" fmla="*/ 0 h 45"/>
                <a:gd name="T14" fmla="*/ 204 w 204"/>
                <a:gd name="T15" fmla="*/ 0 h 45"/>
                <a:gd name="T16" fmla="*/ 204 w 204"/>
                <a:gd name="T17"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4" h="45">
                  <a:moveTo>
                    <a:pt x="204" y="45"/>
                  </a:moveTo>
                  <a:lnTo>
                    <a:pt x="22" y="45"/>
                  </a:lnTo>
                  <a:lnTo>
                    <a:pt x="22" y="36"/>
                  </a:lnTo>
                  <a:lnTo>
                    <a:pt x="195" y="36"/>
                  </a:lnTo>
                  <a:lnTo>
                    <a:pt x="195" y="9"/>
                  </a:lnTo>
                  <a:lnTo>
                    <a:pt x="0" y="9"/>
                  </a:lnTo>
                  <a:lnTo>
                    <a:pt x="0" y="0"/>
                  </a:lnTo>
                  <a:lnTo>
                    <a:pt x="204" y="0"/>
                  </a:lnTo>
                  <a:lnTo>
                    <a:pt x="204" y="45"/>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46" name="Freeform 629"/>
            <p:cNvSpPr>
              <a:spLocks/>
            </p:cNvSpPr>
            <p:nvPr/>
          </p:nvSpPr>
          <p:spPr bwMode="auto">
            <a:xfrm>
              <a:off x="7324726" y="2465388"/>
              <a:ext cx="323850" cy="73025"/>
            </a:xfrm>
            <a:custGeom>
              <a:avLst/>
              <a:gdLst>
                <a:gd name="T0" fmla="*/ 204 w 204"/>
                <a:gd name="T1" fmla="*/ 46 h 46"/>
                <a:gd name="T2" fmla="*/ 22 w 204"/>
                <a:gd name="T3" fmla="*/ 46 h 46"/>
                <a:gd name="T4" fmla="*/ 22 w 204"/>
                <a:gd name="T5" fmla="*/ 37 h 46"/>
                <a:gd name="T6" fmla="*/ 195 w 204"/>
                <a:gd name="T7" fmla="*/ 37 h 46"/>
                <a:gd name="T8" fmla="*/ 195 w 204"/>
                <a:gd name="T9" fmla="*/ 9 h 46"/>
                <a:gd name="T10" fmla="*/ 0 w 204"/>
                <a:gd name="T11" fmla="*/ 9 h 46"/>
                <a:gd name="T12" fmla="*/ 0 w 204"/>
                <a:gd name="T13" fmla="*/ 0 h 46"/>
                <a:gd name="T14" fmla="*/ 204 w 204"/>
                <a:gd name="T15" fmla="*/ 0 h 46"/>
                <a:gd name="T16" fmla="*/ 204 w 204"/>
                <a:gd name="T17" fmla="*/ 4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4" h="46">
                  <a:moveTo>
                    <a:pt x="204" y="46"/>
                  </a:moveTo>
                  <a:lnTo>
                    <a:pt x="22" y="46"/>
                  </a:lnTo>
                  <a:lnTo>
                    <a:pt x="22" y="37"/>
                  </a:lnTo>
                  <a:lnTo>
                    <a:pt x="195" y="37"/>
                  </a:lnTo>
                  <a:lnTo>
                    <a:pt x="195" y="9"/>
                  </a:lnTo>
                  <a:lnTo>
                    <a:pt x="0" y="9"/>
                  </a:lnTo>
                  <a:lnTo>
                    <a:pt x="0" y="0"/>
                  </a:lnTo>
                  <a:lnTo>
                    <a:pt x="204" y="0"/>
                  </a:lnTo>
                  <a:lnTo>
                    <a:pt x="204" y="46"/>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47" name="Rectangle 630"/>
            <p:cNvSpPr>
              <a:spLocks noChangeArrowheads="1"/>
            </p:cNvSpPr>
            <p:nvPr/>
          </p:nvSpPr>
          <p:spPr bwMode="auto">
            <a:xfrm>
              <a:off x="7359651" y="2493963"/>
              <a:ext cx="14288" cy="15875"/>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48" name="Rectangle 631"/>
            <p:cNvSpPr>
              <a:spLocks noChangeArrowheads="1"/>
            </p:cNvSpPr>
            <p:nvPr/>
          </p:nvSpPr>
          <p:spPr bwMode="auto">
            <a:xfrm>
              <a:off x="7388226" y="2493963"/>
              <a:ext cx="14288" cy="15875"/>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49" name="Rectangle 632"/>
            <p:cNvSpPr>
              <a:spLocks noChangeArrowheads="1"/>
            </p:cNvSpPr>
            <p:nvPr/>
          </p:nvSpPr>
          <p:spPr bwMode="auto">
            <a:xfrm>
              <a:off x="7416801" y="2493963"/>
              <a:ext cx="15875" cy="15875"/>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50" name="Rectangle 633"/>
            <p:cNvSpPr>
              <a:spLocks noChangeArrowheads="1"/>
            </p:cNvSpPr>
            <p:nvPr/>
          </p:nvSpPr>
          <p:spPr bwMode="auto">
            <a:xfrm>
              <a:off x="7446963" y="2493963"/>
              <a:ext cx="14288" cy="15875"/>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51" name="Rectangle 634"/>
            <p:cNvSpPr>
              <a:spLocks noChangeArrowheads="1"/>
            </p:cNvSpPr>
            <p:nvPr/>
          </p:nvSpPr>
          <p:spPr bwMode="auto">
            <a:xfrm>
              <a:off x="7475538" y="2493963"/>
              <a:ext cx="14288" cy="15875"/>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52" name="Rectangle 635"/>
            <p:cNvSpPr>
              <a:spLocks noChangeArrowheads="1"/>
            </p:cNvSpPr>
            <p:nvPr/>
          </p:nvSpPr>
          <p:spPr bwMode="auto">
            <a:xfrm>
              <a:off x="7504113" y="2493963"/>
              <a:ext cx="14288" cy="15875"/>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53" name="Rectangle 636"/>
            <p:cNvSpPr>
              <a:spLocks noChangeArrowheads="1"/>
            </p:cNvSpPr>
            <p:nvPr/>
          </p:nvSpPr>
          <p:spPr bwMode="auto">
            <a:xfrm>
              <a:off x="7359651" y="2646363"/>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54" name="Rectangle 637"/>
            <p:cNvSpPr>
              <a:spLocks noChangeArrowheads="1"/>
            </p:cNvSpPr>
            <p:nvPr/>
          </p:nvSpPr>
          <p:spPr bwMode="auto">
            <a:xfrm>
              <a:off x="7388226" y="2646363"/>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55" name="Rectangle 638"/>
            <p:cNvSpPr>
              <a:spLocks noChangeArrowheads="1"/>
            </p:cNvSpPr>
            <p:nvPr/>
          </p:nvSpPr>
          <p:spPr bwMode="auto">
            <a:xfrm>
              <a:off x="7416801" y="2646363"/>
              <a:ext cx="15875"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56" name="Rectangle 639"/>
            <p:cNvSpPr>
              <a:spLocks noChangeArrowheads="1"/>
            </p:cNvSpPr>
            <p:nvPr/>
          </p:nvSpPr>
          <p:spPr bwMode="auto">
            <a:xfrm>
              <a:off x="7446963" y="2646363"/>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60" name="Rectangle 640"/>
            <p:cNvSpPr>
              <a:spLocks noChangeArrowheads="1"/>
            </p:cNvSpPr>
            <p:nvPr/>
          </p:nvSpPr>
          <p:spPr bwMode="auto">
            <a:xfrm>
              <a:off x="7475538" y="2646363"/>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61" name="Rectangle 641"/>
            <p:cNvSpPr>
              <a:spLocks noChangeArrowheads="1"/>
            </p:cNvSpPr>
            <p:nvPr/>
          </p:nvSpPr>
          <p:spPr bwMode="auto">
            <a:xfrm>
              <a:off x="7504113" y="2646363"/>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65" name="Rectangle 642"/>
            <p:cNvSpPr>
              <a:spLocks noChangeArrowheads="1"/>
            </p:cNvSpPr>
            <p:nvPr/>
          </p:nvSpPr>
          <p:spPr bwMode="auto">
            <a:xfrm>
              <a:off x="7532688" y="2646363"/>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70" name="Rectangle 643"/>
            <p:cNvSpPr>
              <a:spLocks noChangeArrowheads="1"/>
            </p:cNvSpPr>
            <p:nvPr/>
          </p:nvSpPr>
          <p:spPr bwMode="auto">
            <a:xfrm>
              <a:off x="7561263" y="2646363"/>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71" name="Rectangle 644"/>
            <p:cNvSpPr>
              <a:spLocks noChangeArrowheads="1"/>
            </p:cNvSpPr>
            <p:nvPr/>
          </p:nvSpPr>
          <p:spPr bwMode="auto">
            <a:xfrm>
              <a:off x="7359651" y="2797175"/>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72" name="Rectangle 645"/>
            <p:cNvSpPr>
              <a:spLocks noChangeArrowheads="1"/>
            </p:cNvSpPr>
            <p:nvPr/>
          </p:nvSpPr>
          <p:spPr bwMode="auto">
            <a:xfrm>
              <a:off x="7388226" y="2797175"/>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73" name="Rectangle 646"/>
            <p:cNvSpPr>
              <a:spLocks noChangeArrowheads="1"/>
            </p:cNvSpPr>
            <p:nvPr/>
          </p:nvSpPr>
          <p:spPr bwMode="auto">
            <a:xfrm>
              <a:off x="7416801" y="2797175"/>
              <a:ext cx="15875"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74" name="Rectangle 647"/>
            <p:cNvSpPr>
              <a:spLocks noChangeArrowheads="1"/>
            </p:cNvSpPr>
            <p:nvPr/>
          </p:nvSpPr>
          <p:spPr bwMode="auto">
            <a:xfrm>
              <a:off x="7446963" y="2797175"/>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75" name="Rectangle 648"/>
            <p:cNvSpPr>
              <a:spLocks noChangeArrowheads="1"/>
            </p:cNvSpPr>
            <p:nvPr/>
          </p:nvSpPr>
          <p:spPr bwMode="auto">
            <a:xfrm>
              <a:off x="7475538" y="2797175"/>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76" name="Rectangle 649"/>
            <p:cNvSpPr>
              <a:spLocks noChangeArrowheads="1"/>
            </p:cNvSpPr>
            <p:nvPr/>
          </p:nvSpPr>
          <p:spPr bwMode="auto">
            <a:xfrm>
              <a:off x="7359651" y="2854325"/>
              <a:ext cx="57150" cy="15875"/>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77" name="Rectangle 650"/>
            <p:cNvSpPr>
              <a:spLocks noChangeArrowheads="1"/>
            </p:cNvSpPr>
            <p:nvPr/>
          </p:nvSpPr>
          <p:spPr bwMode="auto">
            <a:xfrm>
              <a:off x="7432676" y="2854325"/>
              <a:ext cx="142875" cy="15875"/>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78" name="Rectangle 651"/>
            <p:cNvSpPr>
              <a:spLocks noChangeArrowheads="1"/>
            </p:cNvSpPr>
            <p:nvPr/>
          </p:nvSpPr>
          <p:spPr bwMode="auto">
            <a:xfrm>
              <a:off x="7359651" y="2703513"/>
              <a:ext cx="130175"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79" name="Rectangle 652"/>
            <p:cNvSpPr>
              <a:spLocks noChangeArrowheads="1"/>
            </p:cNvSpPr>
            <p:nvPr/>
          </p:nvSpPr>
          <p:spPr bwMode="auto">
            <a:xfrm>
              <a:off x="7504113" y="2703513"/>
              <a:ext cx="7143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80" name="Rectangle 653"/>
            <p:cNvSpPr>
              <a:spLocks noChangeArrowheads="1"/>
            </p:cNvSpPr>
            <p:nvPr/>
          </p:nvSpPr>
          <p:spPr bwMode="auto">
            <a:xfrm>
              <a:off x="7475538" y="2552700"/>
              <a:ext cx="28575"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81" name="Rectangle 654"/>
            <p:cNvSpPr>
              <a:spLocks noChangeArrowheads="1"/>
            </p:cNvSpPr>
            <p:nvPr/>
          </p:nvSpPr>
          <p:spPr bwMode="auto">
            <a:xfrm>
              <a:off x="7359651" y="2552700"/>
              <a:ext cx="101600"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82" name="Rectangle 655"/>
            <p:cNvSpPr>
              <a:spLocks noChangeArrowheads="1"/>
            </p:cNvSpPr>
            <p:nvPr/>
          </p:nvSpPr>
          <p:spPr bwMode="auto">
            <a:xfrm>
              <a:off x="7518401" y="2552700"/>
              <a:ext cx="57150"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grpSp>
    </p:spTree>
    <p:extLst>
      <p:ext uri="{BB962C8B-B14F-4D97-AF65-F5344CB8AC3E}">
        <p14:creationId xmlns:p14="http://schemas.microsoft.com/office/powerpoint/2010/main" val="275434961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34"/>
          <p:cNvSpPr/>
          <p:nvPr/>
        </p:nvSpPr>
        <p:spPr>
          <a:xfrm>
            <a:off x="2730256" y="677093"/>
            <a:ext cx="9248619" cy="4186455"/>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ectangle 100"/>
          <p:cNvSpPr/>
          <p:nvPr/>
        </p:nvSpPr>
        <p:spPr>
          <a:xfrm>
            <a:off x="2730257" y="4978799"/>
            <a:ext cx="5904412" cy="1738299"/>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1" name="Rectangle 600"/>
          <p:cNvSpPr/>
          <p:nvPr/>
        </p:nvSpPr>
        <p:spPr>
          <a:xfrm>
            <a:off x="117566" y="656962"/>
            <a:ext cx="2569464" cy="6063877"/>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val 1"/>
          <p:cNvSpPr/>
          <p:nvPr/>
        </p:nvSpPr>
        <p:spPr>
          <a:xfrm>
            <a:off x="402989" y="957449"/>
            <a:ext cx="1998618" cy="2002536"/>
          </a:xfrm>
          <a:prstGeom prst="ellipse">
            <a:avLst/>
          </a:prstGeom>
          <a:solidFill>
            <a:schemeClr val="bg1"/>
          </a:solidFill>
          <a:ln>
            <a:solidFill>
              <a:srgbClr val="E47623"/>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Pentagon 16"/>
          <p:cNvSpPr/>
          <p:nvPr/>
        </p:nvSpPr>
        <p:spPr>
          <a:xfrm>
            <a:off x="-1" y="57150"/>
            <a:ext cx="11978877" cy="521494"/>
          </a:xfrm>
          <a:prstGeom prst="homePlate">
            <a:avLst/>
          </a:prstGeom>
          <a:solidFill>
            <a:schemeClr val="bg1">
              <a:lumMod val="9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itle 1">
            <a:extLst>
              <a:ext uri="{FF2B5EF4-FFF2-40B4-BE49-F238E27FC236}">
                <a16:creationId xmlns="" xmlns:a16="http://schemas.microsoft.com/office/drawing/2014/main" id="{C4CC0F66-F716-9E4A-A350-90E627E348D3}"/>
              </a:ext>
            </a:extLst>
          </p:cNvPr>
          <p:cNvSpPr txBox="1">
            <a:spLocks/>
          </p:cNvSpPr>
          <p:nvPr/>
        </p:nvSpPr>
        <p:spPr bwMode="auto">
          <a:xfrm>
            <a:off x="243769" y="3135941"/>
            <a:ext cx="942302" cy="249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CA" sz="1200" b="1" i="0" u="none" strike="noStrike" kern="1200" cap="none" spc="0" normalizeH="0" baseline="0" noProof="0" dirty="0" smtClean="0">
                <a:ln>
                  <a:noFill/>
                </a:ln>
                <a:solidFill>
                  <a:srgbClr val="5B9BD5"/>
                </a:solidFill>
                <a:effectLst/>
                <a:uLnTx/>
                <a:uFillTx/>
                <a:latin typeface="Century Gothic" pitchFamily="34" charset="0"/>
                <a:ea typeface="ヒラギノ角ゴ Pro W3" pitchFamily="126" charset="-128"/>
              </a:rPr>
              <a:t>Objective</a:t>
            </a:r>
            <a:endParaRPr kumimoji="0" lang="en-CA" sz="1200" b="1" i="0" u="none" strike="noStrike" kern="1200" cap="none" spc="0" normalizeH="0" baseline="0" noProof="0" dirty="0">
              <a:ln>
                <a:noFill/>
              </a:ln>
              <a:solidFill>
                <a:srgbClr val="5B9BD5"/>
              </a:solidFill>
              <a:effectLst/>
              <a:uLnTx/>
              <a:uFillTx/>
              <a:latin typeface="Century Gothic" pitchFamily="34" charset="0"/>
              <a:ea typeface="ヒラギノ角ゴ Pro W3" pitchFamily="126" charset="-128"/>
            </a:endParaRPr>
          </a:p>
        </p:txBody>
      </p:sp>
      <p:sp>
        <p:nvSpPr>
          <p:cNvPr id="57" name="Title 1">
            <a:extLst>
              <a:ext uri="{FF2B5EF4-FFF2-40B4-BE49-F238E27FC236}">
                <a16:creationId xmlns="" xmlns:a16="http://schemas.microsoft.com/office/drawing/2014/main" id="{C4CC0F66-F716-9E4A-A350-90E627E348D3}"/>
              </a:ext>
            </a:extLst>
          </p:cNvPr>
          <p:cNvSpPr txBox="1">
            <a:spLocks/>
          </p:cNvSpPr>
          <p:nvPr/>
        </p:nvSpPr>
        <p:spPr bwMode="auto">
          <a:xfrm>
            <a:off x="250397" y="5441372"/>
            <a:ext cx="842907" cy="249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CA" sz="1200" b="1" i="0" u="none" strike="noStrike" kern="1200" cap="none" spc="0" normalizeH="0" baseline="0" noProof="0" dirty="0" smtClean="0">
                <a:ln>
                  <a:noFill/>
                </a:ln>
                <a:solidFill>
                  <a:srgbClr val="73B632"/>
                </a:solidFill>
                <a:effectLst/>
                <a:uLnTx/>
                <a:uFillTx/>
                <a:latin typeface="Century Gothic" pitchFamily="34" charset="0"/>
                <a:ea typeface="ヒラギノ角ゴ Pro W3" pitchFamily="126" charset="-128"/>
              </a:rPr>
              <a:t>Duration</a:t>
            </a:r>
            <a:endParaRPr kumimoji="0" lang="en-CA" sz="1200" b="1" i="0" u="none" strike="noStrike" kern="1200" cap="none" spc="0" normalizeH="0" baseline="0" noProof="0" dirty="0">
              <a:ln>
                <a:noFill/>
              </a:ln>
              <a:solidFill>
                <a:srgbClr val="73B632"/>
              </a:solidFill>
              <a:effectLst/>
              <a:uLnTx/>
              <a:uFillTx/>
              <a:latin typeface="Century Gothic" pitchFamily="34" charset="0"/>
              <a:ea typeface="ヒラギノ角ゴ Pro W3" pitchFamily="126" charset="-128"/>
            </a:endParaRPr>
          </a:p>
        </p:txBody>
      </p:sp>
      <p:sp>
        <p:nvSpPr>
          <p:cNvPr id="58" name="Title 1">
            <a:extLst>
              <a:ext uri="{FF2B5EF4-FFF2-40B4-BE49-F238E27FC236}">
                <a16:creationId xmlns="" xmlns:a16="http://schemas.microsoft.com/office/drawing/2014/main" id="{C4CC0F66-F716-9E4A-A350-90E627E348D3}"/>
              </a:ext>
            </a:extLst>
          </p:cNvPr>
          <p:cNvSpPr txBox="1">
            <a:spLocks/>
          </p:cNvSpPr>
          <p:nvPr/>
        </p:nvSpPr>
        <p:spPr bwMode="auto">
          <a:xfrm>
            <a:off x="243769" y="4267167"/>
            <a:ext cx="1074822" cy="249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CA" sz="1200" b="1" i="0" u="none" strike="noStrike" kern="1200" cap="none" spc="0" normalizeH="0" baseline="0" noProof="0" dirty="0" smtClean="0">
                <a:ln>
                  <a:noFill/>
                </a:ln>
                <a:solidFill>
                  <a:srgbClr val="E47623"/>
                </a:solidFill>
                <a:effectLst/>
                <a:uLnTx/>
                <a:uFillTx/>
                <a:latin typeface="Century Gothic" pitchFamily="34" charset="0"/>
                <a:ea typeface="ヒラギノ角ゴ Pro W3" pitchFamily="126" charset="-128"/>
              </a:rPr>
              <a:t>Frequency</a:t>
            </a:r>
            <a:endParaRPr kumimoji="0" lang="en-CA" sz="1200" b="1" i="0" u="none" strike="noStrike" kern="1200" cap="none" spc="0" normalizeH="0" baseline="0" noProof="0" dirty="0">
              <a:ln>
                <a:noFill/>
              </a:ln>
              <a:solidFill>
                <a:srgbClr val="E47623"/>
              </a:solidFill>
              <a:effectLst/>
              <a:uLnTx/>
              <a:uFillTx/>
              <a:latin typeface="Century Gothic" pitchFamily="34" charset="0"/>
              <a:ea typeface="ヒラギノ角ゴ Pro W3" pitchFamily="126" charset="-128"/>
            </a:endParaRPr>
          </a:p>
        </p:txBody>
      </p:sp>
      <p:sp>
        <p:nvSpPr>
          <p:cNvPr id="59" name="Title 1">
            <a:extLst>
              <a:ext uri="{FF2B5EF4-FFF2-40B4-BE49-F238E27FC236}">
                <a16:creationId xmlns="" xmlns:a16="http://schemas.microsoft.com/office/drawing/2014/main" id="{C4CC0F66-F716-9E4A-A350-90E627E348D3}"/>
              </a:ext>
            </a:extLst>
          </p:cNvPr>
          <p:cNvSpPr txBox="1">
            <a:spLocks/>
          </p:cNvSpPr>
          <p:nvPr/>
        </p:nvSpPr>
        <p:spPr bwMode="auto">
          <a:xfrm>
            <a:off x="243769" y="3365957"/>
            <a:ext cx="2347029" cy="472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r>
              <a:rPr lang="en-US" sz="900" dirty="0">
                <a:solidFill>
                  <a:schemeClr val="tx1"/>
                </a:solidFill>
              </a:rPr>
              <a:t>To determine a plan to move each work item forward, including actions to resolve any impediments or blocker</a:t>
            </a:r>
            <a:r>
              <a:rPr lang="en-US" sz="900" dirty="0" smtClean="0">
                <a:solidFill>
                  <a:schemeClr val="tx1"/>
                </a:solidFill>
              </a:rPr>
              <a:t>.</a:t>
            </a:r>
            <a:endParaRPr lang="en-US" sz="900" dirty="0">
              <a:solidFill>
                <a:schemeClr val="tx1"/>
              </a:solidFill>
            </a:endParaRPr>
          </a:p>
        </p:txBody>
      </p:sp>
      <p:sp>
        <p:nvSpPr>
          <p:cNvPr id="62" name="Title 1">
            <a:extLst>
              <a:ext uri="{FF2B5EF4-FFF2-40B4-BE49-F238E27FC236}">
                <a16:creationId xmlns="" xmlns:a16="http://schemas.microsoft.com/office/drawing/2014/main" id="{C4CC0F66-F716-9E4A-A350-90E627E348D3}"/>
              </a:ext>
            </a:extLst>
          </p:cNvPr>
          <p:cNvSpPr txBox="1">
            <a:spLocks/>
          </p:cNvSpPr>
          <p:nvPr/>
        </p:nvSpPr>
        <p:spPr bwMode="auto">
          <a:xfrm>
            <a:off x="250397" y="4468594"/>
            <a:ext cx="2340401" cy="366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r>
              <a:rPr lang="en-US" sz="900" dirty="0" smtClean="0">
                <a:solidFill>
                  <a:schemeClr val="tx1"/>
                </a:solidFill>
              </a:rPr>
              <a:t>Daily or as agreed to in the team Working Agreement.</a:t>
            </a:r>
            <a:endParaRPr lang="en-US" sz="900" dirty="0">
              <a:solidFill>
                <a:schemeClr val="tx1"/>
              </a:solidFill>
            </a:endParaRPr>
          </a:p>
        </p:txBody>
      </p:sp>
      <p:sp>
        <p:nvSpPr>
          <p:cNvPr id="63" name="Title 1">
            <a:extLst>
              <a:ext uri="{FF2B5EF4-FFF2-40B4-BE49-F238E27FC236}">
                <a16:creationId xmlns="" xmlns:a16="http://schemas.microsoft.com/office/drawing/2014/main" id="{C4CC0F66-F716-9E4A-A350-90E627E348D3}"/>
              </a:ext>
            </a:extLst>
          </p:cNvPr>
          <p:cNvSpPr txBox="1">
            <a:spLocks/>
          </p:cNvSpPr>
          <p:nvPr/>
        </p:nvSpPr>
        <p:spPr bwMode="auto">
          <a:xfrm>
            <a:off x="250397" y="5727834"/>
            <a:ext cx="2347029" cy="1634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r>
              <a:rPr lang="en-US" sz="900" dirty="0" smtClean="0">
                <a:solidFill>
                  <a:schemeClr val="tx1"/>
                </a:solidFill>
              </a:rPr>
              <a:t>10-15 minutes.</a:t>
            </a:r>
            <a:endParaRPr lang="en-US" sz="900" dirty="0">
              <a:solidFill>
                <a:schemeClr val="tx1"/>
              </a:solidFill>
            </a:endParaRPr>
          </a:p>
        </p:txBody>
      </p:sp>
      <p:sp>
        <p:nvSpPr>
          <p:cNvPr id="64" name="Title 1">
            <a:extLst>
              <a:ext uri="{FF2B5EF4-FFF2-40B4-BE49-F238E27FC236}">
                <a16:creationId xmlns="" xmlns:a16="http://schemas.microsoft.com/office/drawing/2014/main" id="{C4CC0F66-F716-9E4A-A350-90E627E348D3}"/>
              </a:ext>
            </a:extLst>
          </p:cNvPr>
          <p:cNvSpPr txBox="1">
            <a:spLocks/>
          </p:cNvSpPr>
          <p:nvPr/>
        </p:nvSpPr>
        <p:spPr bwMode="auto">
          <a:xfrm>
            <a:off x="769931" y="2300783"/>
            <a:ext cx="1264733" cy="249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CA" sz="1200" b="1" i="0" u="none" strike="noStrike" kern="1200" cap="none" spc="0" normalizeH="0" baseline="0" noProof="0" dirty="0" smtClean="0">
                <a:ln>
                  <a:noFill/>
                </a:ln>
                <a:solidFill>
                  <a:srgbClr val="E47623"/>
                </a:solidFill>
                <a:effectLst/>
                <a:uLnTx/>
                <a:uFillTx/>
                <a:latin typeface="Century Gothic" pitchFamily="34" charset="0"/>
                <a:ea typeface="ヒラギノ角ゴ Pro W3" pitchFamily="126" charset="-128"/>
              </a:rPr>
              <a:t>Team </a:t>
            </a:r>
            <a:r>
              <a:rPr kumimoji="0" lang="en-CA" sz="1200" b="1" i="0" u="none" strike="noStrike" kern="1200" cap="none" spc="0" normalizeH="0" baseline="0" noProof="0" dirty="0" err="1" smtClean="0">
                <a:ln>
                  <a:noFill/>
                </a:ln>
                <a:solidFill>
                  <a:srgbClr val="E47623"/>
                </a:solidFill>
                <a:effectLst/>
                <a:uLnTx/>
                <a:uFillTx/>
                <a:latin typeface="Century Gothic" pitchFamily="34" charset="0"/>
                <a:ea typeface="ヒラギノ角ゴ Pro W3" pitchFamily="126" charset="-128"/>
              </a:rPr>
              <a:t>Standup</a:t>
            </a:r>
            <a:endParaRPr kumimoji="0" lang="en-CA" sz="1200" b="1" i="0" u="none" strike="noStrike" kern="1200" cap="none" spc="0" normalizeH="0" baseline="0" noProof="0" dirty="0">
              <a:ln>
                <a:noFill/>
              </a:ln>
              <a:solidFill>
                <a:srgbClr val="E47623"/>
              </a:solidFill>
              <a:effectLst/>
              <a:uLnTx/>
              <a:uFillTx/>
              <a:latin typeface="Century Gothic" pitchFamily="34" charset="0"/>
              <a:ea typeface="ヒラギノ角ゴ Pro W3" pitchFamily="126" charset="-128"/>
            </a:endParaRPr>
          </a:p>
        </p:txBody>
      </p:sp>
      <p:sp>
        <p:nvSpPr>
          <p:cNvPr id="66" name="Rectangle 65"/>
          <p:cNvSpPr/>
          <p:nvPr/>
        </p:nvSpPr>
        <p:spPr>
          <a:xfrm>
            <a:off x="8677896" y="4978799"/>
            <a:ext cx="3300980" cy="1738299"/>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Title 1">
            <a:extLst>
              <a:ext uri="{FF2B5EF4-FFF2-40B4-BE49-F238E27FC236}">
                <a16:creationId xmlns="" xmlns:a16="http://schemas.microsoft.com/office/drawing/2014/main" id="{C4CC0F66-F716-9E4A-A350-90E627E348D3}"/>
              </a:ext>
            </a:extLst>
          </p:cNvPr>
          <p:cNvSpPr txBox="1">
            <a:spLocks/>
          </p:cNvSpPr>
          <p:nvPr/>
        </p:nvSpPr>
        <p:spPr bwMode="auto">
          <a:xfrm>
            <a:off x="2926072" y="783680"/>
            <a:ext cx="942302" cy="249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CA" sz="1200" b="1" i="0" u="none" strike="noStrike" kern="1200" cap="none" spc="0" normalizeH="0" baseline="0" noProof="0" dirty="0" smtClean="0">
                <a:ln>
                  <a:noFill/>
                </a:ln>
                <a:solidFill>
                  <a:srgbClr val="EF4051"/>
                </a:solidFill>
                <a:effectLst/>
                <a:uLnTx/>
                <a:uFillTx/>
                <a:latin typeface="Century Gothic" pitchFamily="34" charset="0"/>
                <a:ea typeface="ヒラギノ角ゴ Pro W3" pitchFamily="126" charset="-128"/>
              </a:rPr>
              <a:t>Workflow</a:t>
            </a:r>
            <a:endParaRPr kumimoji="0" lang="en-CA" sz="1200" b="1" i="0" u="none" strike="noStrike" kern="1200" cap="none" spc="0" normalizeH="0" baseline="0" noProof="0" dirty="0">
              <a:ln>
                <a:noFill/>
              </a:ln>
              <a:solidFill>
                <a:srgbClr val="EF4051"/>
              </a:solidFill>
              <a:effectLst/>
              <a:uLnTx/>
              <a:uFillTx/>
              <a:latin typeface="Century Gothic" pitchFamily="34" charset="0"/>
              <a:ea typeface="ヒラギノ角ゴ Pro W3" pitchFamily="126" charset="-128"/>
            </a:endParaRPr>
          </a:p>
        </p:txBody>
      </p:sp>
      <p:sp>
        <p:nvSpPr>
          <p:cNvPr id="68" name="Title 1">
            <a:extLst>
              <a:ext uri="{FF2B5EF4-FFF2-40B4-BE49-F238E27FC236}">
                <a16:creationId xmlns="" xmlns:a16="http://schemas.microsoft.com/office/drawing/2014/main" id="{C4CC0F66-F716-9E4A-A350-90E627E348D3}"/>
              </a:ext>
            </a:extLst>
          </p:cNvPr>
          <p:cNvSpPr txBox="1">
            <a:spLocks/>
          </p:cNvSpPr>
          <p:nvPr/>
        </p:nvSpPr>
        <p:spPr bwMode="auto">
          <a:xfrm>
            <a:off x="2926072" y="5064132"/>
            <a:ext cx="1069458" cy="249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CA" sz="1200" b="1" i="0" u="none" strike="noStrike" kern="1200" cap="none" spc="0" normalizeH="0" baseline="0" noProof="0" dirty="0" smtClean="0">
                <a:ln>
                  <a:noFill/>
                </a:ln>
                <a:solidFill>
                  <a:srgbClr val="5B9BD5"/>
                </a:solidFill>
                <a:effectLst/>
                <a:uLnTx/>
                <a:uFillTx/>
                <a:latin typeface="Century Gothic" pitchFamily="34" charset="0"/>
                <a:ea typeface="ヒラギノ角ゴ Pro W3" pitchFamily="126" charset="-128"/>
              </a:rPr>
              <a:t>Participants</a:t>
            </a:r>
            <a:endParaRPr kumimoji="0" lang="en-CA" sz="1200" b="1" i="0" u="none" strike="noStrike" kern="1200" cap="none" spc="0" normalizeH="0" baseline="0" noProof="0" dirty="0">
              <a:ln>
                <a:noFill/>
              </a:ln>
              <a:solidFill>
                <a:srgbClr val="5B9BD5"/>
              </a:solidFill>
              <a:effectLst/>
              <a:uLnTx/>
              <a:uFillTx/>
              <a:latin typeface="Century Gothic" pitchFamily="34" charset="0"/>
              <a:ea typeface="ヒラギノ角ゴ Pro W3" pitchFamily="126" charset="-128"/>
            </a:endParaRPr>
          </a:p>
        </p:txBody>
      </p:sp>
      <p:sp>
        <p:nvSpPr>
          <p:cNvPr id="69" name="Title 1">
            <a:extLst>
              <a:ext uri="{FF2B5EF4-FFF2-40B4-BE49-F238E27FC236}">
                <a16:creationId xmlns="" xmlns:a16="http://schemas.microsoft.com/office/drawing/2014/main" id="{C4CC0F66-F716-9E4A-A350-90E627E348D3}"/>
              </a:ext>
            </a:extLst>
          </p:cNvPr>
          <p:cNvSpPr txBox="1">
            <a:spLocks/>
          </p:cNvSpPr>
          <p:nvPr/>
        </p:nvSpPr>
        <p:spPr bwMode="auto">
          <a:xfrm>
            <a:off x="8769188" y="5064132"/>
            <a:ext cx="783968" cy="249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CA" sz="1200" b="1" i="0" u="none" strike="noStrike" kern="1200" cap="none" spc="0" normalizeH="0" baseline="0" noProof="0" dirty="0" smtClean="0">
                <a:ln>
                  <a:noFill/>
                </a:ln>
                <a:solidFill>
                  <a:srgbClr val="73B632"/>
                </a:solidFill>
                <a:effectLst/>
                <a:uLnTx/>
                <a:uFillTx/>
                <a:latin typeface="Century Gothic" pitchFamily="34" charset="0"/>
                <a:ea typeface="ヒラギノ角ゴ Pro W3" pitchFamily="126" charset="-128"/>
              </a:rPr>
              <a:t>Artifacts</a:t>
            </a:r>
            <a:endParaRPr kumimoji="0" lang="en-CA" sz="1200" b="1" i="0" u="none" strike="noStrike" kern="1200" cap="none" spc="0" normalizeH="0" baseline="0" noProof="0" dirty="0">
              <a:ln>
                <a:noFill/>
              </a:ln>
              <a:solidFill>
                <a:srgbClr val="73B632"/>
              </a:solidFill>
              <a:effectLst/>
              <a:uLnTx/>
              <a:uFillTx/>
              <a:latin typeface="Century Gothic" pitchFamily="34" charset="0"/>
              <a:ea typeface="ヒラギノ角ゴ Pro W3" pitchFamily="126" charset="-128"/>
            </a:endParaRPr>
          </a:p>
        </p:txBody>
      </p:sp>
      <p:sp>
        <p:nvSpPr>
          <p:cNvPr id="19" name="Title 1">
            <a:extLst>
              <a:ext uri="{FF2B5EF4-FFF2-40B4-BE49-F238E27FC236}">
                <a16:creationId xmlns="" xmlns:a16="http://schemas.microsoft.com/office/drawing/2014/main" id="{C4CC0F66-F716-9E4A-A350-90E627E348D3}"/>
              </a:ext>
            </a:extLst>
          </p:cNvPr>
          <p:cNvSpPr txBox="1">
            <a:spLocks/>
          </p:cNvSpPr>
          <p:nvPr/>
        </p:nvSpPr>
        <p:spPr bwMode="auto">
          <a:xfrm>
            <a:off x="2926072" y="1032741"/>
            <a:ext cx="1857965" cy="249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L="228600" marR="0" lvl="0" indent="-228600" algn="l" defTabSz="457200" rtl="0" eaLnBrk="0" fontAlgn="base" latinLnBrk="0" hangingPunct="0">
              <a:lnSpc>
                <a:spcPct val="100000"/>
              </a:lnSpc>
              <a:spcBef>
                <a:spcPct val="0"/>
              </a:spcBef>
              <a:spcAft>
                <a:spcPct val="0"/>
              </a:spcAft>
              <a:buClrTx/>
              <a:buSzTx/>
              <a:buFont typeface="+mj-lt"/>
              <a:buAutoNum type="arabicPeriod"/>
              <a:tabLst/>
              <a:defRPr/>
            </a:pPr>
            <a:r>
              <a:rPr kumimoji="0" lang="en-CA" sz="1100" b="1" i="0" u="none" strike="noStrike" kern="1200" cap="none" spc="0" normalizeH="0" baseline="0" noProof="0" dirty="0" smtClean="0">
                <a:ln>
                  <a:noFill/>
                </a:ln>
                <a:solidFill>
                  <a:schemeClr val="tx1"/>
                </a:solidFill>
                <a:effectLst/>
                <a:uLnTx/>
                <a:uFillTx/>
                <a:latin typeface="Century Gothic" pitchFamily="34" charset="0"/>
                <a:ea typeface="ヒラギノ角ゴ Pro W3" pitchFamily="126" charset="-128"/>
              </a:rPr>
              <a:t>Meet</a:t>
            </a:r>
            <a:endParaRPr kumimoji="0" lang="en-CA" sz="1100" b="1" i="0" u="none" strike="noStrike" kern="1200" cap="none" spc="0" normalizeH="0" baseline="0" noProof="0" dirty="0">
              <a:ln>
                <a:noFill/>
              </a:ln>
              <a:solidFill>
                <a:schemeClr val="tx1"/>
              </a:solidFill>
              <a:effectLst/>
              <a:uLnTx/>
              <a:uFillTx/>
              <a:latin typeface="Century Gothic" pitchFamily="34" charset="0"/>
              <a:ea typeface="ヒラギノ角ゴ Pro W3" pitchFamily="126" charset="-128"/>
            </a:endParaRPr>
          </a:p>
        </p:txBody>
      </p:sp>
      <p:sp>
        <p:nvSpPr>
          <p:cNvPr id="20" name="Title 1">
            <a:extLst>
              <a:ext uri="{FF2B5EF4-FFF2-40B4-BE49-F238E27FC236}">
                <a16:creationId xmlns="" xmlns:a16="http://schemas.microsoft.com/office/drawing/2014/main" id="{C4CC0F66-F716-9E4A-A350-90E627E348D3}"/>
              </a:ext>
            </a:extLst>
          </p:cNvPr>
          <p:cNvSpPr txBox="1">
            <a:spLocks/>
          </p:cNvSpPr>
          <p:nvPr/>
        </p:nvSpPr>
        <p:spPr bwMode="auto">
          <a:xfrm>
            <a:off x="3120692" y="1252877"/>
            <a:ext cx="3831272" cy="11555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L="171450" indent="-171450">
              <a:buFont typeface="Arial" panose="020B0604020202020204" pitchFamily="34" charset="0"/>
              <a:buChar char="•"/>
            </a:pPr>
            <a:r>
              <a:rPr lang="en-US" sz="1000" dirty="0">
                <a:solidFill>
                  <a:schemeClr val="tx1"/>
                </a:solidFill>
              </a:rPr>
              <a:t>The team meets at a set time and place each day for 15 minutes to plan the work for the next 24 hours (ideally around the Kanban board)</a:t>
            </a:r>
          </a:p>
          <a:p>
            <a:pPr marL="171450" indent="-171450">
              <a:buFont typeface="Arial" panose="020B0604020202020204" pitchFamily="34" charset="0"/>
              <a:buChar char="•"/>
            </a:pPr>
            <a:r>
              <a:rPr lang="en-US" sz="1000" dirty="0" smtClean="0">
                <a:solidFill>
                  <a:schemeClr val="tx1"/>
                </a:solidFill>
              </a:rPr>
              <a:t>Each </a:t>
            </a:r>
            <a:r>
              <a:rPr lang="en-US" sz="1000" dirty="0">
                <a:solidFill>
                  <a:schemeClr val="tx1"/>
                </a:solidFill>
              </a:rPr>
              <a:t>team member discussing the following 3 points;</a:t>
            </a:r>
          </a:p>
          <a:p>
            <a:pPr marL="628650" lvl="1" indent="-171450">
              <a:buFont typeface="Arial" panose="020B0604020202020204" pitchFamily="34" charset="0"/>
              <a:buChar char="•"/>
            </a:pPr>
            <a:r>
              <a:rPr lang="en-US" sz="1000" b="1" dirty="0">
                <a:solidFill>
                  <a:schemeClr val="tx1"/>
                </a:solidFill>
              </a:rPr>
              <a:t>What I worked on since the last stand up</a:t>
            </a:r>
            <a:endParaRPr lang="en-US" sz="1000" dirty="0">
              <a:solidFill>
                <a:schemeClr val="tx1"/>
              </a:solidFill>
            </a:endParaRPr>
          </a:p>
          <a:p>
            <a:pPr marL="628650" lvl="1" indent="-171450">
              <a:buFont typeface="Arial" panose="020B0604020202020204" pitchFamily="34" charset="0"/>
              <a:buChar char="•"/>
            </a:pPr>
            <a:r>
              <a:rPr lang="en-US" sz="1000" b="1" dirty="0">
                <a:solidFill>
                  <a:schemeClr val="tx1"/>
                </a:solidFill>
              </a:rPr>
              <a:t>What I am working on next</a:t>
            </a:r>
            <a:endParaRPr lang="en-US" sz="1000" dirty="0">
              <a:solidFill>
                <a:schemeClr val="tx1"/>
              </a:solidFill>
            </a:endParaRPr>
          </a:p>
          <a:p>
            <a:pPr marL="628650" lvl="1" indent="-171450">
              <a:buFont typeface="Arial" panose="020B0604020202020204" pitchFamily="34" charset="0"/>
              <a:buChar char="•"/>
            </a:pPr>
            <a:r>
              <a:rPr lang="en-US" sz="1000" b="1" dirty="0">
                <a:solidFill>
                  <a:schemeClr val="tx1"/>
                </a:solidFill>
              </a:rPr>
              <a:t>What are my impediments or blockers</a:t>
            </a:r>
            <a:endParaRPr lang="en-US" sz="1000" dirty="0">
              <a:solidFill>
                <a:schemeClr val="tx1"/>
              </a:solidFill>
            </a:endParaRPr>
          </a:p>
        </p:txBody>
      </p:sp>
      <p:sp>
        <p:nvSpPr>
          <p:cNvPr id="21" name="Title 1">
            <a:extLst>
              <a:ext uri="{FF2B5EF4-FFF2-40B4-BE49-F238E27FC236}">
                <a16:creationId xmlns="" xmlns:a16="http://schemas.microsoft.com/office/drawing/2014/main" id="{C4CC0F66-F716-9E4A-A350-90E627E348D3}"/>
              </a:ext>
            </a:extLst>
          </p:cNvPr>
          <p:cNvSpPr txBox="1">
            <a:spLocks/>
          </p:cNvSpPr>
          <p:nvPr/>
        </p:nvSpPr>
        <p:spPr bwMode="auto">
          <a:xfrm>
            <a:off x="2926072" y="2776254"/>
            <a:ext cx="1857965" cy="249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L="228600" marR="0" lvl="0" indent="-228600" algn="l" defTabSz="457200" rtl="0" eaLnBrk="0" fontAlgn="base" latinLnBrk="0" hangingPunct="0">
              <a:lnSpc>
                <a:spcPct val="100000"/>
              </a:lnSpc>
              <a:spcBef>
                <a:spcPct val="0"/>
              </a:spcBef>
              <a:spcAft>
                <a:spcPct val="0"/>
              </a:spcAft>
              <a:buClrTx/>
              <a:buSzTx/>
              <a:buFont typeface="+mj-lt"/>
              <a:buAutoNum type="arabicPeriod" startAt="2"/>
              <a:tabLst/>
              <a:defRPr/>
            </a:pPr>
            <a:r>
              <a:rPr kumimoji="0" lang="en-CA" sz="1100" b="1" i="0" u="none" strike="noStrike" kern="1200" cap="none" spc="0" normalizeH="0" baseline="0" noProof="0" dirty="0" smtClean="0">
                <a:ln>
                  <a:noFill/>
                </a:ln>
                <a:solidFill>
                  <a:schemeClr val="tx1"/>
                </a:solidFill>
                <a:effectLst/>
                <a:uLnTx/>
                <a:uFillTx/>
                <a:latin typeface="Century Gothic" pitchFamily="34" charset="0"/>
                <a:ea typeface="ヒラギノ角ゴ Pro W3" pitchFamily="126" charset="-128"/>
              </a:rPr>
              <a:t>Manage</a:t>
            </a:r>
            <a:endParaRPr kumimoji="0" lang="en-CA" sz="1100" b="1" i="0" u="none" strike="noStrike" kern="1200" cap="none" spc="0" normalizeH="0" baseline="0" noProof="0" dirty="0">
              <a:ln>
                <a:noFill/>
              </a:ln>
              <a:solidFill>
                <a:schemeClr val="tx1"/>
              </a:solidFill>
              <a:effectLst/>
              <a:uLnTx/>
              <a:uFillTx/>
              <a:latin typeface="Century Gothic" pitchFamily="34" charset="0"/>
              <a:ea typeface="ヒラギノ角ゴ Pro W3" pitchFamily="126" charset="-128"/>
            </a:endParaRPr>
          </a:p>
        </p:txBody>
      </p:sp>
      <p:sp>
        <p:nvSpPr>
          <p:cNvPr id="25" name="Title 1">
            <a:extLst>
              <a:ext uri="{FF2B5EF4-FFF2-40B4-BE49-F238E27FC236}">
                <a16:creationId xmlns="" xmlns:a16="http://schemas.microsoft.com/office/drawing/2014/main" id="{C4CC0F66-F716-9E4A-A350-90E627E348D3}"/>
              </a:ext>
            </a:extLst>
          </p:cNvPr>
          <p:cNvSpPr txBox="1">
            <a:spLocks/>
          </p:cNvSpPr>
          <p:nvPr/>
        </p:nvSpPr>
        <p:spPr bwMode="auto">
          <a:xfrm>
            <a:off x="2926072" y="5323072"/>
            <a:ext cx="3209688" cy="401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L="171450" indent="-171450">
              <a:buFont typeface="Arial" panose="020B0604020202020204" pitchFamily="34" charset="0"/>
              <a:buChar char="•"/>
            </a:pPr>
            <a:r>
              <a:rPr lang="en-US" sz="1000" dirty="0" smtClean="0">
                <a:solidFill>
                  <a:schemeClr val="tx1"/>
                </a:solidFill>
              </a:rPr>
              <a:t>Scrum Master</a:t>
            </a:r>
          </a:p>
          <a:p>
            <a:pPr marL="171450" indent="-171450">
              <a:buFont typeface="Arial" panose="020B0604020202020204" pitchFamily="34" charset="0"/>
              <a:buChar char="•"/>
            </a:pPr>
            <a:r>
              <a:rPr lang="en-US" sz="1000" dirty="0" smtClean="0">
                <a:solidFill>
                  <a:schemeClr val="tx1"/>
                </a:solidFill>
              </a:rPr>
              <a:t>Scrum Team</a:t>
            </a:r>
          </a:p>
        </p:txBody>
      </p:sp>
      <p:sp>
        <p:nvSpPr>
          <p:cNvPr id="26" name="Title 1">
            <a:extLst>
              <a:ext uri="{FF2B5EF4-FFF2-40B4-BE49-F238E27FC236}">
                <a16:creationId xmlns="" xmlns:a16="http://schemas.microsoft.com/office/drawing/2014/main" id="{C4CC0F66-F716-9E4A-A350-90E627E348D3}"/>
              </a:ext>
            </a:extLst>
          </p:cNvPr>
          <p:cNvSpPr txBox="1">
            <a:spLocks/>
          </p:cNvSpPr>
          <p:nvPr/>
        </p:nvSpPr>
        <p:spPr bwMode="auto">
          <a:xfrm>
            <a:off x="8769187" y="5359741"/>
            <a:ext cx="3209688" cy="242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L="171450" indent="-171450">
              <a:buFont typeface="Arial" panose="020B0604020202020204" pitchFamily="34" charset="0"/>
              <a:buChar char="•"/>
            </a:pPr>
            <a:r>
              <a:rPr lang="en-US" sz="1000" dirty="0" smtClean="0">
                <a:solidFill>
                  <a:schemeClr val="tx1"/>
                </a:solidFill>
              </a:rPr>
              <a:t>Impediments</a:t>
            </a:r>
            <a:endParaRPr lang="en-US" sz="1000" dirty="0">
              <a:solidFill>
                <a:schemeClr val="tx1"/>
              </a:solidFill>
            </a:endParaRPr>
          </a:p>
        </p:txBody>
      </p:sp>
      <p:sp>
        <p:nvSpPr>
          <p:cNvPr id="27" name="Title 1">
            <a:extLst>
              <a:ext uri="{FF2B5EF4-FFF2-40B4-BE49-F238E27FC236}">
                <a16:creationId xmlns="" xmlns:a16="http://schemas.microsoft.com/office/drawing/2014/main" id="{C4CC0F66-F716-9E4A-A350-90E627E348D3}"/>
              </a:ext>
            </a:extLst>
          </p:cNvPr>
          <p:cNvSpPr txBox="1">
            <a:spLocks/>
          </p:cNvSpPr>
          <p:nvPr/>
        </p:nvSpPr>
        <p:spPr bwMode="auto">
          <a:xfrm>
            <a:off x="3120692" y="3047524"/>
            <a:ext cx="3831272" cy="12196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L="171450" indent="-171450">
              <a:buFont typeface="Arial" panose="020B0604020202020204" pitchFamily="34" charset="0"/>
              <a:buChar char="•"/>
            </a:pPr>
            <a:r>
              <a:rPr lang="en-US" sz="1000" dirty="0" smtClean="0">
                <a:solidFill>
                  <a:schemeClr val="tx1"/>
                </a:solidFill>
              </a:rPr>
              <a:t>Scrum </a:t>
            </a:r>
            <a:r>
              <a:rPr lang="en-US" sz="1000" dirty="0">
                <a:solidFill>
                  <a:schemeClr val="tx1"/>
                </a:solidFill>
              </a:rPr>
              <a:t>master will discuss the burndown chart with the team to help identify any issues;</a:t>
            </a:r>
          </a:p>
          <a:p>
            <a:pPr marL="628650" lvl="1" indent="-171450">
              <a:buFont typeface="Arial" panose="020B0604020202020204" pitchFamily="34" charset="0"/>
              <a:buChar char="•"/>
            </a:pPr>
            <a:r>
              <a:rPr lang="en-US" sz="1000" dirty="0">
                <a:solidFill>
                  <a:schemeClr val="tx1"/>
                </a:solidFill>
              </a:rPr>
              <a:t>If the </a:t>
            </a:r>
            <a:r>
              <a:rPr lang="en-US" sz="1000" dirty="0" err="1">
                <a:solidFill>
                  <a:schemeClr val="tx1"/>
                </a:solidFill>
              </a:rPr>
              <a:t>burndown</a:t>
            </a:r>
            <a:r>
              <a:rPr lang="en-US" sz="1000" dirty="0">
                <a:solidFill>
                  <a:schemeClr val="tx1"/>
                </a:solidFill>
              </a:rPr>
              <a:t> is trending slow the team will need to discuss why this is happening. Impediments? Clarity?</a:t>
            </a:r>
          </a:p>
          <a:p>
            <a:pPr marL="171450" indent="-171450">
              <a:buFont typeface="Arial" panose="020B0604020202020204" pitchFamily="34" charset="0"/>
              <a:buChar char="•"/>
            </a:pPr>
            <a:r>
              <a:rPr lang="en-US" sz="1000" dirty="0">
                <a:solidFill>
                  <a:schemeClr val="tx1"/>
                </a:solidFill>
              </a:rPr>
              <a:t>The scrum master will address the impediments and confirm a plan for how they will help remove them</a:t>
            </a:r>
          </a:p>
        </p:txBody>
      </p:sp>
      <p:sp>
        <p:nvSpPr>
          <p:cNvPr id="28" name="Title 1">
            <a:extLst>
              <a:ext uri="{FF2B5EF4-FFF2-40B4-BE49-F238E27FC236}">
                <a16:creationId xmlns="" xmlns:a16="http://schemas.microsoft.com/office/drawing/2014/main" id="{C4CC0F66-F716-9E4A-A350-90E627E348D3}"/>
              </a:ext>
            </a:extLst>
          </p:cNvPr>
          <p:cNvSpPr txBox="1">
            <a:spLocks/>
          </p:cNvSpPr>
          <p:nvPr/>
        </p:nvSpPr>
        <p:spPr bwMode="auto">
          <a:xfrm>
            <a:off x="7623062" y="1032741"/>
            <a:ext cx="1857965" cy="249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L="228600" marR="0" lvl="0" indent="-228600" algn="l" defTabSz="457200" rtl="0" eaLnBrk="0" fontAlgn="base" latinLnBrk="0" hangingPunct="0">
              <a:lnSpc>
                <a:spcPct val="100000"/>
              </a:lnSpc>
              <a:spcBef>
                <a:spcPct val="0"/>
              </a:spcBef>
              <a:spcAft>
                <a:spcPct val="0"/>
              </a:spcAft>
              <a:buClrTx/>
              <a:buSzTx/>
              <a:buFont typeface="+mj-lt"/>
              <a:buAutoNum type="arabicPeriod" startAt="3"/>
              <a:tabLst/>
              <a:defRPr/>
            </a:pPr>
            <a:r>
              <a:rPr kumimoji="0" lang="en-CA" sz="1100" b="1" i="0" u="none" strike="noStrike" kern="1200" cap="none" spc="0" normalizeH="0" baseline="0" noProof="0" dirty="0" smtClean="0">
                <a:ln>
                  <a:noFill/>
                </a:ln>
                <a:solidFill>
                  <a:schemeClr val="tx1"/>
                </a:solidFill>
                <a:effectLst/>
                <a:uLnTx/>
                <a:uFillTx/>
                <a:latin typeface="Century Gothic" pitchFamily="34" charset="0"/>
                <a:ea typeface="ヒラギノ角ゴ Pro W3" pitchFamily="126" charset="-128"/>
              </a:rPr>
              <a:t>Clarify</a:t>
            </a:r>
            <a:endParaRPr kumimoji="0" lang="en-CA" sz="1100" b="1" i="0" u="none" strike="noStrike" kern="1200" cap="none" spc="0" normalizeH="0" baseline="0" noProof="0" dirty="0">
              <a:ln>
                <a:noFill/>
              </a:ln>
              <a:solidFill>
                <a:schemeClr val="tx1"/>
              </a:solidFill>
              <a:effectLst/>
              <a:uLnTx/>
              <a:uFillTx/>
              <a:latin typeface="Century Gothic" pitchFamily="34" charset="0"/>
              <a:ea typeface="ヒラギノ角ゴ Pro W3" pitchFamily="126" charset="-128"/>
            </a:endParaRPr>
          </a:p>
        </p:txBody>
      </p:sp>
      <p:sp>
        <p:nvSpPr>
          <p:cNvPr id="29" name="Title 1">
            <a:extLst>
              <a:ext uri="{FF2B5EF4-FFF2-40B4-BE49-F238E27FC236}">
                <a16:creationId xmlns="" xmlns:a16="http://schemas.microsoft.com/office/drawing/2014/main" id="{C4CC0F66-F716-9E4A-A350-90E627E348D3}"/>
              </a:ext>
            </a:extLst>
          </p:cNvPr>
          <p:cNvSpPr txBox="1">
            <a:spLocks/>
          </p:cNvSpPr>
          <p:nvPr/>
        </p:nvSpPr>
        <p:spPr bwMode="auto">
          <a:xfrm>
            <a:off x="7829454" y="1281802"/>
            <a:ext cx="3831272" cy="676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L="171450" indent="-171450">
              <a:buFont typeface="Arial" panose="020B0604020202020204" pitchFamily="34" charset="0"/>
              <a:buChar char="•"/>
            </a:pPr>
            <a:r>
              <a:rPr lang="en-US" sz="1000" dirty="0">
                <a:solidFill>
                  <a:schemeClr val="tx1"/>
                </a:solidFill>
              </a:rPr>
              <a:t>The team leaves the meeting knowing what they need to do, what the team objectives are, how they can help the team, and how their impediments are going to get </a:t>
            </a:r>
            <a:r>
              <a:rPr lang="en-US" sz="1000" dirty="0" smtClean="0">
                <a:solidFill>
                  <a:schemeClr val="tx1"/>
                </a:solidFill>
              </a:rPr>
              <a:t>solved</a:t>
            </a:r>
            <a:endParaRPr lang="en-US" sz="1000" dirty="0">
              <a:solidFill>
                <a:schemeClr val="tx1"/>
              </a:solidFill>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066799" y="2207082"/>
            <a:ext cx="3267656" cy="2248019"/>
          </a:xfrm>
          <a:prstGeom prst="rect">
            <a:avLst/>
          </a:prstGeom>
        </p:spPr>
      </p:pic>
      <p:grpSp>
        <p:nvGrpSpPr>
          <p:cNvPr id="30" name="Group 29"/>
          <p:cNvGrpSpPr/>
          <p:nvPr/>
        </p:nvGrpSpPr>
        <p:grpSpPr>
          <a:xfrm>
            <a:off x="945097" y="1337915"/>
            <a:ext cx="914400" cy="914400"/>
            <a:chOff x="4778376" y="3949700"/>
            <a:chExt cx="403226" cy="461963"/>
          </a:xfrm>
        </p:grpSpPr>
        <p:sp>
          <p:nvSpPr>
            <p:cNvPr id="31" name="Rectangle 577"/>
            <p:cNvSpPr>
              <a:spLocks noChangeArrowheads="1"/>
            </p:cNvSpPr>
            <p:nvPr/>
          </p:nvSpPr>
          <p:spPr bwMode="auto">
            <a:xfrm>
              <a:off x="4973639" y="4260850"/>
              <a:ext cx="14288" cy="150813"/>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32" name="Freeform 578"/>
            <p:cNvSpPr>
              <a:spLocks noEditPoints="1"/>
            </p:cNvSpPr>
            <p:nvPr/>
          </p:nvSpPr>
          <p:spPr bwMode="auto">
            <a:xfrm>
              <a:off x="4937126" y="3949700"/>
              <a:ext cx="87313" cy="87313"/>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8 h 48"/>
                <a:gd name="T12" fmla="*/ 8 w 48"/>
                <a:gd name="T13" fmla="*/ 24 h 48"/>
                <a:gd name="T14" fmla="*/ 24 w 48"/>
                <a:gd name="T15" fmla="*/ 40 h 48"/>
                <a:gd name="T16" fmla="*/ 40 w 48"/>
                <a:gd name="T17" fmla="*/ 24 h 48"/>
                <a:gd name="T18" fmla="*/ 24 w 48"/>
                <a:gd name="T19" fmla="*/ 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7"/>
                    <a:pt x="0" y="24"/>
                  </a:cubicBezTo>
                  <a:cubicBezTo>
                    <a:pt x="0" y="11"/>
                    <a:pt x="11" y="0"/>
                    <a:pt x="24" y="0"/>
                  </a:cubicBezTo>
                  <a:cubicBezTo>
                    <a:pt x="37" y="0"/>
                    <a:pt x="48" y="11"/>
                    <a:pt x="48" y="24"/>
                  </a:cubicBezTo>
                  <a:cubicBezTo>
                    <a:pt x="48" y="37"/>
                    <a:pt x="37" y="48"/>
                    <a:pt x="24" y="48"/>
                  </a:cubicBezTo>
                  <a:close/>
                  <a:moveTo>
                    <a:pt x="24" y="8"/>
                  </a:moveTo>
                  <a:cubicBezTo>
                    <a:pt x="15" y="8"/>
                    <a:pt x="8" y="15"/>
                    <a:pt x="8" y="24"/>
                  </a:cubicBezTo>
                  <a:cubicBezTo>
                    <a:pt x="8" y="33"/>
                    <a:pt x="15" y="40"/>
                    <a:pt x="24" y="40"/>
                  </a:cubicBezTo>
                  <a:cubicBezTo>
                    <a:pt x="33" y="40"/>
                    <a:pt x="40" y="33"/>
                    <a:pt x="40" y="24"/>
                  </a:cubicBezTo>
                  <a:cubicBezTo>
                    <a:pt x="40" y="15"/>
                    <a:pt x="33" y="8"/>
                    <a:pt x="24" y="8"/>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33" name="Freeform 579"/>
            <p:cNvSpPr>
              <a:spLocks/>
            </p:cNvSpPr>
            <p:nvPr/>
          </p:nvSpPr>
          <p:spPr bwMode="auto">
            <a:xfrm>
              <a:off x="4894264" y="4051300"/>
              <a:ext cx="173038" cy="57150"/>
            </a:xfrm>
            <a:custGeom>
              <a:avLst/>
              <a:gdLst>
                <a:gd name="T0" fmla="*/ 96 w 96"/>
                <a:gd name="T1" fmla="*/ 32 h 32"/>
                <a:gd name="T2" fmla="*/ 88 w 96"/>
                <a:gd name="T3" fmla="*/ 32 h 32"/>
                <a:gd name="T4" fmla="*/ 88 w 96"/>
                <a:gd name="T5" fmla="*/ 28 h 32"/>
                <a:gd name="T6" fmla="*/ 68 w 96"/>
                <a:gd name="T7" fmla="*/ 8 h 32"/>
                <a:gd name="T8" fmla="*/ 28 w 96"/>
                <a:gd name="T9" fmla="*/ 8 h 32"/>
                <a:gd name="T10" fmla="*/ 8 w 96"/>
                <a:gd name="T11" fmla="*/ 28 h 32"/>
                <a:gd name="T12" fmla="*/ 8 w 96"/>
                <a:gd name="T13" fmla="*/ 32 h 32"/>
                <a:gd name="T14" fmla="*/ 0 w 96"/>
                <a:gd name="T15" fmla="*/ 32 h 32"/>
                <a:gd name="T16" fmla="*/ 0 w 96"/>
                <a:gd name="T17" fmla="*/ 28 h 32"/>
                <a:gd name="T18" fmla="*/ 28 w 96"/>
                <a:gd name="T19" fmla="*/ 0 h 32"/>
                <a:gd name="T20" fmla="*/ 68 w 96"/>
                <a:gd name="T21" fmla="*/ 0 h 32"/>
                <a:gd name="T22" fmla="*/ 96 w 96"/>
                <a:gd name="T23" fmla="*/ 28 h 32"/>
                <a:gd name="T24" fmla="*/ 96 w 96"/>
                <a:gd name="T25"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6" h="32">
                  <a:moveTo>
                    <a:pt x="96" y="32"/>
                  </a:moveTo>
                  <a:cubicBezTo>
                    <a:pt x="88" y="32"/>
                    <a:pt x="88" y="32"/>
                    <a:pt x="88" y="32"/>
                  </a:cubicBezTo>
                  <a:cubicBezTo>
                    <a:pt x="88" y="28"/>
                    <a:pt x="88" y="28"/>
                    <a:pt x="88" y="28"/>
                  </a:cubicBezTo>
                  <a:cubicBezTo>
                    <a:pt x="88" y="17"/>
                    <a:pt x="79" y="8"/>
                    <a:pt x="68" y="8"/>
                  </a:cubicBezTo>
                  <a:cubicBezTo>
                    <a:pt x="28" y="8"/>
                    <a:pt x="28" y="8"/>
                    <a:pt x="28" y="8"/>
                  </a:cubicBezTo>
                  <a:cubicBezTo>
                    <a:pt x="17" y="8"/>
                    <a:pt x="8" y="17"/>
                    <a:pt x="8" y="28"/>
                  </a:cubicBezTo>
                  <a:cubicBezTo>
                    <a:pt x="8" y="32"/>
                    <a:pt x="8" y="32"/>
                    <a:pt x="8" y="32"/>
                  </a:cubicBezTo>
                  <a:cubicBezTo>
                    <a:pt x="0" y="32"/>
                    <a:pt x="0" y="32"/>
                    <a:pt x="0" y="32"/>
                  </a:cubicBezTo>
                  <a:cubicBezTo>
                    <a:pt x="0" y="28"/>
                    <a:pt x="0" y="28"/>
                    <a:pt x="0" y="28"/>
                  </a:cubicBezTo>
                  <a:cubicBezTo>
                    <a:pt x="0" y="13"/>
                    <a:pt x="12" y="0"/>
                    <a:pt x="28" y="0"/>
                  </a:cubicBezTo>
                  <a:cubicBezTo>
                    <a:pt x="68" y="0"/>
                    <a:pt x="68" y="0"/>
                    <a:pt x="68" y="0"/>
                  </a:cubicBezTo>
                  <a:cubicBezTo>
                    <a:pt x="83" y="0"/>
                    <a:pt x="96" y="13"/>
                    <a:pt x="96" y="28"/>
                  </a:cubicBezTo>
                  <a:lnTo>
                    <a:pt x="96" y="32"/>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34" name="Rectangle 580"/>
            <p:cNvSpPr>
              <a:spLocks noChangeArrowheads="1"/>
            </p:cNvSpPr>
            <p:nvPr/>
          </p:nvSpPr>
          <p:spPr bwMode="auto">
            <a:xfrm>
              <a:off x="4851401" y="4289425"/>
              <a:ext cx="14288" cy="12223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36" name="Freeform 581"/>
            <p:cNvSpPr>
              <a:spLocks noEditPoints="1"/>
            </p:cNvSpPr>
            <p:nvPr/>
          </p:nvSpPr>
          <p:spPr bwMode="auto">
            <a:xfrm>
              <a:off x="4822826" y="4014788"/>
              <a:ext cx="71438" cy="73025"/>
            </a:xfrm>
            <a:custGeom>
              <a:avLst/>
              <a:gdLst>
                <a:gd name="T0" fmla="*/ 20 w 40"/>
                <a:gd name="T1" fmla="*/ 40 h 40"/>
                <a:gd name="T2" fmla="*/ 0 w 40"/>
                <a:gd name="T3" fmla="*/ 20 h 40"/>
                <a:gd name="T4" fmla="*/ 20 w 40"/>
                <a:gd name="T5" fmla="*/ 0 h 40"/>
                <a:gd name="T6" fmla="*/ 40 w 40"/>
                <a:gd name="T7" fmla="*/ 20 h 40"/>
                <a:gd name="T8" fmla="*/ 20 w 40"/>
                <a:gd name="T9" fmla="*/ 40 h 40"/>
                <a:gd name="T10" fmla="*/ 20 w 40"/>
                <a:gd name="T11" fmla="*/ 8 h 40"/>
                <a:gd name="T12" fmla="*/ 8 w 40"/>
                <a:gd name="T13" fmla="*/ 20 h 40"/>
                <a:gd name="T14" fmla="*/ 20 w 40"/>
                <a:gd name="T15" fmla="*/ 32 h 40"/>
                <a:gd name="T16" fmla="*/ 32 w 40"/>
                <a:gd name="T17" fmla="*/ 20 h 40"/>
                <a:gd name="T18" fmla="*/ 20 w 40"/>
                <a:gd name="T19" fmla="*/ 8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8"/>
                  </a:moveTo>
                  <a:cubicBezTo>
                    <a:pt x="13" y="8"/>
                    <a:pt x="8" y="13"/>
                    <a:pt x="8" y="20"/>
                  </a:cubicBezTo>
                  <a:cubicBezTo>
                    <a:pt x="8" y="27"/>
                    <a:pt x="13" y="32"/>
                    <a:pt x="20" y="32"/>
                  </a:cubicBezTo>
                  <a:cubicBezTo>
                    <a:pt x="26" y="32"/>
                    <a:pt x="32" y="27"/>
                    <a:pt x="32" y="20"/>
                  </a:cubicBezTo>
                  <a:cubicBezTo>
                    <a:pt x="32" y="13"/>
                    <a:pt x="26" y="8"/>
                    <a:pt x="20" y="8"/>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37" name="Freeform 582"/>
            <p:cNvSpPr>
              <a:spLocks/>
            </p:cNvSpPr>
            <p:nvPr/>
          </p:nvSpPr>
          <p:spPr bwMode="auto">
            <a:xfrm>
              <a:off x="4778376" y="4102100"/>
              <a:ext cx="158750" cy="309563"/>
            </a:xfrm>
            <a:custGeom>
              <a:avLst/>
              <a:gdLst>
                <a:gd name="T0" fmla="*/ 72 w 88"/>
                <a:gd name="T1" fmla="*/ 172 h 172"/>
                <a:gd name="T2" fmla="*/ 64 w 88"/>
                <a:gd name="T3" fmla="*/ 172 h 172"/>
                <a:gd name="T4" fmla="*/ 64 w 88"/>
                <a:gd name="T5" fmla="*/ 88 h 172"/>
                <a:gd name="T6" fmla="*/ 80 w 88"/>
                <a:gd name="T7" fmla="*/ 88 h 172"/>
                <a:gd name="T8" fmla="*/ 80 w 88"/>
                <a:gd name="T9" fmla="*/ 24 h 172"/>
                <a:gd name="T10" fmla="*/ 64 w 88"/>
                <a:gd name="T11" fmla="*/ 8 h 172"/>
                <a:gd name="T12" fmla="*/ 24 w 88"/>
                <a:gd name="T13" fmla="*/ 8 h 172"/>
                <a:gd name="T14" fmla="*/ 8 w 88"/>
                <a:gd name="T15" fmla="*/ 24 h 172"/>
                <a:gd name="T16" fmla="*/ 8 w 88"/>
                <a:gd name="T17" fmla="*/ 88 h 172"/>
                <a:gd name="T18" fmla="*/ 24 w 88"/>
                <a:gd name="T19" fmla="*/ 88 h 172"/>
                <a:gd name="T20" fmla="*/ 24 w 88"/>
                <a:gd name="T21" fmla="*/ 172 h 172"/>
                <a:gd name="T22" fmla="*/ 16 w 88"/>
                <a:gd name="T23" fmla="*/ 172 h 172"/>
                <a:gd name="T24" fmla="*/ 16 w 88"/>
                <a:gd name="T25" fmla="*/ 96 h 172"/>
                <a:gd name="T26" fmla="*/ 0 w 88"/>
                <a:gd name="T27" fmla="*/ 96 h 172"/>
                <a:gd name="T28" fmla="*/ 0 w 88"/>
                <a:gd name="T29" fmla="*/ 24 h 172"/>
                <a:gd name="T30" fmla="*/ 24 w 88"/>
                <a:gd name="T31" fmla="*/ 0 h 172"/>
                <a:gd name="T32" fmla="*/ 64 w 88"/>
                <a:gd name="T33" fmla="*/ 0 h 172"/>
                <a:gd name="T34" fmla="*/ 88 w 88"/>
                <a:gd name="T35" fmla="*/ 24 h 172"/>
                <a:gd name="T36" fmla="*/ 88 w 88"/>
                <a:gd name="T37" fmla="*/ 96 h 172"/>
                <a:gd name="T38" fmla="*/ 72 w 88"/>
                <a:gd name="T39" fmla="*/ 96 h 172"/>
                <a:gd name="T40" fmla="*/ 72 w 88"/>
                <a:gd name="T41"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8" h="172">
                  <a:moveTo>
                    <a:pt x="72" y="172"/>
                  </a:moveTo>
                  <a:cubicBezTo>
                    <a:pt x="64" y="172"/>
                    <a:pt x="64" y="172"/>
                    <a:pt x="64" y="172"/>
                  </a:cubicBezTo>
                  <a:cubicBezTo>
                    <a:pt x="64" y="88"/>
                    <a:pt x="64" y="88"/>
                    <a:pt x="64" y="88"/>
                  </a:cubicBezTo>
                  <a:cubicBezTo>
                    <a:pt x="80" y="88"/>
                    <a:pt x="80" y="88"/>
                    <a:pt x="80" y="88"/>
                  </a:cubicBezTo>
                  <a:cubicBezTo>
                    <a:pt x="80" y="24"/>
                    <a:pt x="80" y="24"/>
                    <a:pt x="80" y="24"/>
                  </a:cubicBezTo>
                  <a:cubicBezTo>
                    <a:pt x="80" y="15"/>
                    <a:pt x="73" y="8"/>
                    <a:pt x="64" y="8"/>
                  </a:cubicBezTo>
                  <a:cubicBezTo>
                    <a:pt x="24" y="8"/>
                    <a:pt x="24" y="8"/>
                    <a:pt x="24" y="8"/>
                  </a:cubicBezTo>
                  <a:cubicBezTo>
                    <a:pt x="15" y="8"/>
                    <a:pt x="8" y="15"/>
                    <a:pt x="8" y="24"/>
                  </a:cubicBezTo>
                  <a:cubicBezTo>
                    <a:pt x="8" y="88"/>
                    <a:pt x="8" y="88"/>
                    <a:pt x="8" y="88"/>
                  </a:cubicBezTo>
                  <a:cubicBezTo>
                    <a:pt x="24" y="88"/>
                    <a:pt x="24" y="88"/>
                    <a:pt x="24" y="88"/>
                  </a:cubicBezTo>
                  <a:cubicBezTo>
                    <a:pt x="24" y="172"/>
                    <a:pt x="24" y="172"/>
                    <a:pt x="24" y="172"/>
                  </a:cubicBezTo>
                  <a:cubicBezTo>
                    <a:pt x="16" y="172"/>
                    <a:pt x="16" y="172"/>
                    <a:pt x="16" y="172"/>
                  </a:cubicBezTo>
                  <a:cubicBezTo>
                    <a:pt x="16" y="96"/>
                    <a:pt x="16" y="96"/>
                    <a:pt x="16" y="96"/>
                  </a:cubicBezTo>
                  <a:cubicBezTo>
                    <a:pt x="0" y="96"/>
                    <a:pt x="0" y="96"/>
                    <a:pt x="0" y="96"/>
                  </a:cubicBezTo>
                  <a:cubicBezTo>
                    <a:pt x="0" y="24"/>
                    <a:pt x="0" y="24"/>
                    <a:pt x="0" y="24"/>
                  </a:cubicBezTo>
                  <a:cubicBezTo>
                    <a:pt x="0" y="11"/>
                    <a:pt x="11" y="0"/>
                    <a:pt x="24" y="0"/>
                  </a:cubicBezTo>
                  <a:cubicBezTo>
                    <a:pt x="64" y="0"/>
                    <a:pt x="64" y="0"/>
                    <a:pt x="64" y="0"/>
                  </a:cubicBezTo>
                  <a:cubicBezTo>
                    <a:pt x="77" y="0"/>
                    <a:pt x="88" y="11"/>
                    <a:pt x="88" y="24"/>
                  </a:cubicBezTo>
                  <a:cubicBezTo>
                    <a:pt x="88" y="96"/>
                    <a:pt x="88" y="96"/>
                    <a:pt x="88" y="96"/>
                  </a:cubicBezTo>
                  <a:cubicBezTo>
                    <a:pt x="72" y="96"/>
                    <a:pt x="72" y="96"/>
                    <a:pt x="72" y="96"/>
                  </a:cubicBezTo>
                  <a:lnTo>
                    <a:pt x="72" y="172"/>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38" name="Rectangle 583"/>
            <p:cNvSpPr>
              <a:spLocks noChangeArrowheads="1"/>
            </p:cNvSpPr>
            <p:nvPr/>
          </p:nvSpPr>
          <p:spPr bwMode="auto">
            <a:xfrm>
              <a:off x="5095876" y="4289425"/>
              <a:ext cx="14288" cy="12223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39" name="Freeform 584"/>
            <p:cNvSpPr>
              <a:spLocks noEditPoints="1"/>
            </p:cNvSpPr>
            <p:nvPr/>
          </p:nvSpPr>
          <p:spPr bwMode="auto">
            <a:xfrm>
              <a:off x="5067301" y="4014788"/>
              <a:ext cx="71438" cy="73025"/>
            </a:xfrm>
            <a:custGeom>
              <a:avLst/>
              <a:gdLst>
                <a:gd name="T0" fmla="*/ 20 w 40"/>
                <a:gd name="T1" fmla="*/ 40 h 40"/>
                <a:gd name="T2" fmla="*/ 0 w 40"/>
                <a:gd name="T3" fmla="*/ 20 h 40"/>
                <a:gd name="T4" fmla="*/ 20 w 40"/>
                <a:gd name="T5" fmla="*/ 0 h 40"/>
                <a:gd name="T6" fmla="*/ 40 w 40"/>
                <a:gd name="T7" fmla="*/ 20 h 40"/>
                <a:gd name="T8" fmla="*/ 20 w 40"/>
                <a:gd name="T9" fmla="*/ 40 h 40"/>
                <a:gd name="T10" fmla="*/ 20 w 40"/>
                <a:gd name="T11" fmla="*/ 8 h 40"/>
                <a:gd name="T12" fmla="*/ 8 w 40"/>
                <a:gd name="T13" fmla="*/ 20 h 40"/>
                <a:gd name="T14" fmla="*/ 20 w 40"/>
                <a:gd name="T15" fmla="*/ 32 h 40"/>
                <a:gd name="T16" fmla="*/ 32 w 40"/>
                <a:gd name="T17" fmla="*/ 20 h 40"/>
                <a:gd name="T18" fmla="*/ 20 w 40"/>
                <a:gd name="T19" fmla="*/ 8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8"/>
                  </a:moveTo>
                  <a:cubicBezTo>
                    <a:pt x="13" y="8"/>
                    <a:pt x="8" y="13"/>
                    <a:pt x="8" y="20"/>
                  </a:cubicBezTo>
                  <a:cubicBezTo>
                    <a:pt x="8" y="27"/>
                    <a:pt x="13" y="32"/>
                    <a:pt x="20" y="32"/>
                  </a:cubicBezTo>
                  <a:cubicBezTo>
                    <a:pt x="26" y="32"/>
                    <a:pt x="32" y="27"/>
                    <a:pt x="32" y="20"/>
                  </a:cubicBezTo>
                  <a:cubicBezTo>
                    <a:pt x="32" y="13"/>
                    <a:pt x="26" y="8"/>
                    <a:pt x="20" y="8"/>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40" name="Freeform 585"/>
            <p:cNvSpPr>
              <a:spLocks/>
            </p:cNvSpPr>
            <p:nvPr/>
          </p:nvSpPr>
          <p:spPr bwMode="auto">
            <a:xfrm>
              <a:off x="5024439" y="4102100"/>
              <a:ext cx="157163" cy="309563"/>
            </a:xfrm>
            <a:custGeom>
              <a:avLst/>
              <a:gdLst>
                <a:gd name="T0" fmla="*/ 72 w 88"/>
                <a:gd name="T1" fmla="*/ 172 h 172"/>
                <a:gd name="T2" fmla="*/ 64 w 88"/>
                <a:gd name="T3" fmla="*/ 172 h 172"/>
                <a:gd name="T4" fmla="*/ 64 w 88"/>
                <a:gd name="T5" fmla="*/ 88 h 172"/>
                <a:gd name="T6" fmla="*/ 80 w 88"/>
                <a:gd name="T7" fmla="*/ 88 h 172"/>
                <a:gd name="T8" fmla="*/ 80 w 88"/>
                <a:gd name="T9" fmla="*/ 24 h 172"/>
                <a:gd name="T10" fmla="*/ 64 w 88"/>
                <a:gd name="T11" fmla="*/ 8 h 172"/>
                <a:gd name="T12" fmla="*/ 24 w 88"/>
                <a:gd name="T13" fmla="*/ 8 h 172"/>
                <a:gd name="T14" fmla="*/ 8 w 88"/>
                <a:gd name="T15" fmla="*/ 24 h 172"/>
                <a:gd name="T16" fmla="*/ 8 w 88"/>
                <a:gd name="T17" fmla="*/ 88 h 172"/>
                <a:gd name="T18" fmla="*/ 24 w 88"/>
                <a:gd name="T19" fmla="*/ 88 h 172"/>
                <a:gd name="T20" fmla="*/ 24 w 88"/>
                <a:gd name="T21" fmla="*/ 172 h 172"/>
                <a:gd name="T22" fmla="*/ 16 w 88"/>
                <a:gd name="T23" fmla="*/ 172 h 172"/>
                <a:gd name="T24" fmla="*/ 16 w 88"/>
                <a:gd name="T25" fmla="*/ 96 h 172"/>
                <a:gd name="T26" fmla="*/ 0 w 88"/>
                <a:gd name="T27" fmla="*/ 96 h 172"/>
                <a:gd name="T28" fmla="*/ 0 w 88"/>
                <a:gd name="T29" fmla="*/ 24 h 172"/>
                <a:gd name="T30" fmla="*/ 24 w 88"/>
                <a:gd name="T31" fmla="*/ 0 h 172"/>
                <a:gd name="T32" fmla="*/ 64 w 88"/>
                <a:gd name="T33" fmla="*/ 0 h 172"/>
                <a:gd name="T34" fmla="*/ 88 w 88"/>
                <a:gd name="T35" fmla="*/ 24 h 172"/>
                <a:gd name="T36" fmla="*/ 88 w 88"/>
                <a:gd name="T37" fmla="*/ 96 h 172"/>
                <a:gd name="T38" fmla="*/ 72 w 88"/>
                <a:gd name="T39" fmla="*/ 96 h 172"/>
                <a:gd name="T40" fmla="*/ 72 w 88"/>
                <a:gd name="T41"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8" h="172">
                  <a:moveTo>
                    <a:pt x="72" y="172"/>
                  </a:moveTo>
                  <a:cubicBezTo>
                    <a:pt x="64" y="172"/>
                    <a:pt x="64" y="172"/>
                    <a:pt x="64" y="172"/>
                  </a:cubicBezTo>
                  <a:cubicBezTo>
                    <a:pt x="64" y="88"/>
                    <a:pt x="64" y="88"/>
                    <a:pt x="64" y="88"/>
                  </a:cubicBezTo>
                  <a:cubicBezTo>
                    <a:pt x="80" y="88"/>
                    <a:pt x="80" y="88"/>
                    <a:pt x="80" y="88"/>
                  </a:cubicBezTo>
                  <a:cubicBezTo>
                    <a:pt x="80" y="24"/>
                    <a:pt x="80" y="24"/>
                    <a:pt x="80" y="24"/>
                  </a:cubicBezTo>
                  <a:cubicBezTo>
                    <a:pt x="80" y="15"/>
                    <a:pt x="73" y="8"/>
                    <a:pt x="64" y="8"/>
                  </a:cubicBezTo>
                  <a:cubicBezTo>
                    <a:pt x="24" y="8"/>
                    <a:pt x="24" y="8"/>
                    <a:pt x="24" y="8"/>
                  </a:cubicBezTo>
                  <a:cubicBezTo>
                    <a:pt x="15" y="8"/>
                    <a:pt x="8" y="15"/>
                    <a:pt x="8" y="24"/>
                  </a:cubicBezTo>
                  <a:cubicBezTo>
                    <a:pt x="8" y="88"/>
                    <a:pt x="8" y="88"/>
                    <a:pt x="8" y="88"/>
                  </a:cubicBezTo>
                  <a:cubicBezTo>
                    <a:pt x="24" y="88"/>
                    <a:pt x="24" y="88"/>
                    <a:pt x="24" y="88"/>
                  </a:cubicBezTo>
                  <a:cubicBezTo>
                    <a:pt x="24" y="172"/>
                    <a:pt x="24" y="172"/>
                    <a:pt x="24" y="172"/>
                  </a:cubicBezTo>
                  <a:cubicBezTo>
                    <a:pt x="16" y="172"/>
                    <a:pt x="16" y="172"/>
                    <a:pt x="16" y="172"/>
                  </a:cubicBezTo>
                  <a:cubicBezTo>
                    <a:pt x="16" y="96"/>
                    <a:pt x="16" y="96"/>
                    <a:pt x="16" y="96"/>
                  </a:cubicBezTo>
                  <a:cubicBezTo>
                    <a:pt x="0" y="96"/>
                    <a:pt x="0" y="96"/>
                    <a:pt x="0" y="96"/>
                  </a:cubicBezTo>
                  <a:cubicBezTo>
                    <a:pt x="0" y="24"/>
                    <a:pt x="0" y="24"/>
                    <a:pt x="0" y="24"/>
                  </a:cubicBezTo>
                  <a:cubicBezTo>
                    <a:pt x="0" y="11"/>
                    <a:pt x="11" y="0"/>
                    <a:pt x="24" y="0"/>
                  </a:cubicBezTo>
                  <a:cubicBezTo>
                    <a:pt x="64" y="0"/>
                    <a:pt x="64" y="0"/>
                    <a:pt x="64" y="0"/>
                  </a:cubicBezTo>
                  <a:cubicBezTo>
                    <a:pt x="77" y="0"/>
                    <a:pt x="88" y="11"/>
                    <a:pt x="88" y="24"/>
                  </a:cubicBezTo>
                  <a:cubicBezTo>
                    <a:pt x="88" y="96"/>
                    <a:pt x="88" y="96"/>
                    <a:pt x="88" y="96"/>
                  </a:cubicBezTo>
                  <a:cubicBezTo>
                    <a:pt x="72" y="96"/>
                    <a:pt x="72" y="96"/>
                    <a:pt x="72" y="96"/>
                  </a:cubicBezTo>
                  <a:lnTo>
                    <a:pt x="72" y="172"/>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41" name="Rectangle 586"/>
            <p:cNvSpPr>
              <a:spLocks noChangeArrowheads="1"/>
            </p:cNvSpPr>
            <p:nvPr/>
          </p:nvSpPr>
          <p:spPr bwMode="auto">
            <a:xfrm>
              <a:off x="4973639" y="4079875"/>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42" name="Rectangle 587"/>
            <p:cNvSpPr>
              <a:spLocks noChangeArrowheads="1"/>
            </p:cNvSpPr>
            <p:nvPr/>
          </p:nvSpPr>
          <p:spPr bwMode="auto">
            <a:xfrm>
              <a:off x="4973639" y="4108450"/>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43" name="Rectangle 588"/>
            <p:cNvSpPr>
              <a:spLocks noChangeArrowheads="1"/>
            </p:cNvSpPr>
            <p:nvPr/>
          </p:nvSpPr>
          <p:spPr bwMode="auto">
            <a:xfrm>
              <a:off x="5095876" y="4130675"/>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44" name="Rectangle 589"/>
            <p:cNvSpPr>
              <a:spLocks noChangeArrowheads="1"/>
            </p:cNvSpPr>
            <p:nvPr/>
          </p:nvSpPr>
          <p:spPr bwMode="auto">
            <a:xfrm>
              <a:off x="4851401" y="4130675"/>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45" name="Rectangle 590"/>
            <p:cNvSpPr>
              <a:spLocks noChangeArrowheads="1"/>
            </p:cNvSpPr>
            <p:nvPr/>
          </p:nvSpPr>
          <p:spPr bwMode="auto">
            <a:xfrm>
              <a:off x="4922839" y="4267200"/>
              <a:ext cx="14288" cy="144463"/>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46" name="Rectangle 591"/>
            <p:cNvSpPr>
              <a:spLocks noChangeArrowheads="1"/>
            </p:cNvSpPr>
            <p:nvPr/>
          </p:nvSpPr>
          <p:spPr bwMode="auto">
            <a:xfrm>
              <a:off x="5024439" y="4267200"/>
              <a:ext cx="14288" cy="144463"/>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grpSp>
    </p:spTree>
    <p:extLst>
      <p:ext uri="{BB962C8B-B14F-4D97-AF65-F5344CB8AC3E}">
        <p14:creationId xmlns:p14="http://schemas.microsoft.com/office/powerpoint/2010/main" val="59521001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2730256" y="677093"/>
            <a:ext cx="9248619" cy="4186455"/>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ectangle 100"/>
          <p:cNvSpPr/>
          <p:nvPr/>
        </p:nvSpPr>
        <p:spPr>
          <a:xfrm>
            <a:off x="2730257" y="4978799"/>
            <a:ext cx="5904412" cy="1738299"/>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1" name="Rectangle 600"/>
          <p:cNvSpPr/>
          <p:nvPr/>
        </p:nvSpPr>
        <p:spPr>
          <a:xfrm>
            <a:off x="117566" y="656962"/>
            <a:ext cx="2569464" cy="6063877"/>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val 1"/>
          <p:cNvSpPr/>
          <p:nvPr/>
        </p:nvSpPr>
        <p:spPr>
          <a:xfrm>
            <a:off x="402989" y="957449"/>
            <a:ext cx="1998618" cy="2002536"/>
          </a:xfrm>
          <a:prstGeom prst="ellipse">
            <a:avLst/>
          </a:prstGeom>
          <a:solidFill>
            <a:schemeClr val="bg1"/>
          </a:solidFill>
          <a:ln>
            <a:solidFill>
              <a:srgbClr val="5B9BD5"/>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Pentagon 16"/>
          <p:cNvSpPr/>
          <p:nvPr/>
        </p:nvSpPr>
        <p:spPr>
          <a:xfrm>
            <a:off x="-1" y="57150"/>
            <a:ext cx="11978877" cy="521494"/>
          </a:xfrm>
          <a:prstGeom prst="homePlate">
            <a:avLst/>
          </a:prstGeom>
          <a:solidFill>
            <a:schemeClr val="bg1">
              <a:lumMod val="9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itle 1">
            <a:extLst>
              <a:ext uri="{FF2B5EF4-FFF2-40B4-BE49-F238E27FC236}">
                <a16:creationId xmlns="" xmlns:a16="http://schemas.microsoft.com/office/drawing/2014/main" id="{C4CC0F66-F716-9E4A-A350-90E627E348D3}"/>
              </a:ext>
            </a:extLst>
          </p:cNvPr>
          <p:cNvSpPr txBox="1">
            <a:spLocks/>
          </p:cNvSpPr>
          <p:nvPr/>
        </p:nvSpPr>
        <p:spPr bwMode="auto">
          <a:xfrm>
            <a:off x="243769" y="3135941"/>
            <a:ext cx="942302" cy="249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CA" sz="1200" b="1" i="0" u="none" strike="noStrike" kern="1200" cap="none" spc="0" normalizeH="0" baseline="0" noProof="0" dirty="0" smtClean="0">
                <a:ln>
                  <a:noFill/>
                </a:ln>
                <a:solidFill>
                  <a:srgbClr val="5B9BD5"/>
                </a:solidFill>
                <a:effectLst/>
                <a:uLnTx/>
                <a:uFillTx/>
                <a:latin typeface="Century Gothic" pitchFamily="34" charset="0"/>
                <a:ea typeface="ヒラギノ角ゴ Pro W3" pitchFamily="126" charset="-128"/>
              </a:rPr>
              <a:t>Objective</a:t>
            </a:r>
            <a:endParaRPr kumimoji="0" lang="en-CA" sz="1200" b="1" i="0" u="none" strike="noStrike" kern="1200" cap="none" spc="0" normalizeH="0" baseline="0" noProof="0" dirty="0">
              <a:ln>
                <a:noFill/>
              </a:ln>
              <a:solidFill>
                <a:srgbClr val="5B9BD5"/>
              </a:solidFill>
              <a:effectLst/>
              <a:uLnTx/>
              <a:uFillTx/>
              <a:latin typeface="Century Gothic" pitchFamily="34" charset="0"/>
              <a:ea typeface="ヒラギノ角ゴ Pro W3" pitchFamily="126" charset="-128"/>
            </a:endParaRPr>
          </a:p>
        </p:txBody>
      </p:sp>
      <p:sp>
        <p:nvSpPr>
          <p:cNvPr id="57" name="Title 1">
            <a:extLst>
              <a:ext uri="{FF2B5EF4-FFF2-40B4-BE49-F238E27FC236}">
                <a16:creationId xmlns="" xmlns:a16="http://schemas.microsoft.com/office/drawing/2014/main" id="{C4CC0F66-F716-9E4A-A350-90E627E348D3}"/>
              </a:ext>
            </a:extLst>
          </p:cNvPr>
          <p:cNvSpPr txBox="1">
            <a:spLocks/>
          </p:cNvSpPr>
          <p:nvPr/>
        </p:nvSpPr>
        <p:spPr bwMode="auto">
          <a:xfrm>
            <a:off x="236225" y="6034369"/>
            <a:ext cx="842907" cy="249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CA" sz="1200" b="1" i="0" u="none" strike="noStrike" kern="1200" cap="none" spc="0" normalizeH="0" baseline="0" noProof="0" dirty="0" smtClean="0">
                <a:ln>
                  <a:noFill/>
                </a:ln>
                <a:solidFill>
                  <a:srgbClr val="73B632"/>
                </a:solidFill>
                <a:effectLst/>
                <a:uLnTx/>
                <a:uFillTx/>
                <a:latin typeface="Century Gothic" pitchFamily="34" charset="0"/>
                <a:ea typeface="ヒラギノ角ゴ Pro W3" pitchFamily="126" charset="-128"/>
              </a:rPr>
              <a:t>Duration</a:t>
            </a:r>
            <a:endParaRPr kumimoji="0" lang="en-CA" sz="1200" b="1" i="0" u="none" strike="noStrike" kern="1200" cap="none" spc="0" normalizeH="0" baseline="0" noProof="0" dirty="0">
              <a:ln>
                <a:noFill/>
              </a:ln>
              <a:solidFill>
                <a:srgbClr val="73B632"/>
              </a:solidFill>
              <a:effectLst/>
              <a:uLnTx/>
              <a:uFillTx/>
              <a:latin typeface="Century Gothic" pitchFamily="34" charset="0"/>
              <a:ea typeface="ヒラギノ角ゴ Pro W3" pitchFamily="126" charset="-128"/>
            </a:endParaRPr>
          </a:p>
        </p:txBody>
      </p:sp>
      <p:sp>
        <p:nvSpPr>
          <p:cNvPr id="58" name="Title 1">
            <a:extLst>
              <a:ext uri="{FF2B5EF4-FFF2-40B4-BE49-F238E27FC236}">
                <a16:creationId xmlns="" xmlns:a16="http://schemas.microsoft.com/office/drawing/2014/main" id="{C4CC0F66-F716-9E4A-A350-90E627E348D3}"/>
              </a:ext>
            </a:extLst>
          </p:cNvPr>
          <p:cNvSpPr txBox="1">
            <a:spLocks/>
          </p:cNvSpPr>
          <p:nvPr/>
        </p:nvSpPr>
        <p:spPr bwMode="auto">
          <a:xfrm>
            <a:off x="224720" y="5247517"/>
            <a:ext cx="1074822" cy="249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CA" sz="1200" b="1" i="0" u="none" strike="noStrike" kern="1200" cap="none" spc="0" normalizeH="0" baseline="0" noProof="0" dirty="0" smtClean="0">
                <a:ln>
                  <a:noFill/>
                </a:ln>
                <a:solidFill>
                  <a:srgbClr val="E47623"/>
                </a:solidFill>
                <a:effectLst/>
                <a:uLnTx/>
                <a:uFillTx/>
                <a:latin typeface="Century Gothic" pitchFamily="34" charset="0"/>
                <a:ea typeface="ヒラギノ角ゴ Pro W3" pitchFamily="126" charset="-128"/>
              </a:rPr>
              <a:t>Frequency</a:t>
            </a:r>
            <a:endParaRPr kumimoji="0" lang="en-CA" sz="1200" b="1" i="0" u="none" strike="noStrike" kern="1200" cap="none" spc="0" normalizeH="0" baseline="0" noProof="0" dirty="0">
              <a:ln>
                <a:noFill/>
              </a:ln>
              <a:solidFill>
                <a:srgbClr val="E47623"/>
              </a:solidFill>
              <a:effectLst/>
              <a:uLnTx/>
              <a:uFillTx/>
              <a:latin typeface="Century Gothic" pitchFamily="34" charset="0"/>
              <a:ea typeface="ヒラギノ角ゴ Pro W3" pitchFamily="126" charset="-128"/>
            </a:endParaRPr>
          </a:p>
        </p:txBody>
      </p:sp>
      <p:sp>
        <p:nvSpPr>
          <p:cNvPr id="59" name="Title 1">
            <a:extLst>
              <a:ext uri="{FF2B5EF4-FFF2-40B4-BE49-F238E27FC236}">
                <a16:creationId xmlns="" xmlns:a16="http://schemas.microsoft.com/office/drawing/2014/main" id="{C4CC0F66-F716-9E4A-A350-90E627E348D3}"/>
              </a:ext>
            </a:extLst>
          </p:cNvPr>
          <p:cNvSpPr txBox="1">
            <a:spLocks/>
          </p:cNvSpPr>
          <p:nvPr/>
        </p:nvSpPr>
        <p:spPr bwMode="auto">
          <a:xfrm>
            <a:off x="267828" y="3853140"/>
            <a:ext cx="2347029" cy="1210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r>
              <a:rPr lang="en-US" sz="900" dirty="0">
                <a:solidFill>
                  <a:schemeClr val="tx1"/>
                </a:solidFill>
              </a:rPr>
              <a:t>Review user stories in the product backlog to ensure the backlog contains the appropriate items, that the user stories have sufficient enough detail to estimate, that they are prioritized, and that the items at the top of the backlog are getting closer to the </a:t>
            </a:r>
            <a:r>
              <a:rPr lang="en-US" sz="900" dirty="0" smtClean="0">
                <a:solidFill>
                  <a:schemeClr val="tx1"/>
                </a:solidFill>
              </a:rPr>
              <a:t>definition of ready. </a:t>
            </a:r>
            <a:r>
              <a:rPr lang="en-US" sz="900" dirty="0">
                <a:solidFill>
                  <a:schemeClr val="tx1"/>
                </a:solidFill>
              </a:rPr>
              <a:t>This exercise gives the team a "heads up" on </a:t>
            </a:r>
            <a:r>
              <a:rPr lang="en-US" sz="900" dirty="0" smtClean="0">
                <a:solidFill>
                  <a:schemeClr val="tx1"/>
                </a:solidFill>
              </a:rPr>
              <a:t>upcoming </a:t>
            </a:r>
            <a:r>
              <a:rPr lang="en-US" sz="900" dirty="0">
                <a:solidFill>
                  <a:schemeClr val="tx1"/>
                </a:solidFill>
              </a:rPr>
              <a:t>user stories and allows them to ask questions and confirm their understanding of the user stories.</a:t>
            </a:r>
          </a:p>
        </p:txBody>
      </p:sp>
      <p:sp>
        <p:nvSpPr>
          <p:cNvPr id="62" name="Title 1">
            <a:extLst>
              <a:ext uri="{FF2B5EF4-FFF2-40B4-BE49-F238E27FC236}">
                <a16:creationId xmlns="" xmlns:a16="http://schemas.microsoft.com/office/drawing/2014/main" id="{C4CC0F66-F716-9E4A-A350-90E627E348D3}"/>
              </a:ext>
            </a:extLst>
          </p:cNvPr>
          <p:cNvSpPr txBox="1">
            <a:spLocks/>
          </p:cNvSpPr>
          <p:nvPr/>
        </p:nvSpPr>
        <p:spPr bwMode="auto">
          <a:xfrm>
            <a:off x="231348" y="5590312"/>
            <a:ext cx="2340401" cy="366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r>
              <a:rPr lang="en-US" sz="900" dirty="0" smtClean="0">
                <a:solidFill>
                  <a:schemeClr val="tx1"/>
                </a:solidFill>
              </a:rPr>
              <a:t>At minimum this should take place at least once per sprint. However, it can occur more than once if needed.</a:t>
            </a:r>
            <a:endParaRPr lang="en-US" sz="900" dirty="0">
              <a:solidFill>
                <a:schemeClr val="tx1"/>
              </a:solidFill>
            </a:endParaRPr>
          </a:p>
        </p:txBody>
      </p:sp>
      <p:sp>
        <p:nvSpPr>
          <p:cNvPr id="63" name="Title 1">
            <a:extLst>
              <a:ext uri="{FF2B5EF4-FFF2-40B4-BE49-F238E27FC236}">
                <a16:creationId xmlns="" xmlns:a16="http://schemas.microsoft.com/office/drawing/2014/main" id="{C4CC0F66-F716-9E4A-A350-90E627E348D3}"/>
              </a:ext>
            </a:extLst>
          </p:cNvPr>
          <p:cNvSpPr txBox="1">
            <a:spLocks/>
          </p:cNvSpPr>
          <p:nvPr/>
        </p:nvSpPr>
        <p:spPr bwMode="auto">
          <a:xfrm>
            <a:off x="243769" y="6262877"/>
            <a:ext cx="2347029" cy="1822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r>
              <a:rPr lang="en-US" sz="900" dirty="0" smtClean="0">
                <a:solidFill>
                  <a:schemeClr val="tx1"/>
                </a:solidFill>
              </a:rPr>
              <a:t>30 – 120 minutes.</a:t>
            </a:r>
            <a:endParaRPr lang="en-US" sz="900" dirty="0">
              <a:solidFill>
                <a:schemeClr val="tx1"/>
              </a:solidFill>
            </a:endParaRPr>
          </a:p>
        </p:txBody>
      </p:sp>
      <p:sp>
        <p:nvSpPr>
          <p:cNvPr id="64" name="Title 1">
            <a:extLst>
              <a:ext uri="{FF2B5EF4-FFF2-40B4-BE49-F238E27FC236}">
                <a16:creationId xmlns="" xmlns:a16="http://schemas.microsoft.com/office/drawing/2014/main" id="{C4CC0F66-F716-9E4A-A350-90E627E348D3}"/>
              </a:ext>
            </a:extLst>
          </p:cNvPr>
          <p:cNvSpPr txBox="1">
            <a:spLocks/>
          </p:cNvSpPr>
          <p:nvPr/>
        </p:nvSpPr>
        <p:spPr bwMode="auto">
          <a:xfrm>
            <a:off x="702400" y="2303670"/>
            <a:ext cx="1477887" cy="4319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L="0" marR="0" lvl="0" indent="0" algn="ctr" defTabSz="457200" rtl="0" eaLnBrk="0" fontAlgn="base" latinLnBrk="0" hangingPunct="0">
              <a:lnSpc>
                <a:spcPct val="100000"/>
              </a:lnSpc>
              <a:spcBef>
                <a:spcPct val="0"/>
              </a:spcBef>
              <a:spcAft>
                <a:spcPct val="0"/>
              </a:spcAft>
              <a:buClrTx/>
              <a:buSzTx/>
              <a:buFontTx/>
              <a:buNone/>
              <a:tabLst/>
              <a:defRPr/>
            </a:pPr>
            <a:r>
              <a:rPr kumimoji="0" lang="en-CA" sz="1200" b="1" i="0" u="none" strike="noStrike" kern="1200" cap="none" spc="0" normalizeH="0" baseline="0" noProof="0" dirty="0" smtClean="0">
                <a:ln>
                  <a:noFill/>
                </a:ln>
                <a:solidFill>
                  <a:srgbClr val="5B9BD5"/>
                </a:solidFill>
                <a:effectLst/>
                <a:uLnTx/>
                <a:uFillTx/>
                <a:latin typeface="Century Gothic" pitchFamily="34" charset="0"/>
                <a:ea typeface="ヒラギノ角ゴ Pro W3" pitchFamily="126" charset="-128"/>
              </a:rPr>
              <a:t>Product Backlog Refinement</a:t>
            </a:r>
            <a:endParaRPr kumimoji="0" lang="en-CA" sz="1200" b="1" i="0" u="none" strike="noStrike" kern="1200" cap="none" spc="0" normalizeH="0" baseline="0" noProof="0" dirty="0">
              <a:ln>
                <a:noFill/>
              </a:ln>
              <a:solidFill>
                <a:srgbClr val="5B9BD5"/>
              </a:solidFill>
              <a:effectLst/>
              <a:uLnTx/>
              <a:uFillTx/>
              <a:latin typeface="Century Gothic" pitchFamily="34" charset="0"/>
              <a:ea typeface="ヒラギノ角ゴ Pro W3" pitchFamily="126" charset="-128"/>
            </a:endParaRPr>
          </a:p>
        </p:txBody>
      </p:sp>
      <p:sp>
        <p:nvSpPr>
          <p:cNvPr id="66" name="Rectangle 65"/>
          <p:cNvSpPr/>
          <p:nvPr/>
        </p:nvSpPr>
        <p:spPr>
          <a:xfrm>
            <a:off x="8677896" y="4978799"/>
            <a:ext cx="3300980" cy="1738299"/>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Title 1">
            <a:extLst>
              <a:ext uri="{FF2B5EF4-FFF2-40B4-BE49-F238E27FC236}">
                <a16:creationId xmlns="" xmlns:a16="http://schemas.microsoft.com/office/drawing/2014/main" id="{C4CC0F66-F716-9E4A-A350-90E627E348D3}"/>
              </a:ext>
            </a:extLst>
          </p:cNvPr>
          <p:cNvSpPr txBox="1">
            <a:spLocks/>
          </p:cNvSpPr>
          <p:nvPr/>
        </p:nvSpPr>
        <p:spPr bwMode="auto">
          <a:xfrm>
            <a:off x="2926072" y="783680"/>
            <a:ext cx="942302" cy="249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CA" sz="1200" b="1" i="0" u="none" strike="noStrike" kern="1200" cap="none" spc="0" normalizeH="0" baseline="0" noProof="0" dirty="0" smtClean="0">
                <a:ln>
                  <a:noFill/>
                </a:ln>
                <a:solidFill>
                  <a:srgbClr val="EF4051"/>
                </a:solidFill>
                <a:effectLst/>
                <a:uLnTx/>
                <a:uFillTx/>
                <a:latin typeface="Century Gothic" pitchFamily="34" charset="0"/>
                <a:ea typeface="ヒラギノ角ゴ Pro W3" pitchFamily="126" charset="-128"/>
              </a:rPr>
              <a:t>Workflow</a:t>
            </a:r>
            <a:endParaRPr kumimoji="0" lang="en-CA" sz="1200" b="1" i="0" u="none" strike="noStrike" kern="1200" cap="none" spc="0" normalizeH="0" baseline="0" noProof="0" dirty="0">
              <a:ln>
                <a:noFill/>
              </a:ln>
              <a:solidFill>
                <a:srgbClr val="EF4051"/>
              </a:solidFill>
              <a:effectLst/>
              <a:uLnTx/>
              <a:uFillTx/>
              <a:latin typeface="Century Gothic" pitchFamily="34" charset="0"/>
              <a:ea typeface="ヒラギノ角ゴ Pro W3" pitchFamily="126" charset="-128"/>
            </a:endParaRPr>
          </a:p>
        </p:txBody>
      </p:sp>
      <p:sp>
        <p:nvSpPr>
          <p:cNvPr id="68" name="Title 1">
            <a:extLst>
              <a:ext uri="{FF2B5EF4-FFF2-40B4-BE49-F238E27FC236}">
                <a16:creationId xmlns="" xmlns:a16="http://schemas.microsoft.com/office/drawing/2014/main" id="{C4CC0F66-F716-9E4A-A350-90E627E348D3}"/>
              </a:ext>
            </a:extLst>
          </p:cNvPr>
          <p:cNvSpPr txBox="1">
            <a:spLocks/>
          </p:cNvSpPr>
          <p:nvPr/>
        </p:nvSpPr>
        <p:spPr bwMode="auto">
          <a:xfrm>
            <a:off x="2926072" y="5064132"/>
            <a:ext cx="1069458" cy="249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CA" sz="1200" b="1" i="0" u="none" strike="noStrike" kern="1200" cap="none" spc="0" normalizeH="0" baseline="0" noProof="0" dirty="0" smtClean="0">
                <a:ln>
                  <a:noFill/>
                </a:ln>
                <a:solidFill>
                  <a:srgbClr val="5B9BD5"/>
                </a:solidFill>
                <a:effectLst/>
                <a:uLnTx/>
                <a:uFillTx/>
                <a:latin typeface="Century Gothic" pitchFamily="34" charset="0"/>
                <a:ea typeface="ヒラギノ角ゴ Pro W3" pitchFamily="126" charset="-128"/>
              </a:rPr>
              <a:t>Participants</a:t>
            </a:r>
            <a:endParaRPr kumimoji="0" lang="en-CA" sz="1200" b="1" i="0" u="none" strike="noStrike" kern="1200" cap="none" spc="0" normalizeH="0" baseline="0" noProof="0" dirty="0">
              <a:ln>
                <a:noFill/>
              </a:ln>
              <a:solidFill>
                <a:srgbClr val="5B9BD5"/>
              </a:solidFill>
              <a:effectLst/>
              <a:uLnTx/>
              <a:uFillTx/>
              <a:latin typeface="Century Gothic" pitchFamily="34" charset="0"/>
              <a:ea typeface="ヒラギノ角ゴ Pro W3" pitchFamily="126" charset="-128"/>
            </a:endParaRPr>
          </a:p>
        </p:txBody>
      </p:sp>
      <p:sp>
        <p:nvSpPr>
          <p:cNvPr id="69" name="Title 1">
            <a:extLst>
              <a:ext uri="{FF2B5EF4-FFF2-40B4-BE49-F238E27FC236}">
                <a16:creationId xmlns="" xmlns:a16="http://schemas.microsoft.com/office/drawing/2014/main" id="{C4CC0F66-F716-9E4A-A350-90E627E348D3}"/>
              </a:ext>
            </a:extLst>
          </p:cNvPr>
          <p:cNvSpPr txBox="1">
            <a:spLocks/>
          </p:cNvSpPr>
          <p:nvPr/>
        </p:nvSpPr>
        <p:spPr bwMode="auto">
          <a:xfrm>
            <a:off x="8769188" y="5064132"/>
            <a:ext cx="783968" cy="249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CA" sz="1200" b="1" i="0" u="none" strike="noStrike" kern="1200" cap="none" spc="0" normalizeH="0" baseline="0" noProof="0" dirty="0" smtClean="0">
                <a:ln>
                  <a:noFill/>
                </a:ln>
                <a:solidFill>
                  <a:srgbClr val="73B632"/>
                </a:solidFill>
                <a:effectLst/>
                <a:uLnTx/>
                <a:uFillTx/>
                <a:latin typeface="Century Gothic" pitchFamily="34" charset="0"/>
                <a:ea typeface="ヒラギノ角ゴ Pro W3" pitchFamily="126" charset="-128"/>
              </a:rPr>
              <a:t>Artifacts</a:t>
            </a:r>
            <a:endParaRPr kumimoji="0" lang="en-CA" sz="1200" b="1" i="0" u="none" strike="noStrike" kern="1200" cap="none" spc="0" normalizeH="0" baseline="0" noProof="0" dirty="0">
              <a:ln>
                <a:noFill/>
              </a:ln>
              <a:solidFill>
                <a:srgbClr val="73B632"/>
              </a:solidFill>
              <a:effectLst/>
              <a:uLnTx/>
              <a:uFillTx/>
              <a:latin typeface="Century Gothic" pitchFamily="34" charset="0"/>
              <a:ea typeface="ヒラギノ角ゴ Pro W3" pitchFamily="126" charset="-128"/>
            </a:endParaRPr>
          </a:p>
        </p:txBody>
      </p:sp>
      <p:sp>
        <p:nvSpPr>
          <p:cNvPr id="19" name="Title 1">
            <a:extLst>
              <a:ext uri="{FF2B5EF4-FFF2-40B4-BE49-F238E27FC236}">
                <a16:creationId xmlns="" xmlns:a16="http://schemas.microsoft.com/office/drawing/2014/main" id="{C4CC0F66-F716-9E4A-A350-90E627E348D3}"/>
              </a:ext>
            </a:extLst>
          </p:cNvPr>
          <p:cNvSpPr txBox="1">
            <a:spLocks/>
          </p:cNvSpPr>
          <p:nvPr/>
        </p:nvSpPr>
        <p:spPr bwMode="auto">
          <a:xfrm>
            <a:off x="2926072" y="1032741"/>
            <a:ext cx="1857965" cy="249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L="228600" marR="0" lvl="0" indent="-228600" algn="l" defTabSz="457200" rtl="0" eaLnBrk="0" fontAlgn="base" latinLnBrk="0" hangingPunct="0">
              <a:lnSpc>
                <a:spcPct val="100000"/>
              </a:lnSpc>
              <a:spcBef>
                <a:spcPct val="0"/>
              </a:spcBef>
              <a:spcAft>
                <a:spcPct val="0"/>
              </a:spcAft>
              <a:buClrTx/>
              <a:buSzTx/>
              <a:buFont typeface="+mj-lt"/>
              <a:buAutoNum type="arabicPeriod"/>
              <a:tabLst/>
              <a:defRPr/>
            </a:pPr>
            <a:r>
              <a:rPr kumimoji="0" lang="en-CA" sz="1100" b="1" i="0" u="none" strike="noStrike" kern="1200" cap="none" spc="0" normalizeH="0" baseline="0" noProof="0" dirty="0" smtClean="0">
                <a:ln>
                  <a:noFill/>
                </a:ln>
                <a:solidFill>
                  <a:schemeClr val="tx1"/>
                </a:solidFill>
                <a:effectLst/>
                <a:uLnTx/>
                <a:uFillTx/>
                <a:latin typeface="Century Gothic" pitchFamily="34" charset="0"/>
                <a:ea typeface="ヒラギノ角ゴ Pro W3" pitchFamily="126" charset="-128"/>
              </a:rPr>
              <a:t>Prepare</a:t>
            </a:r>
            <a:endParaRPr kumimoji="0" lang="en-CA" sz="1100" b="1" i="0" u="none" strike="noStrike" kern="1200" cap="none" spc="0" normalizeH="0" baseline="0" noProof="0" dirty="0">
              <a:ln>
                <a:noFill/>
              </a:ln>
              <a:solidFill>
                <a:schemeClr val="tx1"/>
              </a:solidFill>
              <a:effectLst/>
              <a:uLnTx/>
              <a:uFillTx/>
              <a:latin typeface="Century Gothic" pitchFamily="34" charset="0"/>
              <a:ea typeface="ヒラギノ角ゴ Pro W3" pitchFamily="126" charset="-128"/>
            </a:endParaRPr>
          </a:p>
        </p:txBody>
      </p:sp>
      <p:sp>
        <p:nvSpPr>
          <p:cNvPr id="20" name="Title 1">
            <a:extLst>
              <a:ext uri="{FF2B5EF4-FFF2-40B4-BE49-F238E27FC236}">
                <a16:creationId xmlns="" xmlns:a16="http://schemas.microsoft.com/office/drawing/2014/main" id="{C4CC0F66-F716-9E4A-A350-90E627E348D3}"/>
              </a:ext>
            </a:extLst>
          </p:cNvPr>
          <p:cNvSpPr txBox="1">
            <a:spLocks/>
          </p:cNvSpPr>
          <p:nvPr/>
        </p:nvSpPr>
        <p:spPr bwMode="auto">
          <a:xfrm>
            <a:off x="3029401" y="1220017"/>
            <a:ext cx="3963457" cy="525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L="171450" indent="-171450">
              <a:buFont typeface="Arial" panose="020B0604020202020204" pitchFamily="34" charset="0"/>
              <a:buChar char="•"/>
            </a:pPr>
            <a:r>
              <a:rPr lang="en-US" sz="1000" dirty="0">
                <a:solidFill>
                  <a:schemeClr val="tx1"/>
                </a:solidFill>
              </a:rPr>
              <a:t>The Product Owner prepares and prioritizes a set of User Stories from the Product Backlog to be reviewed by the team in order to ready them for the next few sprints</a:t>
            </a:r>
          </a:p>
        </p:txBody>
      </p:sp>
      <p:sp>
        <p:nvSpPr>
          <p:cNvPr id="21" name="Title 1">
            <a:extLst>
              <a:ext uri="{FF2B5EF4-FFF2-40B4-BE49-F238E27FC236}">
                <a16:creationId xmlns="" xmlns:a16="http://schemas.microsoft.com/office/drawing/2014/main" id="{C4CC0F66-F716-9E4A-A350-90E627E348D3}"/>
              </a:ext>
            </a:extLst>
          </p:cNvPr>
          <p:cNvSpPr txBox="1">
            <a:spLocks/>
          </p:cNvSpPr>
          <p:nvPr/>
        </p:nvSpPr>
        <p:spPr bwMode="auto">
          <a:xfrm>
            <a:off x="2939391" y="1753748"/>
            <a:ext cx="1857965" cy="249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L="228600" marR="0" lvl="0" indent="-228600" algn="l" defTabSz="457200" rtl="0" eaLnBrk="0" fontAlgn="base" latinLnBrk="0" hangingPunct="0">
              <a:lnSpc>
                <a:spcPct val="100000"/>
              </a:lnSpc>
              <a:spcBef>
                <a:spcPct val="0"/>
              </a:spcBef>
              <a:spcAft>
                <a:spcPct val="0"/>
              </a:spcAft>
              <a:buClrTx/>
              <a:buSzTx/>
              <a:buFont typeface="+mj-lt"/>
              <a:buAutoNum type="arabicPeriod" startAt="2"/>
              <a:tabLst/>
              <a:defRPr/>
            </a:pPr>
            <a:r>
              <a:rPr kumimoji="0" lang="en-CA" sz="1100" b="1" i="0" u="none" strike="noStrike" kern="1200" cap="none" spc="0" normalizeH="0" baseline="0" noProof="0" dirty="0" smtClean="0">
                <a:ln>
                  <a:noFill/>
                </a:ln>
                <a:solidFill>
                  <a:schemeClr val="tx1"/>
                </a:solidFill>
                <a:effectLst/>
                <a:uLnTx/>
                <a:uFillTx/>
                <a:latin typeface="Century Gothic" pitchFamily="34" charset="0"/>
                <a:ea typeface="ヒラギノ角ゴ Pro W3" pitchFamily="126" charset="-128"/>
              </a:rPr>
              <a:t>Surface</a:t>
            </a:r>
            <a:endParaRPr kumimoji="0" lang="en-CA" sz="1100" b="1" i="0" u="none" strike="noStrike" kern="1200" cap="none" spc="0" normalizeH="0" baseline="0" noProof="0" dirty="0">
              <a:ln>
                <a:noFill/>
              </a:ln>
              <a:solidFill>
                <a:schemeClr val="tx1"/>
              </a:solidFill>
              <a:effectLst/>
              <a:uLnTx/>
              <a:uFillTx/>
              <a:latin typeface="Century Gothic" pitchFamily="34" charset="0"/>
              <a:ea typeface="ヒラギノ角ゴ Pro W3" pitchFamily="126" charset="-128"/>
            </a:endParaRPr>
          </a:p>
        </p:txBody>
      </p:sp>
      <p:sp>
        <p:nvSpPr>
          <p:cNvPr id="25" name="Title 1">
            <a:extLst>
              <a:ext uri="{FF2B5EF4-FFF2-40B4-BE49-F238E27FC236}">
                <a16:creationId xmlns="" xmlns:a16="http://schemas.microsoft.com/office/drawing/2014/main" id="{C4CC0F66-F716-9E4A-A350-90E627E348D3}"/>
              </a:ext>
            </a:extLst>
          </p:cNvPr>
          <p:cNvSpPr txBox="1">
            <a:spLocks/>
          </p:cNvSpPr>
          <p:nvPr/>
        </p:nvSpPr>
        <p:spPr bwMode="auto">
          <a:xfrm>
            <a:off x="2926072" y="5379098"/>
            <a:ext cx="3209688" cy="6440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L="171450" indent="-171450">
              <a:buFont typeface="Arial" panose="020B0604020202020204" pitchFamily="34" charset="0"/>
              <a:buChar char="•"/>
            </a:pPr>
            <a:r>
              <a:rPr lang="en-US" sz="1000" dirty="0" smtClean="0">
                <a:solidFill>
                  <a:schemeClr val="tx1"/>
                </a:solidFill>
              </a:rPr>
              <a:t>Scrum Master</a:t>
            </a:r>
          </a:p>
          <a:p>
            <a:pPr marL="171450" indent="-171450">
              <a:buFont typeface="Arial" panose="020B0604020202020204" pitchFamily="34" charset="0"/>
              <a:buChar char="•"/>
            </a:pPr>
            <a:r>
              <a:rPr lang="en-US" sz="1000" dirty="0" smtClean="0">
                <a:solidFill>
                  <a:schemeClr val="tx1"/>
                </a:solidFill>
              </a:rPr>
              <a:t>Product Owner</a:t>
            </a:r>
          </a:p>
          <a:p>
            <a:pPr marL="171450" indent="-171450">
              <a:buFont typeface="Arial" panose="020B0604020202020204" pitchFamily="34" charset="0"/>
              <a:buChar char="•"/>
            </a:pPr>
            <a:r>
              <a:rPr lang="en-US" sz="1000" dirty="0" smtClean="0">
                <a:solidFill>
                  <a:schemeClr val="tx1"/>
                </a:solidFill>
              </a:rPr>
              <a:t>Program Owner</a:t>
            </a:r>
          </a:p>
          <a:p>
            <a:pPr marL="171450" indent="-171450">
              <a:buFont typeface="Arial" panose="020B0604020202020204" pitchFamily="34" charset="0"/>
              <a:buChar char="•"/>
            </a:pPr>
            <a:r>
              <a:rPr lang="en-US" sz="1000" dirty="0" smtClean="0">
                <a:solidFill>
                  <a:schemeClr val="tx1"/>
                </a:solidFill>
              </a:rPr>
              <a:t>Scrum Team</a:t>
            </a:r>
          </a:p>
        </p:txBody>
      </p:sp>
      <p:sp>
        <p:nvSpPr>
          <p:cNvPr id="26" name="Title 1">
            <a:extLst>
              <a:ext uri="{FF2B5EF4-FFF2-40B4-BE49-F238E27FC236}">
                <a16:creationId xmlns="" xmlns:a16="http://schemas.microsoft.com/office/drawing/2014/main" id="{C4CC0F66-F716-9E4A-A350-90E627E348D3}"/>
              </a:ext>
            </a:extLst>
          </p:cNvPr>
          <p:cNvSpPr txBox="1">
            <a:spLocks/>
          </p:cNvSpPr>
          <p:nvPr/>
        </p:nvSpPr>
        <p:spPr bwMode="auto">
          <a:xfrm>
            <a:off x="8769187" y="5343265"/>
            <a:ext cx="3209688" cy="347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L="171450" indent="-171450">
              <a:buFont typeface="Arial" panose="020B0604020202020204" pitchFamily="34" charset="0"/>
              <a:buChar char="•"/>
            </a:pPr>
            <a:r>
              <a:rPr lang="en-US" sz="1000" dirty="0" smtClean="0">
                <a:solidFill>
                  <a:schemeClr val="tx1"/>
                </a:solidFill>
              </a:rPr>
              <a:t>Product Backlog</a:t>
            </a:r>
            <a:endParaRPr lang="en-US" sz="1000" dirty="0">
              <a:solidFill>
                <a:schemeClr val="tx1"/>
              </a:solidFill>
            </a:endParaRPr>
          </a:p>
        </p:txBody>
      </p:sp>
      <p:sp>
        <p:nvSpPr>
          <p:cNvPr id="32" name="Title 1">
            <a:extLst>
              <a:ext uri="{FF2B5EF4-FFF2-40B4-BE49-F238E27FC236}">
                <a16:creationId xmlns="" xmlns:a16="http://schemas.microsoft.com/office/drawing/2014/main" id="{C4CC0F66-F716-9E4A-A350-90E627E348D3}"/>
              </a:ext>
            </a:extLst>
          </p:cNvPr>
          <p:cNvSpPr txBox="1">
            <a:spLocks/>
          </p:cNvSpPr>
          <p:nvPr/>
        </p:nvSpPr>
        <p:spPr bwMode="auto">
          <a:xfrm>
            <a:off x="2947523" y="3683445"/>
            <a:ext cx="1857965" cy="249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L="228600" marR="0" lvl="0" indent="-228600" algn="l" defTabSz="457200" rtl="0" eaLnBrk="0" fontAlgn="base" latinLnBrk="0" hangingPunct="0">
              <a:lnSpc>
                <a:spcPct val="100000"/>
              </a:lnSpc>
              <a:spcBef>
                <a:spcPct val="0"/>
              </a:spcBef>
              <a:spcAft>
                <a:spcPct val="0"/>
              </a:spcAft>
              <a:buClrTx/>
              <a:buSzTx/>
              <a:buFont typeface="+mj-lt"/>
              <a:buAutoNum type="arabicPeriod" startAt="4"/>
              <a:tabLst/>
              <a:defRPr/>
            </a:pPr>
            <a:r>
              <a:rPr kumimoji="0" lang="en-CA" sz="1100" b="1" i="0" u="none" strike="noStrike" kern="1200" cap="none" spc="0" normalizeH="0" baseline="0" noProof="0" dirty="0" smtClean="0">
                <a:ln>
                  <a:noFill/>
                </a:ln>
                <a:solidFill>
                  <a:schemeClr val="tx1"/>
                </a:solidFill>
                <a:effectLst/>
                <a:uLnTx/>
                <a:uFillTx/>
                <a:latin typeface="Century Gothic" pitchFamily="34" charset="0"/>
                <a:ea typeface="ヒラギノ角ゴ Pro W3" pitchFamily="126" charset="-128"/>
              </a:rPr>
              <a:t>Estimate</a:t>
            </a:r>
            <a:endParaRPr kumimoji="0" lang="en-CA" sz="1100" b="1" i="0" u="none" strike="noStrike" kern="1200" cap="none" spc="0" normalizeH="0" baseline="0" noProof="0" dirty="0">
              <a:ln>
                <a:noFill/>
              </a:ln>
              <a:solidFill>
                <a:schemeClr val="tx1"/>
              </a:solidFill>
              <a:effectLst/>
              <a:uLnTx/>
              <a:uFillTx/>
              <a:latin typeface="Century Gothic" pitchFamily="34" charset="0"/>
              <a:ea typeface="ヒラギノ角ゴ Pro W3" pitchFamily="126" charset="-128"/>
            </a:endParaRPr>
          </a:p>
        </p:txBody>
      </p:sp>
      <p:sp>
        <p:nvSpPr>
          <p:cNvPr id="34" name="Title 1">
            <a:extLst>
              <a:ext uri="{FF2B5EF4-FFF2-40B4-BE49-F238E27FC236}">
                <a16:creationId xmlns="" xmlns:a16="http://schemas.microsoft.com/office/drawing/2014/main" id="{C4CC0F66-F716-9E4A-A350-90E627E348D3}"/>
              </a:ext>
            </a:extLst>
          </p:cNvPr>
          <p:cNvSpPr txBox="1">
            <a:spLocks/>
          </p:cNvSpPr>
          <p:nvPr/>
        </p:nvSpPr>
        <p:spPr bwMode="auto">
          <a:xfrm>
            <a:off x="3029401" y="3853140"/>
            <a:ext cx="3831272" cy="451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L="171450" indent="-171450">
              <a:buFont typeface="Arial" panose="020B0604020202020204" pitchFamily="34" charset="0"/>
              <a:buChar char="•"/>
            </a:pPr>
            <a:r>
              <a:rPr lang="en-US" sz="1000" dirty="0">
                <a:solidFill>
                  <a:schemeClr val="tx1"/>
                </a:solidFill>
              </a:rPr>
              <a:t>User Stories without major assumptions or clarifications required are sized and prioritized by the team</a:t>
            </a:r>
            <a:r>
              <a:rPr lang="en-US" sz="1000" dirty="0" smtClean="0">
                <a:solidFill>
                  <a:schemeClr val="tx1"/>
                </a:solidFill>
              </a:rPr>
              <a:t>.</a:t>
            </a:r>
            <a:endParaRPr lang="en-US" sz="1000" dirty="0">
              <a:solidFill>
                <a:schemeClr val="tx1"/>
              </a:solidFill>
            </a:endParaRPr>
          </a:p>
        </p:txBody>
      </p:sp>
      <p:sp>
        <p:nvSpPr>
          <p:cNvPr id="33" name="Title 1">
            <a:extLst>
              <a:ext uri="{FF2B5EF4-FFF2-40B4-BE49-F238E27FC236}">
                <a16:creationId xmlns="" xmlns:a16="http://schemas.microsoft.com/office/drawing/2014/main" id="{C4CC0F66-F716-9E4A-A350-90E627E348D3}"/>
              </a:ext>
            </a:extLst>
          </p:cNvPr>
          <p:cNvSpPr txBox="1">
            <a:spLocks/>
          </p:cNvSpPr>
          <p:nvPr/>
        </p:nvSpPr>
        <p:spPr bwMode="auto">
          <a:xfrm>
            <a:off x="3031261" y="2123562"/>
            <a:ext cx="3963457" cy="518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L="171450" indent="-171450">
              <a:buFont typeface="Arial" panose="020B0604020202020204" pitchFamily="34" charset="0"/>
              <a:buChar char="•"/>
            </a:pPr>
            <a:r>
              <a:rPr lang="en-US" sz="1000" dirty="0">
                <a:solidFill>
                  <a:schemeClr val="tx1"/>
                </a:solidFill>
              </a:rPr>
              <a:t>The Product Owner presents the User Story while the team discusses it and identifies any assumptions or clarifications necessary for the User Story to meet the Definition of Ready</a:t>
            </a:r>
          </a:p>
        </p:txBody>
      </p:sp>
      <p:sp>
        <p:nvSpPr>
          <p:cNvPr id="35" name="Title 1">
            <a:extLst>
              <a:ext uri="{FF2B5EF4-FFF2-40B4-BE49-F238E27FC236}">
                <a16:creationId xmlns="" xmlns:a16="http://schemas.microsoft.com/office/drawing/2014/main" id="{C4CC0F66-F716-9E4A-A350-90E627E348D3}"/>
              </a:ext>
            </a:extLst>
          </p:cNvPr>
          <p:cNvSpPr txBox="1">
            <a:spLocks/>
          </p:cNvSpPr>
          <p:nvPr/>
        </p:nvSpPr>
        <p:spPr bwMode="auto">
          <a:xfrm>
            <a:off x="2947524" y="2659818"/>
            <a:ext cx="1857965" cy="249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L="228600" marR="0" lvl="0" indent="-228600" algn="l" defTabSz="457200" rtl="0" eaLnBrk="0" fontAlgn="base" latinLnBrk="0" hangingPunct="0">
              <a:lnSpc>
                <a:spcPct val="100000"/>
              </a:lnSpc>
              <a:spcBef>
                <a:spcPct val="0"/>
              </a:spcBef>
              <a:spcAft>
                <a:spcPct val="0"/>
              </a:spcAft>
              <a:buClrTx/>
              <a:buSzTx/>
              <a:buFont typeface="+mj-lt"/>
              <a:buAutoNum type="arabicPeriod" startAt="3"/>
              <a:tabLst/>
              <a:defRPr/>
            </a:pPr>
            <a:r>
              <a:rPr kumimoji="0" lang="en-CA" sz="1100" b="1" i="0" u="none" strike="noStrike" kern="1200" cap="none" spc="0" normalizeH="0" baseline="0" noProof="0" dirty="0" smtClean="0">
                <a:ln>
                  <a:noFill/>
                </a:ln>
                <a:solidFill>
                  <a:schemeClr val="tx1"/>
                </a:solidFill>
                <a:effectLst/>
                <a:uLnTx/>
                <a:uFillTx/>
                <a:latin typeface="Century Gothic" pitchFamily="34" charset="0"/>
                <a:ea typeface="ヒラギノ角ゴ Pro W3" pitchFamily="126" charset="-128"/>
              </a:rPr>
              <a:t>Focus</a:t>
            </a:r>
            <a:endParaRPr kumimoji="0" lang="en-CA" sz="1100" b="1" i="0" u="none" strike="noStrike" kern="1200" cap="none" spc="0" normalizeH="0" baseline="0" noProof="0" dirty="0">
              <a:ln>
                <a:noFill/>
              </a:ln>
              <a:solidFill>
                <a:schemeClr val="tx1"/>
              </a:solidFill>
              <a:effectLst/>
              <a:uLnTx/>
              <a:uFillTx/>
              <a:latin typeface="Century Gothic" pitchFamily="34" charset="0"/>
              <a:ea typeface="ヒラギノ角ゴ Pro W3" pitchFamily="126" charset="-128"/>
            </a:endParaRPr>
          </a:p>
        </p:txBody>
      </p:sp>
      <p:sp>
        <p:nvSpPr>
          <p:cNvPr id="39" name="Title 1">
            <a:extLst>
              <a:ext uri="{FF2B5EF4-FFF2-40B4-BE49-F238E27FC236}">
                <a16:creationId xmlns="" xmlns:a16="http://schemas.microsoft.com/office/drawing/2014/main" id="{C4CC0F66-F716-9E4A-A350-90E627E348D3}"/>
              </a:ext>
            </a:extLst>
          </p:cNvPr>
          <p:cNvSpPr txBox="1">
            <a:spLocks/>
          </p:cNvSpPr>
          <p:nvPr/>
        </p:nvSpPr>
        <p:spPr bwMode="auto">
          <a:xfrm>
            <a:off x="3029401" y="2868885"/>
            <a:ext cx="3963457" cy="80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L="171450" indent="-171450">
              <a:buFont typeface="Arial" panose="020B0604020202020204" pitchFamily="34" charset="0"/>
              <a:buChar char="•"/>
            </a:pPr>
            <a:r>
              <a:rPr lang="en-US" sz="1000" dirty="0">
                <a:solidFill>
                  <a:schemeClr val="tx1"/>
                </a:solidFill>
              </a:rPr>
              <a:t>As user stories are refined, added to the backlog and removed from the backlog, the release plan is also adjusted. As part of the backlog grooming session we must review the current release plan and update </a:t>
            </a:r>
            <a:r>
              <a:rPr lang="en-US" sz="1000" dirty="0" smtClean="0">
                <a:solidFill>
                  <a:schemeClr val="tx1"/>
                </a:solidFill>
              </a:rPr>
              <a:t>accordingly</a:t>
            </a:r>
            <a:endParaRPr lang="en-US" sz="1000" dirty="0">
              <a:solidFill>
                <a:schemeClr val="tx1"/>
              </a:solidFill>
            </a:endParaRPr>
          </a:p>
        </p:txBody>
      </p:sp>
      <p:sp>
        <p:nvSpPr>
          <p:cNvPr id="30" name="Title 1">
            <a:extLst>
              <a:ext uri="{FF2B5EF4-FFF2-40B4-BE49-F238E27FC236}">
                <a16:creationId xmlns="" xmlns:a16="http://schemas.microsoft.com/office/drawing/2014/main" id="{C4CC0F66-F716-9E4A-A350-90E627E348D3}"/>
              </a:ext>
            </a:extLst>
          </p:cNvPr>
          <p:cNvSpPr txBox="1">
            <a:spLocks/>
          </p:cNvSpPr>
          <p:nvPr/>
        </p:nvSpPr>
        <p:spPr bwMode="auto">
          <a:xfrm>
            <a:off x="7335229" y="1032424"/>
            <a:ext cx="1857965" cy="249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L="228600" marR="0" lvl="0" indent="-228600" algn="l" defTabSz="457200" rtl="0" eaLnBrk="0" fontAlgn="base" latinLnBrk="0" hangingPunct="0">
              <a:lnSpc>
                <a:spcPct val="100000"/>
              </a:lnSpc>
              <a:spcBef>
                <a:spcPct val="0"/>
              </a:spcBef>
              <a:spcAft>
                <a:spcPct val="0"/>
              </a:spcAft>
              <a:buClrTx/>
              <a:buSzTx/>
              <a:buFont typeface="+mj-lt"/>
              <a:buAutoNum type="arabicPeriod" startAt="5"/>
              <a:tabLst/>
              <a:defRPr/>
            </a:pPr>
            <a:r>
              <a:rPr kumimoji="0" lang="en-CA" sz="1100" b="1" i="0" u="none" strike="noStrike" kern="1200" cap="none" spc="0" normalizeH="0" baseline="0" noProof="0" dirty="0" smtClean="0">
                <a:ln>
                  <a:noFill/>
                </a:ln>
                <a:solidFill>
                  <a:schemeClr val="tx1"/>
                </a:solidFill>
                <a:effectLst/>
                <a:uLnTx/>
                <a:uFillTx/>
                <a:latin typeface="Century Gothic" pitchFamily="34" charset="0"/>
                <a:ea typeface="ヒラギノ角ゴ Pro W3" pitchFamily="126" charset="-128"/>
              </a:rPr>
              <a:t>Revise</a:t>
            </a:r>
            <a:endParaRPr kumimoji="0" lang="en-CA" sz="1100" b="1" i="0" u="none" strike="noStrike" kern="1200" cap="none" spc="0" normalizeH="0" baseline="0" noProof="0" dirty="0">
              <a:ln>
                <a:noFill/>
              </a:ln>
              <a:solidFill>
                <a:schemeClr val="tx1"/>
              </a:solidFill>
              <a:effectLst/>
              <a:uLnTx/>
              <a:uFillTx/>
              <a:latin typeface="Century Gothic" pitchFamily="34" charset="0"/>
              <a:ea typeface="ヒラギノ角ゴ Pro W3" pitchFamily="126" charset="-128"/>
            </a:endParaRPr>
          </a:p>
        </p:txBody>
      </p:sp>
      <p:sp>
        <p:nvSpPr>
          <p:cNvPr id="31" name="Title 1">
            <a:extLst>
              <a:ext uri="{FF2B5EF4-FFF2-40B4-BE49-F238E27FC236}">
                <a16:creationId xmlns="" xmlns:a16="http://schemas.microsoft.com/office/drawing/2014/main" id="{C4CC0F66-F716-9E4A-A350-90E627E348D3}"/>
              </a:ext>
            </a:extLst>
          </p:cNvPr>
          <p:cNvSpPr txBox="1">
            <a:spLocks/>
          </p:cNvSpPr>
          <p:nvPr/>
        </p:nvSpPr>
        <p:spPr bwMode="auto">
          <a:xfrm>
            <a:off x="7463156" y="1187890"/>
            <a:ext cx="3831272" cy="3921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L="171450" indent="-171450">
              <a:buFont typeface="Arial" panose="020B0604020202020204" pitchFamily="34" charset="0"/>
              <a:buChar char="•"/>
            </a:pPr>
            <a:r>
              <a:rPr lang="en-US" sz="1000" dirty="0">
                <a:solidFill>
                  <a:schemeClr val="tx1"/>
                </a:solidFill>
              </a:rPr>
              <a:t>The Product Owner takes any actions identified to revise and update the Product Backlog</a:t>
            </a:r>
          </a:p>
        </p:txBody>
      </p:sp>
      <p:pic>
        <p:nvPicPr>
          <p:cNvPr id="3" name="Picture 2"/>
          <p:cNvPicPr>
            <a:picLocks noChangeAspect="1"/>
          </p:cNvPicPr>
          <p:nvPr/>
        </p:nvPicPr>
        <p:blipFill>
          <a:blip r:embed="rId3"/>
          <a:stretch>
            <a:fillRect/>
          </a:stretch>
        </p:blipFill>
        <p:spPr>
          <a:xfrm>
            <a:off x="7289512" y="1931631"/>
            <a:ext cx="4043613" cy="2261682"/>
          </a:xfrm>
          <a:prstGeom prst="rect">
            <a:avLst/>
          </a:prstGeom>
        </p:spPr>
      </p:pic>
      <p:grpSp>
        <p:nvGrpSpPr>
          <p:cNvPr id="37" name="Group 36"/>
          <p:cNvGrpSpPr/>
          <p:nvPr/>
        </p:nvGrpSpPr>
        <p:grpSpPr>
          <a:xfrm>
            <a:off x="997460" y="1273426"/>
            <a:ext cx="914400" cy="914400"/>
            <a:chOff x="8040689" y="1563688"/>
            <a:chExt cx="374650" cy="461963"/>
          </a:xfrm>
        </p:grpSpPr>
        <p:sp>
          <p:nvSpPr>
            <p:cNvPr id="38" name="Freeform 545"/>
            <p:cNvSpPr>
              <a:spLocks/>
            </p:cNvSpPr>
            <p:nvPr/>
          </p:nvSpPr>
          <p:spPr bwMode="auto">
            <a:xfrm>
              <a:off x="8040689" y="1614488"/>
              <a:ext cx="315913" cy="411163"/>
            </a:xfrm>
            <a:custGeom>
              <a:avLst/>
              <a:gdLst>
                <a:gd name="T0" fmla="*/ 199 w 199"/>
                <a:gd name="T1" fmla="*/ 259 h 259"/>
                <a:gd name="T2" fmla="*/ 0 w 199"/>
                <a:gd name="T3" fmla="*/ 259 h 259"/>
                <a:gd name="T4" fmla="*/ 0 w 199"/>
                <a:gd name="T5" fmla="*/ 0 h 259"/>
                <a:gd name="T6" fmla="*/ 36 w 199"/>
                <a:gd name="T7" fmla="*/ 0 h 259"/>
                <a:gd name="T8" fmla="*/ 36 w 199"/>
                <a:gd name="T9" fmla="*/ 9 h 259"/>
                <a:gd name="T10" fmla="*/ 9 w 199"/>
                <a:gd name="T11" fmla="*/ 9 h 259"/>
                <a:gd name="T12" fmla="*/ 9 w 199"/>
                <a:gd name="T13" fmla="*/ 250 h 259"/>
                <a:gd name="T14" fmla="*/ 190 w 199"/>
                <a:gd name="T15" fmla="*/ 250 h 259"/>
                <a:gd name="T16" fmla="*/ 190 w 199"/>
                <a:gd name="T17" fmla="*/ 9 h 259"/>
                <a:gd name="T18" fmla="*/ 163 w 199"/>
                <a:gd name="T19" fmla="*/ 9 h 259"/>
                <a:gd name="T20" fmla="*/ 163 w 199"/>
                <a:gd name="T21" fmla="*/ 0 h 259"/>
                <a:gd name="T22" fmla="*/ 199 w 199"/>
                <a:gd name="T23" fmla="*/ 0 h 259"/>
                <a:gd name="T24" fmla="*/ 199 w 199"/>
                <a:gd name="T25" fmla="*/ 259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9" h="259">
                  <a:moveTo>
                    <a:pt x="199" y="259"/>
                  </a:moveTo>
                  <a:lnTo>
                    <a:pt x="0" y="259"/>
                  </a:lnTo>
                  <a:lnTo>
                    <a:pt x="0" y="0"/>
                  </a:lnTo>
                  <a:lnTo>
                    <a:pt x="36" y="0"/>
                  </a:lnTo>
                  <a:lnTo>
                    <a:pt x="36" y="9"/>
                  </a:lnTo>
                  <a:lnTo>
                    <a:pt x="9" y="9"/>
                  </a:lnTo>
                  <a:lnTo>
                    <a:pt x="9" y="250"/>
                  </a:lnTo>
                  <a:lnTo>
                    <a:pt x="190" y="250"/>
                  </a:lnTo>
                  <a:lnTo>
                    <a:pt x="190" y="9"/>
                  </a:lnTo>
                  <a:lnTo>
                    <a:pt x="163" y="9"/>
                  </a:lnTo>
                  <a:lnTo>
                    <a:pt x="163" y="0"/>
                  </a:lnTo>
                  <a:lnTo>
                    <a:pt x="199" y="0"/>
                  </a:lnTo>
                  <a:lnTo>
                    <a:pt x="199" y="259"/>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40" name="Freeform 546"/>
            <p:cNvSpPr>
              <a:spLocks noEditPoints="1"/>
            </p:cNvSpPr>
            <p:nvPr/>
          </p:nvSpPr>
          <p:spPr bwMode="auto">
            <a:xfrm>
              <a:off x="8112126" y="1563688"/>
              <a:ext cx="173038" cy="93663"/>
            </a:xfrm>
            <a:custGeom>
              <a:avLst/>
              <a:gdLst>
                <a:gd name="T0" fmla="*/ 96 w 96"/>
                <a:gd name="T1" fmla="*/ 52 h 52"/>
                <a:gd name="T2" fmla="*/ 0 w 96"/>
                <a:gd name="T3" fmla="*/ 52 h 52"/>
                <a:gd name="T4" fmla="*/ 0 w 96"/>
                <a:gd name="T5" fmla="*/ 20 h 52"/>
                <a:gd name="T6" fmla="*/ 24 w 96"/>
                <a:gd name="T7" fmla="*/ 20 h 52"/>
                <a:gd name="T8" fmla="*/ 48 w 96"/>
                <a:gd name="T9" fmla="*/ 0 h 52"/>
                <a:gd name="T10" fmla="*/ 72 w 96"/>
                <a:gd name="T11" fmla="*/ 20 h 52"/>
                <a:gd name="T12" fmla="*/ 96 w 96"/>
                <a:gd name="T13" fmla="*/ 20 h 52"/>
                <a:gd name="T14" fmla="*/ 96 w 96"/>
                <a:gd name="T15" fmla="*/ 52 h 52"/>
                <a:gd name="T16" fmla="*/ 8 w 96"/>
                <a:gd name="T17" fmla="*/ 44 h 52"/>
                <a:gd name="T18" fmla="*/ 88 w 96"/>
                <a:gd name="T19" fmla="*/ 44 h 52"/>
                <a:gd name="T20" fmla="*/ 88 w 96"/>
                <a:gd name="T21" fmla="*/ 28 h 52"/>
                <a:gd name="T22" fmla="*/ 64 w 96"/>
                <a:gd name="T23" fmla="*/ 28 h 52"/>
                <a:gd name="T24" fmla="*/ 64 w 96"/>
                <a:gd name="T25" fmla="*/ 24 h 52"/>
                <a:gd name="T26" fmla="*/ 48 w 96"/>
                <a:gd name="T27" fmla="*/ 8 h 52"/>
                <a:gd name="T28" fmla="*/ 32 w 96"/>
                <a:gd name="T29" fmla="*/ 24 h 52"/>
                <a:gd name="T30" fmla="*/ 32 w 96"/>
                <a:gd name="T31" fmla="*/ 28 h 52"/>
                <a:gd name="T32" fmla="*/ 8 w 96"/>
                <a:gd name="T33" fmla="*/ 28 h 52"/>
                <a:gd name="T34" fmla="*/ 8 w 96"/>
                <a:gd name="T35" fmla="*/ 4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6" h="52">
                  <a:moveTo>
                    <a:pt x="96" y="52"/>
                  </a:moveTo>
                  <a:cubicBezTo>
                    <a:pt x="0" y="52"/>
                    <a:pt x="0" y="52"/>
                    <a:pt x="0" y="52"/>
                  </a:cubicBezTo>
                  <a:cubicBezTo>
                    <a:pt x="0" y="20"/>
                    <a:pt x="0" y="20"/>
                    <a:pt x="0" y="20"/>
                  </a:cubicBezTo>
                  <a:cubicBezTo>
                    <a:pt x="24" y="20"/>
                    <a:pt x="24" y="20"/>
                    <a:pt x="24" y="20"/>
                  </a:cubicBezTo>
                  <a:cubicBezTo>
                    <a:pt x="26" y="9"/>
                    <a:pt x="36" y="0"/>
                    <a:pt x="48" y="0"/>
                  </a:cubicBezTo>
                  <a:cubicBezTo>
                    <a:pt x="60" y="0"/>
                    <a:pt x="70" y="9"/>
                    <a:pt x="72" y="20"/>
                  </a:cubicBezTo>
                  <a:cubicBezTo>
                    <a:pt x="96" y="20"/>
                    <a:pt x="96" y="20"/>
                    <a:pt x="96" y="20"/>
                  </a:cubicBezTo>
                  <a:lnTo>
                    <a:pt x="96" y="52"/>
                  </a:lnTo>
                  <a:close/>
                  <a:moveTo>
                    <a:pt x="8" y="44"/>
                  </a:moveTo>
                  <a:cubicBezTo>
                    <a:pt x="88" y="44"/>
                    <a:pt x="88" y="44"/>
                    <a:pt x="88" y="44"/>
                  </a:cubicBezTo>
                  <a:cubicBezTo>
                    <a:pt x="88" y="28"/>
                    <a:pt x="88" y="28"/>
                    <a:pt x="88" y="28"/>
                  </a:cubicBezTo>
                  <a:cubicBezTo>
                    <a:pt x="64" y="28"/>
                    <a:pt x="64" y="28"/>
                    <a:pt x="64" y="28"/>
                  </a:cubicBezTo>
                  <a:cubicBezTo>
                    <a:pt x="64" y="24"/>
                    <a:pt x="64" y="24"/>
                    <a:pt x="64" y="24"/>
                  </a:cubicBezTo>
                  <a:cubicBezTo>
                    <a:pt x="64" y="15"/>
                    <a:pt x="57" y="8"/>
                    <a:pt x="48" y="8"/>
                  </a:cubicBezTo>
                  <a:cubicBezTo>
                    <a:pt x="39" y="8"/>
                    <a:pt x="32" y="15"/>
                    <a:pt x="32" y="24"/>
                  </a:cubicBezTo>
                  <a:cubicBezTo>
                    <a:pt x="32" y="28"/>
                    <a:pt x="32" y="28"/>
                    <a:pt x="32" y="28"/>
                  </a:cubicBezTo>
                  <a:cubicBezTo>
                    <a:pt x="8" y="28"/>
                    <a:pt x="8" y="28"/>
                    <a:pt x="8" y="28"/>
                  </a:cubicBezTo>
                  <a:lnTo>
                    <a:pt x="8" y="44"/>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41" name="Rectangle 547"/>
            <p:cNvSpPr>
              <a:spLocks noChangeArrowheads="1"/>
            </p:cNvSpPr>
            <p:nvPr/>
          </p:nvSpPr>
          <p:spPr bwMode="auto">
            <a:xfrm>
              <a:off x="8191501" y="1600201"/>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42" name="Freeform 548"/>
            <p:cNvSpPr>
              <a:spLocks/>
            </p:cNvSpPr>
            <p:nvPr/>
          </p:nvSpPr>
          <p:spPr bwMode="auto">
            <a:xfrm>
              <a:off x="8069264" y="1620838"/>
              <a:ext cx="258763" cy="346075"/>
            </a:xfrm>
            <a:custGeom>
              <a:avLst/>
              <a:gdLst>
                <a:gd name="T0" fmla="*/ 163 w 163"/>
                <a:gd name="T1" fmla="*/ 218 h 218"/>
                <a:gd name="T2" fmla="*/ 0 w 163"/>
                <a:gd name="T3" fmla="*/ 218 h 218"/>
                <a:gd name="T4" fmla="*/ 0 w 163"/>
                <a:gd name="T5" fmla="*/ 0 h 218"/>
                <a:gd name="T6" fmla="*/ 9 w 163"/>
                <a:gd name="T7" fmla="*/ 0 h 218"/>
                <a:gd name="T8" fmla="*/ 9 w 163"/>
                <a:gd name="T9" fmla="*/ 209 h 218"/>
                <a:gd name="T10" fmla="*/ 154 w 163"/>
                <a:gd name="T11" fmla="*/ 209 h 218"/>
                <a:gd name="T12" fmla="*/ 154 w 163"/>
                <a:gd name="T13" fmla="*/ 0 h 218"/>
                <a:gd name="T14" fmla="*/ 163 w 163"/>
                <a:gd name="T15" fmla="*/ 0 h 218"/>
                <a:gd name="T16" fmla="*/ 163 w 163"/>
                <a:gd name="T17" fmla="*/ 218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3" h="218">
                  <a:moveTo>
                    <a:pt x="163" y="218"/>
                  </a:moveTo>
                  <a:lnTo>
                    <a:pt x="0" y="218"/>
                  </a:lnTo>
                  <a:lnTo>
                    <a:pt x="0" y="0"/>
                  </a:lnTo>
                  <a:lnTo>
                    <a:pt x="9" y="0"/>
                  </a:lnTo>
                  <a:lnTo>
                    <a:pt x="9" y="209"/>
                  </a:lnTo>
                  <a:lnTo>
                    <a:pt x="154" y="209"/>
                  </a:lnTo>
                  <a:lnTo>
                    <a:pt x="154" y="0"/>
                  </a:lnTo>
                  <a:lnTo>
                    <a:pt x="163" y="0"/>
                  </a:lnTo>
                  <a:lnTo>
                    <a:pt x="163" y="218"/>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43" name="Rectangle 549"/>
            <p:cNvSpPr>
              <a:spLocks noChangeArrowheads="1"/>
            </p:cNvSpPr>
            <p:nvPr/>
          </p:nvSpPr>
          <p:spPr bwMode="auto">
            <a:xfrm>
              <a:off x="8126414" y="1685926"/>
              <a:ext cx="14288" cy="42863"/>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44" name="Rectangle 550"/>
            <p:cNvSpPr>
              <a:spLocks noChangeArrowheads="1"/>
            </p:cNvSpPr>
            <p:nvPr/>
          </p:nvSpPr>
          <p:spPr bwMode="auto">
            <a:xfrm>
              <a:off x="8112126" y="1700213"/>
              <a:ext cx="42863"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45" name="Rectangle 551"/>
            <p:cNvSpPr>
              <a:spLocks noChangeArrowheads="1"/>
            </p:cNvSpPr>
            <p:nvPr/>
          </p:nvSpPr>
          <p:spPr bwMode="auto">
            <a:xfrm>
              <a:off x="8112126" y="1744663"/>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46" name="Rectangle 552"/>
            <p:cNvSpPr>
              <a:spLocks noChangeArrowheads="1"/>
            </p:cNvSpPr>
            <p:nvPr/>
          </p:nvSpPr>
          <p:spPr bwMode="auto">
            <a:xfrm>
              <a:off x="8140701" y="1744663"/>
              <a:ext cx="144463"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47" name="Rectangle 553"/>
            <p:cNvSpPr>
              <a:spLocks noChangeArrowheads="1"/>
            </p:cNvSpPr>
            <p:nvPr/>
          </p:nvSpPr>
          <p:spPr bwMode="auto">
            <a:xfrm>
              <a:off x="8112126" y="1773238"/>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48" name="Rectangle 554"/>
            <p:cNvSpPr>
              <a:spLocks noChangeArrowheads="1"/>
            </p:cNvSpPr>
            <p:nvPr/>
          </p:nvSpPr>
          <p:spPr bwMode="auto">
            <a:xfrm>
              <a:off x="8140701" y="1773238"/>
              <a:ext cx="144463"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49" name="Rectangle 555"/>
            <p:cNvSpPr>
              <a:spLocks noChangeArrowheads="1"/>
            </p:cNvSpPr>
            <p:nvPr/>
          </p:nvSpPr>
          <p:spPr bwMode="auto">
            <a:xfrm>
              <a:off x="8112126" y="1801813"/>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50" name="Rectangle 556"/>
            <p:cNvSpPr>
              <a:spLocks noChangeArrowheads="1"/>
            </p:cNvSpPr>
            <p:nvPr/>
          </p:nvSpPr>
          <p:spPr bwMode="auto">
            <a:xfrm>
              <a:off x="8140701" y="1801813"/>
              <a:ext cx="144463"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51" name="Rectangle 557"/>
            <p:cNvSpPr>
              <a:spLocks noChangeArrowheads="1"/>
            </p:cNvSpPr>
            <p:nvPr/>
          </p:nvSpPr>
          <p:spPr bwMode="auto">
            <a:xfrm>
              <a:off x="8112126" y="1830388"/>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52" name="Rectangle 558"/>
            <p:cNvSpPr>
              <a:spLocks noChangeArrowheads="1"/>
            </p:cNvSpPr>
            <p:nvPr/>
          </p:nvSpPr>
          <p:spPr bwMode="auto">
            <a:xfrm>
              <a:off x="8140701" y="1830388"/>
              <a:ext cx="144463"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53" name="Rectangle 559"/>
            <p:cNvSpPr>
              <a:spLocks noChangeArrowheads="1"/>
            </p:cNvSpPr>
            <p:nvPr/>
          </p:nvSpPr>
          <p:spPr bwMode="auto">
            <a:xfrm>
              <a:off x="8112126" y="1858963"/>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54" name="Rectangle 560"/>
            <p:cNvSpPr>
              <a:spLocks noChangeArrowheads="1"/>
            </p:cNvSpPr>
            <p:nvPr/>
          </p:nvSpPr>
          <p:spPr bwMode="auto">
            <a:xfrm>
              <a:off x="8140701" y="1858963"/>
              <a:ext cx="144463"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55" name="Rectangle 561"/>
            <p:cNvSpPr>
              <a:spLocks noChangeArrowheads="1"/>
            </p:cNvSpPr>
            <p:nvPr/>
          </p:nvSpPr>
          <p:spPr bwMode="auto">
            <a:xfrm>
              <a:off x="8270876" y="1901826"/>
              <a:ext cx="14288" cy="15875"/>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56" name="Rectangle 562"/>
            <p:cNvSpPr>
              <a:spLocks noChangeArrowheads="1"/>
            </p:cNvSpPr>
            <p:nvPr/>
          </p:nvSpPr>
          <p:spPr bwMode="auto">
            <a:xfrm>
              <a:off x="8199439" y="1901826"/>
              <a:ext cx="57150" cy="15875"/>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60" name="Freeform 563"/>
            <p:cNvSpPr>
              <a:spLocks noEditPoints="1"/>
            </p:cNvSpPr>
            <p:nvPr/>
          </p:nvSpPr>
          <p:spPr bwMode="auto">
            <a:xfrm>
              <a:off x="8169276" y="1685926"/>
              <a:ext cx="115888" cy="42863"/>
            </a:xfrm>
            <a:custGeom>
              <a:avLst/>
              <a:gdLst>
                <a:gd name="T0" fmla="*/ 73 w 73"/>
                <a:gd name="T1" fmla="*/ 27 h 27"/>
                <a:gd name="T2" fmla="*/ 0 w 73"/>
                <a:gd name="T3" fmla="*/ 27 h 27"/>
                <a:gd name="T4" fmla="*/ 0 w 73"/>
                <a:gd name="T5" fmla="*/ 0 h 27"/>
                <a:gd name="T6" fmla="*/ 73 w 73"/>
                <a:gd name="T7" fmla="*/ 0 h 27"/>
                <a:gd name="T8" fmla="*/ 73 w 73"/>
                <a:gd name="T9" fmla="*/ 27 h 27"/>
                <a:gd name="T10" fmla="*/ 9 w 73"/>
                <a:gd name="T11" fmla="*/ 18 h 27"/>
                <a:gd name="T12" fmla="*/ 64 w 73"/>
                <a:gd name="T13" fmla="*/ 18 h 27"/>
                <a:gd name="T14" fmla="*/ 64 w 73"/>
                <a:gd name="T15" fmla="*/ 9 h 27"/>
                <a:gd name="T16" fmla="*/ 9 w 73"/>
                <a:gd name="T17" fmla="*/ 9 h 27"/>
                <a:gd name="T18" fmla="*/ 9 w 73"/>
                <a:gd name="T19" fmla="*/ 18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3" h="27">
                  <a:moveTo>
                    <a:pt x="73" y="27"/>
                  </a:moveTo>
                  <a:lnTo>
                    <a:pt x="0" y="27"/>
                  </a:lnTo>
                  <a:lnTo>
                    <a:pt x="0" y="0"/>
                  </a:lnTo>
                  <a:lnTo>
                    <a:pt x="73" y="0"/>
                  </a:lnTo>
                  <a:lnTo>
                    <a:pt x="73" y="27"/>
                  </a:lnTo>
                  <a:close/>
                  <a:moveTo>
                    <a:pt x="9" y="18"/>
                  </a:moveTo>
                  <a:lnTo>
                    <a:pt x="64" y="18"/>
                  </a:lnTo>
                  <a:lnTo>
                    <a:pt x="64" y="9"/>
                  </a:lnTo>
                  <a:lnTo>
                    <a:pt x="9" y="9"/>
                  </a:lnTo>
                  <a:lnTo>
                    <a:pt x="9" y="18"/>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61" name="Freeform 564"/>
            <p:cNvSpPr>
              <a:spLocks noEditPoints="1"/>
            </p:cNvSpPr>
            <p:nvPr/>
          </p:nvSpPr>
          <p:spPr bwMode="auto">
            <a:xfrm>
              <a:off x="8370889" y="1614488"/>
              <a:ext cx="44450" cy="411163"/>
            </a:xfrm>
            <a:custGeom>
              <a:avLst/>
              <a:gdLst>
                <a:gd name="T0" fmla="*/ 28 w 28"/>
                <a:gd name="T1" fmla="*/ 259 h 259"/>
                <a:gd name="T2" fmla="*/ 0 w 28"/>
                <a:gd name="T3" fmla="*/ 259 h 259"/>
                <a:gd name="T4" fmla="*/ 0 w 28"/>
                <a:gd name="T5" fmla="*/ 12 h 259"/>
                <a:gd name="T6" fmla="*/ 7 w 28"/>
                <a:gd name="T7" fmla="*/ 0 h 259"/>
                <a:gd name="T8" fmla="*/ 21 w 28"/>
                <a:gd name="T9" fmla="*/ 0 h 259"/>
                <a:gd name="T10" fmla="*/ 28 w 28"/>
                <a:gd name="T11" fmla="*/ 12 h 259"/>
                <a:gd name="T12" fmla="*/ 28 w 28"/>
                <a:gd name="T13" fmla="*/ 259 h 259"/>
                <a:gd name="T14" fmla="*/ 9 w 28"/>
                <a:gd name="T15" fmla="*/ 250 h 259"/>
                <a:gd name="T16" fmla="*/ 19 w 28"/>
                <a:gd name="T17" fmla="*/ 250 h 259"/>
                <a:gd name="T18" fmla="*/ 19 w 28"/>
                <a:gd name="T19" fmla="*/ 15 h 259"/>
                <a:gd name="T20" fmla="*/ 16 w 28"/>
                <a:gd name="T21" fmla="*/ 9 h 259"/>
                <a:gd name="T22" fmla="*/ 12 w 28"/>
                <a:gd name="T23" fmla="*/ 9 h 259"/>
                <a:gd name="T24" fmla="*/ 9 w 28"/>
                <a:gd name="T25" fmla="*/ 15 h 259"/>
                <a:gd name="T26" fmla="*/ 9 w 28"/>
                <a:gd name="T27" fmla="*/ 250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 h="259">
                  <a:moveTo>
                    <a:pt x="28" y="259"/>
                  </a:moveTo>
                  <a:lnTo>
                    <a:pt x="0" y="259"/>
                  </a:lnTo>
                  <a:lnTo>
                    <a:pt x="0" y="12"/>
                  </a:lnTo>
                  <a:lnTo>
                    <a:pt x="7" y="0"/>
                  </a:lnTo>
                  <a:lnTo>
                    <a:pt x="21" y="0"/>
                  </a:lnTo>
                  <a:lnTo>
                    <a:pt x="28" y="12"/>
                  </a:lnTo>
                  <a:lnTo>
                    <a:pt x="28" y="259"/>
                  </a:lnTo>
                  <a:close/>
                  <a:moveTo>
                    <a:pt x="9" y="250"/>
                  </a:moveTo>
                  <a:lnTo>
                    <a:pt x="19" y="250"/>
                  </a:lnTo>
                  <a:lnTo>
                    <a:pt x="19" y="15"/>
                  </a:lnTo>
                  <a:lnTo>
                    <a:pt x="16" y="9"/>
                  </a:lnTo>
                  <a:lnTo>
                    <a:pt x="12" y="9"/>
                  </a:lnTo>
                  <a:lnTo>
                    <a:pt x="9" y="15"/>
                  </a:lnTo>
                  <a:lnTo>
                    <a:pt x="9" y="250"/>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65" name="Rectangle 565"/>
            <p:cNvSpPr>
              <a:spLocks noChangeArrowheads="1"/>
            </p:cNvSpPr>
            <p:nvPr/>
          </p:nvSpPr>
          <p:spPr bwMode="auto">
            <a:xfrm>
              <a:off x="8385176" y="1600201"/>
              <a:ext cx="15875" cy="2063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70" name="Rectangle 566"/>
            <p:cNvSpPr>
              <a:spLocks noChangeArrowheads="1"/>
            </p:cNvSpPr>
            <p:nvPr/>
          </p:nvSpPr>
          <p:spPr bwMode="auto">
            <a:xfrm>
              <a:off x="8378826" y="1671638"/>
              <a:ext cx="28575"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71" name="Rectangle 567"/>
            <p:cNvSpPr>
              <a:spLocks noChangeArrowheads="1"/>
            </p:cNvSpPr>
            <p:nvPr/>
          </p:nvSpPr>
          <p:spPr bwMode="auto">
            <a:xfrm>
              <a:off x="8378826" y="1700213"/>
              <a:ext cx="28575"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72" name="Rectangle 568"/>
            <p:cNvSpPr>
              <a:spLocks noChangeArrowheads="1"/>
            </p:cNvSpPr>
            <p:nvPr/>
          </p:nvSpPr>
          <p:spPr bwMode="auto">
            <a:xfrm>
              <a:off x="8378826" y="1728788"/>
              <a:ext cx="28575" cy="15875"/>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73" name="Rectangle 569"/>
            <p:cNvSpPr>
              <a:spLocks noChangeArrowheads="1"/>
            </p:cNvSpPr>
            <p:nvPr/>
          </p:nvSpPr>
          <p:spPr bwMode="auto">
            <a:xfrm>
              <a:off x="8378826" y="1981201"/>
              <a:ext cx="28575" cy="15875"/>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grpSp>
    </p:spTree>
    <p:extLst>
      <p:ext uri="{BB962C8B-B14F-4D97-AF65-F5344CB8AC3E}">
        <p14:creationId xmlns:p14="http://schemas.microsoft.com/office/powerpoint/2010/main" val="78523962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tangle 37"/>
          <p:cNvSpPr/>
          <p:nvPr/>
        </p:nvSpPr>
        <p:spPr>
          <a:xfrm>
            <a:off x="2730256" y="677093"/>
            <a:ext cx="9248619" cy="4186455"/>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ectangle 100"/>
          <p:cNvSpPr/>
          <p:nvPr/>
        </p:nvSpPr>
        <p:spPr>
          <a:xfrm>
            <a:off x="2730257" y="4978799"/>
            <a:ext cx="5904412" cy="1738299"/>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1" name="Rectangle 600"/>
          <p:cNvSpPr/>
          <p:nvPr/>
        </p:nvSpPr>
        <p:spPr>
          <a:xfrm>
            <a:off x="117566" y="656962"/>
            <a:ext cx="2569464" cy="6063877"/>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Pentagon 16"/>
          <p:cNvSpPr/>
          <p:nvPr/>
        </p:nvSpPr>
        <p:spPr>
          <a:xfrm>
            <a:off x="-1" y="57150"/>
            <a:ext cx="11978877" cy="521494"/>
          </a:xfrm>
          <a:prstGeom prst="homePlate">
            <a:avLst/>
          </a:prstGeom>
          <a:solidFill>
            <a:schemeClr val="bg1">
              <a:lumMod val="9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itle 1">
            <a:extLst>
              <a:ext uri="{FF2B5EF4-FFF2-40B4-BE49-F238E27FC236}">
                <a16:creationId xmlns="" xmlns:a16="http://schemas.microsoft.com/office/drawing/2014/main" id="{C4CC0F66-F716-9E4A-A350-90E627E348D3}"/>
              </a:ext>
            </a:extLst>
          </p:cNvPr>
          <p:cNvSpPr txBox="1">
            <a:spLocks/>
          </p:cNvSpPr>
          <p:nvPr/>
        </p:nvSpPr>
        <p:spPr bwMode="auto">
          <a:xfrm>
            <a:off x="243769" y="3135941"/>
            <a:ext cx="942302" cy="249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CA" sz="1200" b="1" i="0" u="none" strike="noStrike" kern="1200" cap="none" spc="0" normalizeH="0" baseline="0" noProof="0" dirty="0" smtClean="0">
                <a:ln>
                  <a:noFill/>
                </a:ln>
                <a:solidFill>
                  <a:srgbClr val="5B9BD5"/>
                </a:solidFill>
                <a:effectLst/>
                <a:uLnTx/>
                <a:uFillTx/>
                <a:latin typeface="Century Gothic" pitchFamily="34" charset="0"/>
                <a:ea typeface="ヒラギノ角ゴ Pro W3" pitchFamily="126" charset="-128"/>
              </a:rPr>
              <a:t>Objective</a:t>
            </a:r>
            <a:endParaRPr kumimoji="0" lang="en-CA" sz="1200" b="1" i="0" u="none" strike="noStrike" kern="1200" cap="none" spc="0" normalizeH="0" baseline="0" noProof="0" dirty="0">
              <a:ln>
                <a:noFill/>
              </a:ln>
              <a:solidFill>
                <a:srgbClr val="5B9BD5"/>
              </a:solidFill>
              <a:effectLst/>
              <a:uLnTx/>
              <a:uFillTx/>
              <a:latin typeface="Century Gothic" pitchFamily="34" charset="0"/>
              <a:ea typeface="ヒラギノ角ゴ Pro W3" pitchFamily="126" charset="-128"/>
            </a:endParaRPr>
          </a:p>
        </p:txBody>
      </p:sp>
      <p:sp>
        <p:nvSpPr>
          <p:cNvPr id="57" name="Title 1">
            <a:extLst>
              <a:ext uri="{FF2B5EF4-FFF2-40B4-BE49-F238E27FC236}">
                <a16:creationId xmlns="" xmlns:a16="http://schemas.microsoft.com/office/drawing/2014/main" id="{C4CC0F66-F716-9E4A-A350-90E627E348D3}"/>
              </a:ext>
            </a:extLst>
          </p:cNvPr>
          <p:cNvSpPr txBox="1">
            <a:spLocks/>
          </p:cNvSpPr>
          <p:nvPr/>
        </p:nvSpPr>
        <p:spPr bwMode="auto">
          <a:xfrm>
            <a:off x="250397" y="5441372"/>
            <a:ext cx="842907" cy="249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CA" sz="1200" b="1" i="0" u="none" strike="noStrike" kern="1200" cap="none" spc="0" normalizeH="0" baseline="0" noProof="0" dirty="0" smtClean="0">
                <a:ln>
                  <a:noFill/>
                </a:ln>
                <a:solidFill>
                  <a:srgbClr val="73B632"/>
                </a:solidFill>
                <a:effectLst/>
                <a:uLnTx/>
                <a:uFillTx/>
                <a:latin typeface="Century Gothic" pitchFamily="34" charset="0"/>
                <a:ea typeface="ヒラギノ角ゴ Pro W3" pitchFamily="126" charset="-128"/>
              </a:rPr>
              <a:t>Duration</a:t>
            </a:r>
            <a:endParaRPr kumimoji="0" lang="en-CA" sz="1200" b="1" i="0" u="none" strike="noStrike" kern="1200" cap="none" spc="0" normalizeH="0" baseline="0" noProof="0" dirty="0">
              <a:ln>
                <a:noFill/>
              </a:ln>
              <a:solidFill>
                <a:srgbClr val="73B632"/>
              </a:solidFill>
              <a:effectLst/>
              <a:uLnTx/>
              <a:uFillTx/>
              <a:latin typeface="Century Gothic" pitchFamily="34" charset="0"/>
              <a:ea typeface="ヒラギノ角ゴ Pro W3" pitchFamily="126" charset="-128"/>
            </a:endParaRPr>
          </a:p>
        </p:txBody>
      </p:sp>
      <p:sp>
        <p:nvSpPr>
          <p:cNvPr id="58" name="Title 1">
            <a:extLst>
              <a:ext uri="{FF2B5EF4-FFF2-40B4-BE49-F238E27FC236}">
                <a16:creationId xmlns="" xmlns:a16="http://schemas.microsoft.com/office/drawing/2014/main" id="{C4CC0F66-F716-9E4A-A350-90E627E348D3}"/>
              </a:ext>
            </a:extLst>
          </p:cNvPr>
          <p:cNvSpPr txBox="1">
            <a:spLocks/>
          </p:cNvSpPr>
          <p:nvPr/>
        </p:nvSpPr>
        <p:spPr bwMode="auto">
          <a:xfrm>
            <a:off x="250397" y="4530720"/>
            <a:ext cx="1074822" cy="249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CA" sz="1200" b="1" i="0" u="none" strike="noStrike" kern="1200" cap="none" spc="0" normalizeH="0" baseline="0" noProof="0" dirty="0" smtClean="0">
                <a:ln>
                  <a:noFill/>
                </a:ln>
                <a:solidFill>
                  <a:srgbClr val="E47623"/>
                </a:solidFill>
                <a:effectLst/>
                <a:uLnTx/>
                <a:uFillTx/>
                <a:latin typeface="Century Gothic" pitchFamily="34" charset="0"/>
                <a:ea typeface="ヒラギノ角ゴ Pro W3" pitchFamily="126" charset="-128"/>
              </a:rPr>
              <a:t>Frequency</a:t>
            </a:r>
            <a:endParaRPr kumimoji="0" lang="en-CA" sz="1200" b="1" i="0" u="none" strike="noStrike" kern="1200" cap="none" spc="0" normalizeH="0" baseline="0" noProof="0" dirty="0">
              <a:ln>
                <a:noFill/>
              </a:ln>
              <a:solidFill>
                <a:srgbClr val="E47623"/>
              </a:solidFill>
              <a:effectLst/>
              <a:uLnTx/>
              <a:uFillTx/>
              <a:latin typeface="Century Gothic" pitchFamily="34" charset="0"/>
              <a:ea typeface="ヒラギノ角ゴ Pro W3" pitchFamily="126" charset="-128"/>
            </a:endParaRPr>
          </a:p>
        </p:txBody>
      </p:sp>
      <p:sp>
        <p:nvSpPr>
          <p:cNvPr id="59" name="Title 1">
            <a:extLst>
              <a:ext uri="{FF2B5EF4-FFF2-40B4-BE49-F238E27FC236}">
                <a16:creationId xmlns="" xmlns:a16="http://schemas.microsoft.com/office/drawing/2014/main" id="{C4CC0F66-F716-9E4A-A350-90E627E348D3}"/>
              </a:ext>
            </a:extLst>
          </p:cNvPr>
          <p:cNvSpPr txBox="1">
            <a:spLocks/>
          </p:cNvSpPr>
          <p:nvPr/>
        </p:nvSpPr>
        <p:spPr bwMode="auto">
          <a:xfrm>
            <a:off x="257025" y="3296512"/>
            <a:ext cx="2347029" cy="1210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r>
              <a:rPr lang="en-US" sz="900" dirty="0">
                <a:solidFill>
                  <a:schemeClr val="tx1"/>
                </a:solidFill>
              </a:rPr>
              <a:t>Demo the user stories allocated to the existing sprint with a clear </a:t>
            </a:r>
            <a:r>
              <a:rPr lang="en-US" sz="900" dirty="0" smtClean="0">
                <a:solidFill>
                  <a:schemeClr val="tx1"/>
                </a:solidFill>
              </a:rPr>
              <a:t>focus on </a:t>
            </a:r>
            <a:r>
              <a:rPr lang="en-US" sz="900" dirty="0">
                <a:solidFill>
                  <a:schemeClr val="tx1"/>
                </a:solidFill>
              </a:rPr>
              <a:t>the acceptance criteria for each user story. </a:t>
            </a:r>
            <a:r>
              <a:rPr lang="en-US" sz="900" dirty="0" smtClean="0">
                <a:solidFill>
                  <a:schemeClr val="tx1"/>
                </a:solidFill>
              </a:rPr>
              <a:t> The Product Owner must validate </a:t>
            </a:r>
            <a:r>
              <a:rPr lang="en-US" sz="900" dirty="0">
                <a:solidFill>
                  <a:schemeClr val="tx1"/>
                </a:solidFill>
              </a:rPr>
              <a:t>the completed </a:t>
            </a:r>
            <a:r>
              <a:rPr lang="en-US" sz="900" dirty="0" smtClean="0">
                <a:solidFill>
                  <a:schemeClr val="tx1"/>
                </a:solidFill>
              </a:rPr>
              <a:t>work.  The </a:t>
            </a:r>
            <a:r>
              <a:rPr lang="en-US" sz="900" dirty="0">
                <a:solidFill>
                  <a:schemeClr val="tx1"/>
                </a:solidFill>
              </a:rPr>
              <a:t>velocity and project backlog </a:t>
            </a:r>
            <a:r>
              <a:rPr lang="en-US" sz="900" dirty="0" smtClean="0">
                <a:solidFill>
                  <a:schemeClr val="tx1"/>
                </a:solidFill>
              </a:rPr>
              <a:t>are updated.</a:t>
            </a:r>
            <a:endParaRPr lang="en-US" sz="900" dirty="0">
              <a:solidFill>
                <a:schemeClr val="tx1"/>
              </a:solidFill>
            </a:endParaRPr>
          </a:p>
        </p:txBody>
      </p:sp>
      <p:sp>
        <p:nvSpPr>
          <p:cNvPr id="62" name="Title 1">
            <a:extLst>
              <a:ext uri="{FF2B5EF4-FFF2-40B4-BE49-F238E27FC236}">
                <a16:creationId xmlns="" xmlns:a16="http://schemas.microsoft.com/office/drawing/2014/main" id="{C4CC0F66-F716-9E4A-A350-90E627E348D3}"/>
              </a:ext>
            </a:extLst>
          </p:cNvPr>
          <p:cNvSpPr txBox="1">
            <a:spLocks/>
          </p:cNvSpPr>
          <p:nvPr/>
        </p:nvSpPr>
        <p:spPr bwMode="auto">
          <a:xfrm>
            <a:off x="257025" y="4724262"/>
            <a:ext cx="2340401" cy="366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r>
              <a:rPr lang="en-US" sz="900" dirty="0" smtClean="0">
                <a:solidFill>
                  <a:schemeClr val="tx1"/>
                </a:solidFill>
              </a:rPr>
              <a:t>This ceremony happens once at the end of each sprint.</a:t>
            </a:r>
            <a:endParaRPr lang="en-US" sz="900" dirty="0">
              <a:solidFill>
                <a:schemeClr val="tx1"/>
              </a:solidFill>
            </a:endParaRPr>
          </a:p>
        </p:txBody>
      </p:sp>
      <p:sp>
        <p:nvSpPr>
          <p:cNvPr id="63" name="Title 1">
            <a:extLst>
              <a:ext uri="{FF2B5EF4-FFF2-40B4-BE49-F238E27FC236}">
                <a16:creationId xmlns="" xmlns:a16="http://schemas.microsoft.com/office/drawing/2014/main" id="{C4CC0F66-F716-9E4A-A350-90E627E348D3}"/>
              </a:ext>
            </a:extLst>
          </p:cNvPr>
          <p:cNvSpPr txBox="1">
            <a:spLocks/>
          </p:cNvSpPr>
          <p:nvPr/>
        </p:nvSpPr>
        <p:spPr bwMode="auto">
          <a:xfrm>
            <a:off x="257025" y="5690433"/>
            <a:ext cx="2347029" cy="291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r>
              <a:rPr lang="en-US" sz="900" dirty="0" smtClean="0">
                <a:solidFill>
                  <a:schemeClr val="tx1"/>
                </a:solidFill>
              </a:rPr>
              <a:t>30 – 120 minutes depending on the scope and complexity of the sprint.</a:t>
            </a:r>
            <a:endParaRPr lang="en-US" sz="900" dirty="0">
              <a:solidFill>
                <a:schemeClr val="tx1"/>
              </a:solidFill>
            </a:endParaRPr>
          </a:p>
        </p:txBody>
      </p:sp>
      <p:sp>
        <p:nvSpPr>
          <p:cNvPr id="66" name="Rectangle 65"/>
          <p:cNvSpPr/>
          <p:nvPr/>
        </p:nvSpPr>
        <p:spPr>
          <a:xfrm>
            <a:off x="8677896" y="4978799"/>
            <a:ext cx="3300980" cy="1738299"/>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Title 1">
            <a:extLst>
              <a:ext uri="{FF2B5EF4-FFF2-40B4-BE49-F238E27FC236}">
                <a16:creationId xmlns="" xmlns:a16="http://schemas.microsoft.com/office/drawing/2014/main" id="{C4CC0F66-F716-9E4A-A350-90E627E348D3}"/>
              </a:ext>
            </a:extLst>
          </p:cNvPr>
          <p:cNvSpPr txBox="1">
            <a:spLocks/>
          </p:cNvSpPr>
          <p:nvPr/>
        </p:nvSpPr>
        <p:spPr bwMode="auto">
          <a:xfrm>
            <a:off x="2926072" y="783680"/>
            <a:ext cx="942302" cy="249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CA" sz="1200" b="1" i="0" u="none" strike="noStrike" kern="1200" cap="none" spc="0" normalizeH="0" baseline="0" noProof="0" dirty="0" smtClean="0">
                <a:ln>
                  <a:noFill/>
                </a:ln>
                <a:solidFill>
                  <a:srgbClr val="EF4051"/>
                </a:solidFill>
                <a:effectLst/>
                <a:uLnTx/>
                <a:uFillTx/>
                <a:latin typeface="Century Gothic" pitchFamily="34" charset="0"/>
                <a:ea typeface="ヒラギノ角ゴ Pro W3" pitchFamily="126" charset="-128"/>
              </a:rPr>
              <a:t>Workflow</a:t>
            </a:r>
            <a:endParaRPr kumimoji="0" lang="en-CA" sz="1200" b="1" i="0" u="none" strike="noStrike" kern="1200" cap="none" spc="0" normalizeH="0" baseline="0" noProof="0" dirty="0">
              <a:ln>
                <a:noFill/>
              </a:ln>
              <a:solidFill>
                <a:srgbClr val="EF4051"/>
              </a:solidFill>
              <a:effectLst/>
              <a:uLnTx/>
              <a:uFillTx/>
              <a:latin typeface="Century Gothic" pitchFamily="34" charset="0"/>
              <a:ea typeface="ヒラギノ角ゴ Pro W3" pitchFamily="126" charset="-128"/>
            </a:endParaRPr>
          </a:p>
        </p:txBody>
      </p:sp>
      <p:sp>
        <p:nvSpPr>
          <p:cNvPr id="68" name="Title 1">
            <a:extLst>
              <a:ext uri="{FF2B5EF4-FFF2-40B4-BE49-F238E27FC236}">
                <a16:creationId xmlns="" xmlns:a16="http://schemas.microsoft.com/office/drawing/2014/main" id="{C4CC0F66-F716-9E4A-A350-90E627E348D3}"/>
              </a:ext>
            </a:extLst>
          </p:cNvPr>
          <p:cNvSpPr txBox="1">
            <a:spLocks/>
          </p:cNvSpPr>
          <p:nvPr/>
        </p:nvSpPr>
        <p:spPr bwMode="auto">
          <a:xfrm>
            <a:off x="2926072" y="5064132"/>
            <a:ext cx="1069458" cy="249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CA" sz="1200" b="1" i="0" u="none" strike="noStrike" kern="1200" cap="none" spc="0" normalizeH="0" baseline="0" noProof="0" dirty="0" smtClean="0">
                <a:ln>
                  <a:noFill/>
                </a:ln>
                <a:solidFill>
                  <a:srgbClr val="5B9BD5"/>
                </a:solidFill>
                <a:effectLst/>
                <a:uLnTx/>
                <a:uFillTx/>
                <a:latin typeface="Century Gothic" pitchFamily="34" charset="0"/>
                <a:ea typeface="ヒラギノ角ゴ Pro W3" pitchFamily="126" charset="-128"/>
              </a:rPr>
              <a:t>Participants</a:t>
            </a:r>
            <a:endParaRPr kumimoji="0" lang="en-CA" sz="1200" b="1" i="0" u="none" strike="noStrike" kern="1200" cap="none" spc="0" normalizeH="0" baseline="0" noProof="0" dirty="0">
              <a:ln>
                <a:noFill/>
              </a:ln>
              <a:solidFill>
                <a:srgbClr val="5B9BD5"/>
              </a:solidFill>
              <a:effectLst/>
              <a:uLnTx/>
              <a:uFillTx/>
              <a:latin typeface="Century Gothic" pitchFamily="34" charset="0"/>
              <a:ea typeface="ヒラギノ角ゴ Pro W3" pitchFamily="126" charset="-128"/>
            </a:endParaRPr>
          </a:p>
        </p:txBody>
      </p:sp>
      <p:sp>
        <p:nvSpPr>
          <p:cNvPr id="69" name="Title 1">
            <a:extLst>
              <a:ext uri="{FF2B5EF4-FFF2-40B4-BE49-F238E27FC236}">
                <a16:creationId xmlns="" xmlns:a16="http://schemas.microsoft.com/office/drawing/2014/main" id="{C4CC0F66-F716-9E4A-A350-90E627E348D3}"/>
              </a:ext>
            </a:extLst>
          </p:cNvPr>
          <p:cNvSpPr txBox="1">
            <a:spLocks/>
          </p:cNvSpPr>
          <p:nvPr/>
        </p:nvSpPr>
        <p:spPr bwMode="auto">
          <a:xfrm>
            <a:off x="8769188" y="5064132"/>
            <a:ext cx="783968" cy="249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CA" sz="1200" b="1" i="0" u="none" strike="noStrike" kern="1200" cap="none" spc="0" normalizeH="0" baseline="0" noProof="0" dirty="0" smtClean="0">
                <a:ln>
                  <a:noFill/>
                </a:ln>
                <a:solidFill>
                  <a:srgbClr val="73B632"/>
                </a:solidFill>
                <a:effectLst/>
                <a:uLnTx/>
                <a:uFillTx/>
                <a:latin typeface="Century Gothic" pitchFamily="34" charset="0"/>
                <a:ea typeface="ヒラギノ角ゴ Pro W3" pitchFamily="126" charset="-128"/>
              </a:rPr>
              <a:t>Artifacts</a:t>
            </a:r>
            <a:endParaRPr kumimoji="0" lang="en-CA" sz="1200" b="1" i="0" u="none" strike="noStrike" kern="1200" cap="none" spc="0" normalizeH="0" baseline="0" noProof="0" dirty="0">
              <a:ln>
                <a:noFill/>
              </a:ln>
              <a:solidFill>
                <a:srgbClr val="73B632"/>
              </a:solidFill>
              <a:effectLst/>
              <a:uLnTx/>
              <a:uFillTx/>
              <a:latin typeface="Century Gothic" pitchFamily="34" charset="0"/>
              <a:ea typeface="ヒラギノ角ゴ Pro W3" pitchFamily="126" charset="-128"/>
            </a:endParaRPr>
          </a:p>
        </p:txBody>
      </p:sp>
      <p:sp>
        <p:nvSpPr>
          <p:cNvPr id="19" name="Title 1">
            <a:extLst>
              <a:ext uri="{FF2B5EF4-FFF2-40B4-BE49-F238E27FC236}">
                <a16:creationId xmlns="" xmlns:a16="http://schemas.microsoft.com/office/drawing/2014/main" id="{C4CC0F66-F716-9E4A-A350-90E627E348D3}"/>
              </a:ext>
            </a:extLst>
          </p:cNvPr>
          <p:cNvSpPr txBox="1">
            <a:spLocks/>
          </p:cNvSpPr>
          <p:nvPr/>
        </p:nvSpPr>
        <p:spPr bwMode="auto">
          <a:xfrm>
            <a:off x="2926072" y="1032741"/>
            <a:ext cx="1857965" cy="249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L="228600" marR="0" lvl="0" indent="-228600" algn="l" defTabSz="457200" rtl="0" eaLnBrk="0" fontAlgn="base" latinLnBrk="0" hangingPunct="0">
              <a:lnSpc>
                <a:spcPct val="100000"/>
              </a:lnSpc>
              <a:spcBef>
                <a:spcPct val="0"/>
              </a:spcBef>
              <a:spcAft>
                <a:spcPct val="0"/>
              </a:spcAft>
              <a:buClrTx/>
              <a:buSzTx/>
              <a:buFont typeface="+mj-lt"/>
              <a:buAutoNum type="arabicPeriod"/>
              <a:tabLst/>
              <a:defRPr/>
            </a:pPr>
            <a:r>
              <a:rPr kumimoji="0" lang="en-CA" sz="1100" b="1" i="0" u="none" strike="noStrike" kern="1200" cap="none" spc="0" normalizeH="0" baseline="0" noProof="0" dirty="0" smtClean="0">
                <a:ln>
                  <a:noFill/>
                </a:ln>
                <a:solidFill>
                  <a:schemeClr val="tx1"/>
                </a:solidFill>
                <a:effectLst/>
                <a:uLnTx/>
                <a:uFillTx/>
                <a:latin typeface="Century Gothic" pitchFamily="34" charset="0"/>
                <a:ea typeface="ヒラギノ角ゴ Pro W3" pitchFamily="126" charset="-128"/>
              </a:rPr>
              <a:t>Invite</a:t>
            </a:r>
            <a:endParaRPr kumimoji="0" lang="en-CA" sz="1100" b="1" i="0" u="none" strike="noStrike" kern="1200" cap="none" spc="0" normalizeH="0" baseline="0" noProof="0" dirty="0">
              <a:ln>
                <a:noFill/>
              </a:ln>
              <a:solidFill>
                <a:schemeClr val="tx1"/>
              </a:solidFill>
              <a:effectLst/>
              <a:uLnTx/>
              <a:uFillTx/>
              <a:latin typeface="Century Gothic" pitchFamily="34" charset="0"/>
              <a:ea typeface="ヒラギノ角ゴ Pro W3" pitchFamily="126" charset="-128"/>
            </a:endParaRPr>
          </a:p>
        </p:txBody>
      </p:sp>
      <p:sp>
        <p:nvSpPr>
          <p:cNvPr id="20" name="Title 1">
            <a:extLst>
              <a:ext uri="{FF2B5EF4-FFF2-40B4-BE49-F238E27FC236}">
                <a16:creationId xmlns="" xmlns:a16="http://schemas.microsoft.com/office/drawing/2014/main" id="{C4CC0F66-F716-9E4A-A350-90E627E348D3}"/>
              </a:ext>
            </a:extLst>
          </p:cNvPr>
          <p:cNvSpPr txBox="1">
            <a:spLocks/>
          </p:cNvSpPr>
          <p:nvPr/>
        </p:nvSpPr>
        <p:spPr bwMode="auto">
          <a:xfrm>
            <a:off x="3120692" y="1290129"/>
            <a:ext cx="3831272" cy="2407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L="171450" indent="-171450">
              <a:buFont typeface="Arial" panose="020B0604020202020204" pitchFamily="34" charset="0"/>
              <a:buChar char="•"/>
            </a:pPr>
            <a:r>
              <a:rPr lang="en-US" sz="1000" dirty="0">
                <a:solidFill>
                  <a:schemeClr val="tx1"/>
                </a:solidFill>
              </a:rPr>
              <a:t>Invite key stakeholders to the ceremony</a:t>
            </a:r>
          </a:p>
        </p:txBody>
      </p:sp>
      <p:sp>
        <p:nvSpPr>
          <p:cNvPr id="21" name="Title 1">
            <a:extLst>
              <a:ext uri="{FF2B5EF4-FFF2-40B4-BE49-F238E27FC236}">
                <a16:creationId xmlns="" xmlns:a16="http://schemas.microsoft.com/office/drawing/2014/main" id="{C4CC0F66-F716-9E4A-A350-90E627E348D3}"/>
              </a:ext>
            </a:extLst>
          </p:cNvPr>
          <p:cNvSpPr txBox="1">
            <a:spLocks/>
          </p:cNvSpPr>
          <p:nvPr/>
        </p:nvSpPr>
        <p:spPr bwMode="auto">
          <a:xfrm>
            <a:off x="2926072" y="1539190"/>
            <a:ext cx="1857965" cy="249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L="228600" marR="0" lvl="0" indent="-228600" algn="l" defTabSz="457200" rtl="0" eaLnBrk="0" fontAlgn="base" latinLnBrk="0" hangingPunct="0">
              <a:lnSpc>
                <a:spcPct val="100000"/>
              </a:lnSpc>
              <a:spcBef>
                <a:spcPct val="0"/>
              </a:spcBef>
              <a:spcAft>
                <a:spcPct val="0"/>
              </a:spcAft>
              <a:buClrTx/>
              <a:buSzTx/>
              <a:buFont typeface="+mj-lt"/>
              <a:buAutoNum type="arabicPeriod" startAt="2"/>
              <a:tabLst/>
              <a:defRPr/>
            </a:pPr>
            <a:r>
              <a:rPr kumimoji="0" lang="en-CA" sz="1100" b="1" i="0" u="none" strike="noStrike" kern="1200" cap="none" spc="0" normalizeH="0" baseline="0" noProof="0" dirty="0" smtClean="0">
                <a:ln>
                  <a:noFill/>
                </a:ln>
                <a:solidFill>
                  <a:schemeClr val="tx1"/>
                </a:solidFill>
                <a:effectLst/>
                <a:uLnTx/>
                <a:uFillTx/>
                <a:latin typeface="Century Gothic" pitchFamily="34" charset="0"/>
                <a:ea typeface="ヒラギノ角ゴ Pro W3" pitchFamily="126" charset="-128"/>
              </a:rPr>
              <a:t>Frame</a:t>
            </a:r>
            <a:endParaRPr kumimoji="0" lang="en-CA" sz="1100" b="1" i="0" u="none" strike="noStrike" kern="1200" cap="none" spc="0" normalizeH="0" baseline="0" noProof="0" dirty="0">
              <a:ln>
                <a:noFill/>
              </a:ln>
              <a:solidFill>
                <a:schemeClr val="tx1"/>
              </a:solidFill>
              <a:effectLst/>
              <a:uLnTx/>
              <a:uFillTx/>
              <a:latin typeface="Century Gothic" pitchFamily="34" charset="0"/>
              <a:ea typeface="ヒラギノ角ゴ Pro W3" pitchFamily="126" charset="-128"/>
            </a:endParaRPr>
          </a:p>
        </p:txBody>
      </p:sp>
      <p:sp>
        <p:nvSpPr>
          <p:cNvPr id="25" name="Title 1">
            <a:extLst>
              <a:ext uri="{FF2B5EF4-FFF2-40B4-BE49-F238E27FC236}">
                <a16:creationId xmlns="" xmlns:a16="http://schemas.microsoft.com/office/drawing/2014/main" id="{C4CC0F66-F716-9E4A-A350-90E627E348D3}"/>
              </a:ext>
            </a:extLst>
          </p:cNvPr>
          <p:cNvSpPr txBox="1">
            <a:spLocks/>
          </p:cNvSpPr>
          <p:nvPr/>
        </p:nvSpPr>
        <p:spPr bwMode="auto">
          <a:xfrm>
            <a:off x="2926072" y="5337908"/>
            <a:ext cx="3209688" cy="687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L="171450" indent="-171450">
              <a:buFont typeface="Arial" panose="020B0604020202020204" pitchFamily="34" charset="0"/>
              <a:buChar char="•"/>
            </a:pPr>
            <a:r>
              <a:rPr lang="en-US" sz="1000" dirty="0" smtClean="0">
                <a:solidFill>
                  <a:schemeClr val="tx1"/>
                </a:solidFill>
              </a:rPr>
              <a:t>Product Owner</a:t>
            </a:r>
          </a:p>
          <a:p>
            <a:pPr marL="171450" indent="-171450">
              <a:buFont typeface="Arial" panose="020B0604020202020204" pitchFamily="34" charset="0"/>
              <a:buChar char="•"/>
            </a:pPr>
            <a:r>
              <a:rPr lang="en-US" sz="1000" dirty="0" smtClean="0">
                <a:solidFill>
                  <a:schemeClr val="tx1"/>
                </a:solidFill>
              </a:rPr>
              <a:t>Scrum Master</a:t>
            </a:r>
          </a:p>
          <a:p>
            <a:pPr marL="171450" indent="-171450">
              <a:buFont typeface="Arial" panose="020B0604020202020204" pitchFamily="34" charset="0"/>
              <a:buChar char="•"/>
            </a:pPr>
            <a:r>
              <a:rPr lang="en-US" sz="1000" dirty="0" smtClean="0">
                <a:solidFill>
                  <a:schemeClr val="tx1"/>
                </a:solidFill>
              </a:rPr>
              <a:t>Scrum Team</a:t>
            </a:r>
          </a:p>
          <a:p>
            <a:pPr marL="171450" indent="-171450">
              <a:buFont typeface="Arial" panose="020B0604020202020204" pitchFamily="34" charset="0"/>
              <a:buChar char="•"/>
            </a:pPr>
            <a:r>
              <a:rPr lang="en-US" sz="1000" dirty="0" smtClean="0">
                <a:solidFill>
                  <a:schemeClr val="tx1"/>
                </a:solidFill>
              </a:rPr>
              <a:t>Program Stakeholders</a:t>
            </a:r>
          </a:p>
        </p:txBody>
      </p:sp>
      <p:sp>
        <p:nvSpPr>
          <p:cNvPr id="26" name="Title 1">
            <a:extLst>
              <a:ext uri="{FF2B5EF4-FFF2-40B4-BE49-F238E27FC236}">
                <a16:creationId xmlns="" xmlns:a16="http://schemas.microsoft.com/office/drawing/2014/main" id="{C4CC0F66-F716-9E4A-A350-90E627E348D3}"/>
              </a:ext>
            </a:extLst>
          </p:cNvPr>
          <p:cNvSpPr txBox="1">
            <a:spLocks/>
          </p:cNvSpPr>
          <p:nvPr/>
        </p:nvSpPr>
        <p:spPr bwMode="auto">
          <a:xfrm>
            <a:off x="8769187" y="5302075"/>
            <a:ext cx="3209688" cy="5458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L="171450" indent="-171450">
              <a:buFont typeface="Arial" panose="020B0604020202020204" pitchFamily="34" charset="0"/>
              <a:buChar char="•"/>
            </a:pPr>
            <a:r>
              <a:rPr lang="en-US" sz="1000" dirty="0" smtClean="0">
                <a:solidFill>
                  <a:schemeClr val="tx1"/>
                </a:solidFill>
              </a:rPr>
              <a:t>Refined Product Backlog</a:t>
            </a:r>
          </a:p>
        </p:txBody>
      </p:sp>
      <p:sp>
        <p:nvSpPr>
          <p:cNvPr id="27" name="Title 1">
            <a:extLst>
              <a:ext uri="{FF2B5EF4-FFF2-40B4-BE49-F238E27FC236}">
                <a16:creationId xmlns="" xmlns:a16="http://schemas.microsoft.com/office/drawing/2014/main" id="{C4CC0F66-F716-9E4A-A350-90E627E348D3}"/>
              </a:ext>
            </a:extLst>
          </p:cNvPr>
          <p:cNvSpPr txBox="1">
            <a:spLocks/>
          </p:cNvSpPr>
          <p:nvPr/>
        </p:nvSpPr>
        <p:spPr bwMode="auto">
          <a:xfrm>
            <a:off x="3120692" y="1746688"/>
            <a:ext cx="3831272" cy="211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L="171450" indent="-171450">
              <a:buFont typeface="Arial" panose="020B0604020202020204" pitchFamily="34" charset="0"/>
              <a:buChar char="•"/>
            </a:pPr>
            <a:r>
              <a:rPr lang="en-US" sz="1000" dirty="0" smtClean="0">
                <a:solidFill>
                  <a:schemeClr val="tx1"/>
                </a:solidFill>
              </a:rPr>
              <a:t>Review completed work, user story by user story</a:t>
            </a:r>
            <a:endParaRPr lang="en-US" sz="1000" dirty="0">
              <a:solidFill>
                <a:schemeClr val="tx1"/>
              </a:solidFill>
            </a:endParaRPr>
          </a:p>
        </p:txBody>
      </p:sp>
      <p:sp>
        <p:nvSpPr>
          <p:cNvPr id="30" name="Title 1">
            <a:extLst>
              <a:ext uri="{FF2B5EF4-FFF2-40B4-BE49-F238E27FC236}">
                <a16:creationId xmlns="" xmlns:a16="http://schemas.microsoft.com/office/drawing/2014/main" id="{C4CC0F66-F716-9E4A-A350-90E627E348D3}"/>
              </a:ext>
            </a:extLst>
          </p:cNvPr>
          <p:cNvSpPr txBox="1">
            <a:spLocks/>
          </p:cNvSpPr>
          <p:nvPr/>
        </p:nvSpPr>
        <p:spPr bwMode="auto">
          <a:xfrm>
            <a:off x="2926071" y="1964502"/>
            <a:ext cx="1857965" cy="249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L="228600" marR="0" lvl="0" indent="-228600" algn="l" defTabSz="457200" rtl="0" eaLnBrk="0" fontAlgn="base" latinLnBrk="0" hangingPunct="0">
              <a:lnSpc>
                <a:spcPct val="100000"/>
              </a:lnSpc>
              <a:spcBef>
                <a:spcPct val="0"/>
              </a:spcBef>
              <a:spcAft>
                <a:spcPct val="0"/>
              </a:spcAft>
              <a:buClrTx/>
              <a:buSzTx/>
              <a:buFont typeface="+mj-lt"/>
              <a:buAutoNum type="arabicPeriod" startAt="3"/>
              <a:tabLst/>
              <a:defRPr/>
            </a:pPr>
            <a:r>
              <a:rPr kumimoji="0" lang="en-CA" sz="1100" b="1" i="0" u="none" strike="noStrike" kern="1200" cap="none" spc="0" normalizeH="0" baseline="0" noProof="0" dirty="0" smtClean="0">
                <a:ln>
                  <a:noFill/>
                </a:ln>
                <a:solidFill>
                  <a:schemeClr val="tx1"/>
                </a:solidFill>
                <a:effectLst/>
                <a:uLnTx/>
                <a:uFillTx/>
                <a:latin typeface="Century Gothic" pitchFamily="34" charset="0"/>
                <a:ea typeface="ヒラギノ角ゴ Pro W3" pitchFamily="126" charset="-128"/>
              </a:rPr>
              <a:t>Demonstrate</a:t>
            </a:r>
            <a:endParaRPr kumimoji="0" lang="en-CA" sz="1100" b="1" i="0" u="none" strike="noStrike" kern="1200" cap="none" spc="0" normalizeH="0" baseline="0" noProof="0" dirty="0">
              <a:ln>
                <a:noFill/>
              </a:ln>
              <a:solidFill>
                <a:schemeClr val="tx1"/>
              </a:solidFill>
              <a:effectLst/>
              <a:uLnTx/>
              <a:uFillTx/>
              <a:latin typeface="Century Gothic" pitchFamily="34" charset="0"/>
              <a:ea typeface="ヒラギノ角ゴ Pro W3" pitchFamily="126" charset="-128"/>
            </a:endParaRPr>
          </a:p>
        </p:txBody>
      </p:sp>
      <p:sp>
        <p:nvSpPr>
          <p:cNvPr id="31" name="Title 1">
            <a:extLst>
              <a:ext uri="{FF2B5EF4-FFF2-40B4-BE49-F238E27FC236}">
                <a16:creationId xmlns="" xmlns:a16="http://schemas.microsoft.com/office/drawing/2014/main" id="{C4CC0F66-F716-9E4A-A350-90E627E348D3}"/>
              </a:ext>
            </a:extLst>
          </p:cNvPr>
          <p:cNvSpPr txBox="1">
            <a:spLocks/>
          </p:cNvSpPr>
          <p:nvPr/>
        </p:nvSpPr>
        <p:spPr bwMode="auto">
          <a:xfrm>
            <a:off x="3107441" y="2205561"/>
            <a:ext cx="3831272" cy="3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L="171450" indent="-171450">
              <a:buFont typeface="Arial" panose="020B0604020202020204" pitchFamily="34" charset="0"/>
              <a:buChar char="•"/>
            </a:pPr>
            <a:r>
              <a:rPr lang="en-US" sz="1000" dirty="0" smtClean="0">
                <a:solidFill>
                  <a:schemeClr val="tx1"/>
                </a:solidFill>
              </a:rPr>
              <a:t>Show how each of the acceptance criteria is met for each user story</a:t>
            </a:r>
            <a:endParaRPr lang="en-US" sz="1000" dirty="0">
              <a:solidFill>
                <a:schemeClr val="tx1"/>
              </a:solidFill>
            </a:endParaRPr>
          </a:p>
        </p:txBody>
      </p:sp>
      <p:sp>
        <p:nvSpPr>
          <p:cNvPr id="32" name="Title 1">
            <a:extLst>
              <a:ext uri="{FF2B5EF4-FFF2-40B4-BE49-F238E27FC236}">
                <a16:creationId xmlns="" xmlns:a16="http://schemas.microsoft.com/office/drawing/2014/main" id="{C4CC0F66-F716-9E4A-A350-90E627E348D3}"/>
              </a:ext>
            </a:extLst>
          </p:cNvPr>
          <p:cNvSpPr txBox="1">
            <a:spLocks/>
          </p:cNvSpPr>
          <p:nvPr/>
        </p:nvSpPr>
        <p:spPr bwMode="auto">
          <a:xfrm>
            <a:off x="2926071" y="2537559"/>
            <a:ext cx="1857965" cy="249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L="228600" marR="0" lvl="0" indent="-228600" algn="l" defTabSz="457200" rtl="0" eaLnBrk="0" fontAlgn="base" latinLnBrk="0" hangingPunct="0">
              <a:lnSpc>
                <a:spcPct val="100000"/>
              </a:lnSpc>
              <a:spcBef>
                <a:spcPct val="0"/>
              </a:spcBef>
              <a:spcAft>
                <a:spcPct val="0"/>
              </a:spcAft>
              <a:buClrTx/>
              <a:buSzTx/>
              <a:buFont typeface="+mj-lt"/>
              <a:buAutoNum type="arabicPeriod" startAt="4"/>
              <a:tabLst/>
              <a:defRPr/>
            </a:pPr>
            <a:r>
              <a:rPr kumimoji="0" lang="en-CA" sz="1100" b="1" i="0" u="none" strike="noStrike" kern="1200" cap="none" spc="0" normalizeH="0" baseline="0" noProof="0" dirty="0" smtClean="0">
                <a:ln>
                  <a:noFill/>
                </a:ln>
                <a:solidFill>
                  <a:schemeClr val="tx1"/>
                </a:solidFill>
                <a:effectLst/>
                <a:uLnTx/>
                <a:uFillTx/>
                <a:latin typeface="Century Gothic" pitchFamily="34" charset="0"/>
                <a:ea typeface="ヒラギノ角ゴ Pro W3" pitchFamily="126" charset="-128"/>
              </a:rPr>
              <a:t>Get Feedback</a:t>
            </a:r>
            <a:endParaRPr kumimoji="0" lang="en-CA" sz="1100" b="1" i="0" u="none" strike="noStrike" kern="1200" cap="none" spc="0" normalizeH="0" baseline="0" noProof="0" dirty="0">
              <a:ln>
                <a:noFill/>
              </a:ln>
              <a:solidFill>
                <a:schemeClr val="tx1"/>
              </a:solidFill>
              <a:effectLst/>
              <a:uLnTx/>
              <a:uFillTx/>
              <a:latin typeface="Century Gothic" pitchFamily="34" charset="0"/>
              <a:ea typeface="ヒラギノ角ゴ Pro W3" pitchFamily="126" charset="-128"/>
            </a:endParaRPr>
          </a:p>
        </p:txBody>
      </p:sp>
      <p:sp>
        <p:nvSpPr>
          <p:cNvPr id="34" name="Title 1">
            <a:extLst>
              <a:ext uri="{FF2B5EF4-FFF2-40B4-BE49-F238E27FC236}">
                <a16:creationId xmlns="" xmlns:a16="http://schemas.microsoft.com/office/drawing/2014/main" id="{C4CC0F66-F716-9E4A-A350-90E627E348D3}"/>
              </a:ext>
            </a:extLst>
          </p:cNvPr>
          <p:cNvSpPr txBox="1">
            <a:spLocks/>
          </p:cNvSpPr>
          <p:nvPr/>
        </p:nvSpPr>
        <p:spPr bwMode="auto">
          <a:xfrm>
            <a:off x="3138715" y="2793101"/>
            <a:ext cx="3831272" cy="3175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L="171450" indent="-171450">
              <a:buFont typeface="Arial" panose="020B0604020202020204" pitchFamily="34" charset="0"/>
              <a:buChar char="•"/>
            </a:pPr>
            <a:r>
              <a:rPr lang="en-US" sz="1000" dirty="0" smtClean="0">
                <a:solidFill>
                  <a:schemeClr val="tx1"/>
                </a:solidFill>
              </a:rPr>
              <a:t>Collect the response from the participants on the work demonstrated</a:t>
            </a:r>
            <a:endParaRPr lang="en-US" sz="1000" dirty="0">
              <a:solidFill>
                <a:schemeClr val="tx1"/>
              </a:solidFill>
            </a:endParaRPr>
          </a:p>
        </p:txBody>
      </p:sp>
      <p:sp>
        <p:nvSpPr>
          <p:cNvPr id="36" name="Title 1">
            <a:extLst>
              <a:ext uri="{FF2B5EF4-FFF2-40B4-BE49-F238E27FC236}">
                <a16:creationId xmlns="" xmlns:a16="http://schemas.microsoft.com/office/drawing/2014/main" id="{C4CC0F66-F716-9E4A-A350-90E627E348D3}"/>
              </a:ext>
            </a:extLst>
          </p:cNvPr>
          <p:cNvSpPr txBox="1">
            <a:spLocks/>
          </p:cNvSpPr>
          <p:nvPr/>
        </p:nvSpPr>
        <p:spPr bwMode="auto">
          <a:xfrm>
            <a:off x="2926071" y="3088613"/>
            <a:ext cx="1857965" cy="249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L="228600" marR="0" lvl="0" indent="-228600" algn="l" defTabSz="457200" rtl="0" eaLnBrk="0" fontAlgn="base" latinLnBrk="0" hangingPunct="0">
              <a:lnSpc>
                <a:spcPct val="100000"/>
              </a:lnSpc>
              <a:spcBef>
                <a:spcPct val="0"/>
              </a:spcBef>
              <a:spcAft>
                <a:spcPct val="0"/>
              </a:spcAft>
              <a:buClrTx/>
              <a:buSzTx/>
              <a:buFont typeface="+mj-lt"/>
              <a:buAutoNum type="arabicPeriod" startAt="5"/>
              <a:tabLst/>
              <a:defRPr/>
            </a:pPr>
            <a:r>
              <a:rPr kumimoji="0" lang="en-CA" sz="1100" b="1" i="0" u="none" strike="noStrike" kern="1200" cap="none" spc="0" normalizeH="0" baseline="0" noProof="0" dirty="0" smtClean="0">
                <a:ln>
                  <a:noFill/>
                </a:ln>
                <a:solidFill>
                  <a:schemeClr val="tx1"/>
                </a:solidFill>
                <a:effectLst/>
                <a:uLnTx/>
                <a:uFillTx/>
                <a:latin typeface="Century Gothic" pitchFamily="34" charset="0"/>
                <a:ea typeface="ヒラギノ角ゴ Pro W3" pitchFamily="126" charset="-128"/>
              </a:rPr>
              <a:t>Incorporate</a:t>
            </a:r>
            <a:endParaRPr kumimoji="0" lang="en-CA" sz="1100" b="1" i="0" u="none" strike="noStrike" kern="1200" cap="none" spc="0" normalizeH="0" baseline="0" noProof="0" dirty="0">
              <a:ln>
                <a:noFill/>
              </a:ln>
              <a:solidFill>
                <a:schemeClr val="tx1"/>
              </a:solidFill>
              <a:effectLst/>
              <a:uLnTx/>
              <a:uFillTx/>
              <a:latin typeface="Century Gothic" pitchFamily="34" charset="0"/>
              <a:ea typeface="ヒラギノ角ゴ Pro W3" pitchFamily="126" charset="-128"/>
            </a:endParaRPr>
          </a:p>
        </p:txBody>
      </p:sp>
      <p:sp>
        <p:nvSpPr>
          <p:cNvPr id="37" name="Title 1">
            <a:extLst>
              <a:ext uri="{FF2B5EF4-FFF2-40B4-BE49-F238E27FC236}">
                <a16:creationId xmlns="" xmlns:a16="http://schemas.microsoft.com/office/drawing/2014/main" id="{C4CC0F66-F716-9E4A-A350-90E627E348D3}"/>
              </a:ext>
            </a:extLst>
          </p:cNvPr>
          <p:cNvSpPr txBox="1">
            <a:spLocks/>
          </p:cNvSpPr>
          <p:nvPr/>
        </p:nvSpPr>
        <p:spPr bwMode="auto">
          <a:xfrm>
            <a:off x="3138715" y="3350412"/>
            <a:ext cx="3831272" cy="637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L="171450" indent="-171450">
              <a:buFont typeface="Arial" panose="020B0604020202020204" pitchFamily="34" charset="0"/>
              <a:buChar char="•"/>
            </a:pPr>
            <a:r>
              <a:rPr lang="en-US" sz="1000" dirty="0">
                <a:solidFill>
                  <a:schemeClr val="tx1"/>
                </a:solidFill>
              </a:rPr>
              <a:t>Take the feedback (enhancements, changes, etc.) and incorporate </a:t>
            </a:r>
            <a:r>
              <a:rPr lang="en-US" sz="1000" dirty="0" smtClean="0">
                <a:solidFill>
                  <a:schemeClr val="tx1"/>
                </a:solidFill>
              </a:rPr>
              <a:t>it into </a:t>
            </a:r>
            <a:r>
              <a:rPr lang="en-US" sz="1000" dirty="0">
                <a:solidFill>
                  <a:schemeClr val="tx1"/>
                </a:solidFill>
              </a:rPr>
              <a:t>the Product Backlog for future Sprints or make the changes in the current Sprint if requests / changes are minor</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17981" y="1267887"/>
            <a:ext cx="3470349" cy="2513504"/>
          </a:xfrm>
          <a:prstGeom prst="rect">
            <a:avLst/>
          </a:prstGeom>
        </p:spPr>
      </p:pic>
      <p:grpSp>
        <p:nvGrpSpPr>
          <p:cNvPr id="4" name="Group 3"/>
          <p:cNvGrpSpPr/>
          <p:nvPr/>
        </p:nvGrpSpPr>
        <p:grpSpPr>
          <a:xfrm>
            <a:off x="402989" y="957449"/>
            <a:ext cx="1998618" cy="2002536"/>
            <a:chOff x="402989" y="957449"/>
            <a:chExt cx="1998618" cy="2002536"/>
          </a:xfrm>
        </p:grpSpPr>
        <p:sp>
          <p:nvSpPr>
            <p:cNvPr id="2" name="Oval 1"/>
            <p:cNvSpPr/>
            <p:nvPr/>
          </p:nvSpPr>
          <p:spPr>
            <a:xfrm>
              <a:off x="402989" y="957449"/>
              <a:ext cx="1998618" cy="2002536"/>
            </a:xfrm>
            <a:prstGeom prst="ellipse">
              <a:avLst/>
            </a:prstGeom>
            <a:solidFill>
              <a:schemeClr val="bg1"/>
            </a:solidFill>
            <a:ln>
              <a:solidFill>
                <a:srgbClr val="EF405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Title 1">
              <a:extLst>
                <a:ext uri="{FF2B5EF4-FFF2-40B4-BE49-F238E27FC236}">
                  <a16:creationId xmlns="" xmlns:a16="http://schemas.microsoft.com/office/drawing/2014/main" id="{C4CC0F66-F716-9E4A-A350-90E627E348D3}"/>
                </a:ext>
              </a:extLst>
            </p:cNvPr>
            <p:cNvSpPr txBox="1">
              <a:spLocks/>
            </p:cNvSpPr>
            <p:nvPr/>
          </p:nvSpPr>
          <p:spPr bwMode="auto">
            <a:xfrm>
              <a:off x="846945" y="2296500"/>
              <a:ext cx="1264733" cy="249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CA" sz="1200" b="1" i="0" u="none" strike="noStrike" kern="1200" cap="none" spc="0" normalizeH="0" baseline="0" noProof="0" dirty="0" smtClean="0">
                  <a:ln>
                    <a:noFill/>
                  </a:ln>
                  <a:solidFill>
                    <a:srgbClr val="EF4051"/>
                  </a:solidFill>
                  <a:effectLst/>
                  <a:uLnTx/>
                  <a:uFillTx/>
                  <a:latin typeface="Century Gothic" pitchFamily="34" charset="0"/>
                  <a:ea typeface="ヒラギノ角ゴ Pro W3" pitchFamily="126" charset="-128"/>
                </a:rPr>
                <a:t>Sprint Review</a:t>
              </a:r>
              <a:endParaRPr kumimoji="0" lang="en-CA" sz="1200" b="1" i="0" u="none" strike="noStrike" kern="1200" cap="none" spc="0" normalizeH="0" baseline="0" noProof="0" dirty="0">
                <a:ln>
                  <a:noFill/>
                </a:ln>
                <a:solidFill>
                  <a:srgbClr val="EF4051"/>
                </a:solidFill>
                <a:effectLst/>
                <a:uLnTx/>
                <a:uFillTx/>
                <a:latin typeface="Century Gothic" pitchFamily="34" charset="0"/>
                <a:ea typeface="ヒラギノ角ゴ Pro W3" pitchFamily="126" charset="-128"/>
              </a:endParaRPr>
            </a:p>
          </p:txBody>
        </p:sp>
        <p:grpSp>
          <p:nvGrpSpPr>
            <p:cNvPr id="33" name="Group 32"/>
            <p:cNvGrpSpPr/>
            <p:nvPr/>
          </p:nvGrpSpPr>
          <p:grpSpPr>
            <a:xfrm>
              <a:off x="970025" y="1370492"/>
              <a:ext cx="914400" cy="914400"/>
              <a:chOff x="5562601" y="1658937"/>
              <a:chExt cx="460375" cy="460375"/>
            </a:xfrm>
          </p:grpSpPr>
          <p:sp>
            <p:nvSpPr>
              <p:cNvPr id="35" name="Freeform 373"/>
              <p:cNvSpPr>
                <a:spLocks/>
              </p:cNvSpPr>
              <p:nvPr/>
            </p:nvSpPr>
            <p:spPr bwMode="auto">
              <a:xfrm>
                <a:off x="5719764" y="1716087"/>
                <a:ext cx="274638" cy="158750"/>
              </a:xfrm>
              <a:custGeom>
                <a:avLst/>
                <a:gdLst>
                  <a:gd name="T0" fmla="*/ 173 w 173"/>
                  <a:gd name="T1" fmla="*/ 100 h 100"/>
                  <a:gd name="T2" fmla="*/ 0 w 173"/>
                  <a:gd name="T3" fmla="*/ 100 h 100"/>
                  <a:gd name="T4" fmla="*/ 0 w 173"/>
                  <a:gd name="T5" fmla="*/ 91 h 100"/>
                  <a:gd name="T6" fmla="*/ 164 w 173"/>
                  <a:gd name="T7" fmla="*/ 91 h 100"/>
                  <a:gd name="T8" fmla="*/ 164 w 173"/>
                  <a:gd name="T9" fmla="*/ 9 h 100"/>
                  <a:gd name="T10" fmla="*/ 0 w 173"/>
                  <a:gd name="T11" fmla="*/ 9 h 100"/>
                  <a:gd name="T12" fmla="*/ 0 w 173"/>
                  <a:gd name="T13" fmla="*/ 0 h 100"/>
                  <a:gd name="T14" fmla="*/ 173 w 173"/>
                  <a:gd name="T15" fmla="*/ 0 h 100"/>
                  <a:gd name="T16" fmla="*/ 173 w 173"/>
                  <a:gd name="T1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 h="100">
                    <a:moveTo>
                      <a:pt x="173" y="100"/>
                    </a:moveTo>
                    <a:lnTo>
                      <a:pt x="0" y="100"/>
                    </a:lnTo>
                    <a:lnTo>
                      <a:pt x="0" y="91"/>
                    </a:lnTo>
                    <a:lnTo>
                      <a:pt x="164" y="91"/>
                    </a:lnTo>
                    <a:lnTo>
                      <a:pt x="164" y="9"/>
                    </a:lnTo>
                    <a:lnTo>
                      <a:pt x="0" y="9"/>
                    </a:lnTo>
                    <a:lnTo>
                      <a:pt x="0" y="0"/>
                    </a:lnTo>
                    <a:lnTo>
                      <a:pt x="173" y="0"/>
                    </a:lnTo>
                    <a:lnTo>
                      <a:pt x="173" y="100"/>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39" name="Freeform 374"/>
              <p:cNvSpPr>
                <a:spLocks noEditPoints="1"/>
              </p:cNvSpPr>
              <p:nvPr/>
            </p:nvSpPr>
            <p:spPr bwMode="auto">
              <a:xfrm>
                <a:off x="5605464" y="1658937"/>
                <a:ext cx="85725" cy="85725"/>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8 h 48"/>
                  <a:gd name="T12" fmla="*/ 8 w 48"/>
                  <a:gd name="T13" fmla="*/ 24 h 48"/>
                  <a:gd name="T14" fmla="*/ 24 w 48"/>
                  <a:gd name="T15" fmla="*/ 40 h 48"/>
                  <a:gd name="T16" fmla="*/ 40 w 48"/>
                  <a:gd name="T17" fmla="*/ 24 h 48"/>
                  <a:gd name="T18" fmla="*/ 24 w 48"/>
                  <a:gd name="T19" fmla="*/ 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7"/>
                      <a:pt x="0" y="24"/>
                    </a:cubicBezTo>
                    <a:cubicBezTo>
                      <a:pt x="0" y="11"/>
                      <a:pt x="11" y="0"/>
                      <a:pt x="24" y="0"/>
                    </a:cubicBezTo>
                    <a:cubicBezTo>
                      <a:pt x="37" y="0"/>
                      <a:pt x="48" y="11"/>
                      <a:pt x="48" y="24"/>
                    </a:cubicBezTo>
                    <a:cubicBezTo>
                      <a:pt x="48" y="37"/>
                      <a:pt x="37" y="48"/>
                      <a:pt x="24" y="48"/>
                    </a:cubicBezTo>
                    <a:close/>
                    <a:moveTo>
                      <a:pt x="24" y="8"/>
                    </a:moveTo>
                    <a:cubicBezTo>
                      <a:pt x="15" y="8"/>
                      <a:pt x="8" y="15"/>
                      <a:pt x="8" y="24"/>
                    </a:cubicBezTo>
                    <a:cubicBezTo>
                      <a:pt x="8" y="33"/>
                      <a:pt x="15" y="40"/>
                      <a:pt x="24" y="40"/>
                    </a:cubicBezTo>
                    <a:cubicBezTo>
                      <a:pt x="33" y="40"/>
                      <a:pt x="40" y="33"/>
                      <a:pt x="40" y="24"/>
                    </a:cubicBezTo>
                    <a:cubicBezTo>
                      <a:pt x="40" y="15"/>
                      <a:pt x="33" y="8"/>
                      <a:pt x="24" y="8"/>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40" name="Freeform 375"/>
              <p:cNvSpPr>
                <a:spLocks/>
              </p:cNvSpPr>
              <p:nvPr/>
            </p:nvSpPr>
            <p:spPr bwMode="auto">
              <a:xfrm>
                <a:off x="5562601" y="1687512"/>
                <a:ext cx="460375" cy="244475"/>
              </a:xfrm>
              <a:custGeom>
                <a:avLst/>
                <a:gdLst>
                  <a:gd name="T0" fmla="*/ 256 w 256"/>
                  <a:gd name="T1" fmla="*/ 136 h 136"/>
                  <a:gd name="T2" fmla="*/ 72 w 256"/>
                  <a:gd name="T3" fmla="*/ 136 h 136"/>
                  <a:gd name="T4" fmla="*/ 72 w 256"/>
                  <a:gd name="T5" fmla="*/ 64 h 136"/>
                  <a:gd name="T6" fmla="*/ 136 w 256"/>
                  <a:gd name="T7" fmla="*/ 64 h 136"/>
                  <a:gd name="T8" fmla="*/ 136 w 256"/>
                  <a:gd name="T9" fmla="*/ 48 h 136"/>
                  <a:gd name="T10" fmla="*/ 32 w 256"/>
                  <a:gd name="T11" fmla="*/ 48 h 136"/>
                  <a:gd name="T12" fmla="*/ 8 w 256"/>
                  <a:gd name="T13" fmla="*/ 72 h 136"/>
                  <a:gd name="T14" fmla="*/ 8 w 256"/>
                  <a:gd name="T15" fmla="*/ 128 h 136"/>
                  <a:gd name="T16" fmla="*/ 24 w 256"/>
                  <a:gd name="T17" fmla="*/ 128 h 136"/>
                  <a:gd name="T18" fmla="*/ 24 w 256"/>
                  <a:gd name="T19" fmla="*/ 96 h 136"/>
                  <a:gd name="T20" fmla="*/ 32 w 256"/>
                  <a:gd name="T21" fmla="*/ 96 h 136"/>
                  <a:gd name="T22" fmla="*/ 32 w 256"/>
                  <a:gd name="T23" fmla="*/ 136 h 136"/>
                  <a:gd name="T24" fmla="*/ 0 w 256"/>
                  <a:gd name="T25" fmla="*/ 136 h 136"/>
                  <a:gd name="T26" fmla="*/ 0 w 256"/>
                  <a:gd name="T27" fmla="*/ 72 h 136"/>
                  <a:gd name="T28" fmla="*/ 32 w 256"/>
                  <a:gd name="T29" fmla="*/ 40 h 136"/>
                  <a:gd name="T30" fmla="*/ 144 w 256"/>
                  <a:gd name="T31" fmla="*/ 40 h 136"/>
                  <a:gd name="T32" fmla="*/ 144 w 256"/>
                  <a:gd name="T33" fmla="*/ 72 h 136"/>
                  <a:gd name="T34" fmla="*/ 80 w 256"/>
                  <a:gd name="T35" fmla="*/ 72 h 136"/>
                  <a:gd name="T36" fmla="*/ 80 w 256"/>
                  <a:gd name="T37" fmla="*/ 128 h 136"/>
                  <a:gd name="T38" fmla="*/ 248 w 256"/>
                  <a:gd name="T39" fmla="*/ 128 h 136"/>
                  <a:gd name="T40" fmla="*/ 248 w 256"/>
                  <a:gd name="T41" fmla="*/ 8 h 136"/>
                  <a:gd name="T42" fmla="*/ 80 w 256"/>
                  <a:gd name="T43" fmla="*/ 8 h 136"/>
                  <a:gd name="T44" fmla="*/ 80 w 256"/>
                  <a:gd name="T45" fmla="*/ 0 h 136"/>
                  <a:gd name="T46" fmla="*/ 256 w 256"/>
                  <a:gd name="T47" fmla="*/ 0 h 136"/>
                  <a:gd name="T48" fmla="*/ 256 w 256"/>
                  <a:gd name="T49" fmla="*/ 136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56" h="136">
                    <a:moveTo>
                      <a:pt x="256" y="136"/>
                    </a:moveTo>
                    <a:cubicBezTo>
                      <a:pt x="72" y="136"/>
                      <a:pt x="72" y="136"/>
                      <a:pt x="72" y="136"/>
                    </a:cubicBezTo>
                    <a:cubicBezTo>
                      <a:pt x="72" y="64"/>
                      <a:pt x="72" y="64"/>
                      <a:pt x="72" y="64"/>
                    </a:cubicBezTo>
                    <a:cubicBezTo>
                      <a:pt x="136" y="64"/>
                      <a:pt x="136" y="64"/>
                      <a:pt x="136" y="64"/>
                    </a:cubicBezTo>
                    <a:cubicBezTo>
                      <a:pt x="136" y="48"/>
                      <a:pt x="136" y="48"/>
                      <a:pt x="136" y="48"/>
                    </a:cubicBezTo>
                    <a:cubicBezTo>
                      <a:pt x="32" y="48"/>
                      <a:pt x="32" y="48"/>
                      <a:pt x="32" y="48"/>
                    </a:cubicBezTo>
                    <a:cubicBezTo>
                      <a:pt x="19" y="48"/>
                      <a:pt x="8" y="59"/>
                      <a:pt x="8" y="72"/>
                    </a:cubicBezTo>
                    <a:cubicBezTo>
                      <a:pt x="8" y="128"/>
                      <a:pt x="8" y="128"/>
                      <a:pt x="8" y="128"/>
                    </a:cubicBezTo>
                    <a:cubicBezTo>
                      <a:pt x="24" y="128"/>
                      <a:pt x="24" y="128"/>
                      <a:pt x="24" y="128"/>
                    </a:cubicBezTo>
                    <a:cubicBezTo>
                      <a:pt x="24" y="96"/>
                      <a:pt x="24" y="96"/>
                      <a:pt x="24" y="96"/>
                    </a:cubicBezTo>
                    <a:cubicBezTo>
                      <a:pt x="32" y="96"/>
                      <a:pt x="32" y="96"/>
                      <a:pt x="32" y="96"/>
                    </a:cubicBezTo>
                    <a:cubicBezTo>
                      <a:pt x="32" y="136"/>
                      <a:pt x="32" y="136"/>
                      <a:pt x="32" y="136"/>
                    </a:cubicBezTo>
                    <a:cubicBezTo>
                      <a:pt x="0" y="136"/>
                      <a:pt x="0" y="136"/>
                      <a:pt x="0" y="136"/>
                    </a:cubicBezTo>
                    <a:cubicBezTo>
                      <a:pt x="0" y="72"/>
                      <a:pt x="0" y="72"/>
                      <a:pt x="0" y="72"/>
                    </a:cubicBezTo>
                    <a:cubicBezTo>
                      <a:pt x="0" y="54"/>
                      <a:pt x="15" y="40"/>
                      <a:pt x="32" y="40"/>
                    </a:cubicBezTo>
                    <a:cubicBezTo>
                      <a:pt x="144" y="40"/>
                      <a:pt x="144" y="40"/>
                      <a:pt x="144" y="40"/>
                    </a:cubicBezTo>
                    <a:cubicBezTo>
                      <a:pt x="144" y="72"/>
                      <a:pt x="144" y="72"/>
                      <a:pt x="144" y="72"/>
                    </a:cubicBezTo>
                    <a:cubicBezTo>
                      <a:pt x="80" y="72"/>
                      <a:pt x="80" y="72"/>
                      <a:pt x="80" y="72"/>
                    </a:cubicBezTo>
                    <a:cubicBezTo>
                      <a:pt x="80" y="128"/>
                      <a:pt x="80" y="128"/>
                      <a:pt x="80" y="128"/>
                    </a:cubicBezTo>
                    <a:cubicBezTo>
                      <a:pt x="248" y="128"/>
                      <a:pt x="248" y="128"/>
                      <a:pt x="248" y="128"/>
                    </a:cubicBezTo>
                    <a:cubicBezTo>
                      <a:pt x="248" y="8"/>
                      <a:pt x="248" y="8"/>
                      <a:pt x="248" y="8"/>
                    </a:cubicBezTo>
                    <a:cubicBezTo>
                      <a:pt x="80" y="8"/>
                      <a:pt x="80" y="8"/>
                      <a:pt x="80" y="8"/>
                    </a:cubicBezTo>
                    <a:cubicBezTo>
                      <a:pt x="80" y="0"/>
                      <a:pt x="80" y="0"/>
                      <a:pt x="80" y="0"/>
                    </a:cubicBezTo>
                    <a:cubicBezTo>
                      <a:pt x="256" y="0"/>
                      <a:pt x="256" y="0"/>
                      <a:pt x="256" y="0"/>
                    </a:cubicBezTo>
                    <a:lnTo>
                      <a:pt x="256" y="136"/>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41" name="Rectangle 376"/>
              <p:cNvSpPr>
                <a:spLocks noChangeArrowheads="1"/>
              </p:cNvSpPr>
              <p:nvPr/>
            </p:nvSpPr>
            <p:spPr bwMode="auto">
              <a:xfrm>
                <a:off x="5719764" y="1889125"/>
                <a:ext cx="27463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42" name="Freeform 377"/>
              <p:cNvSpPr>
                <a:spLocks/>
              </p:cNvSpPr>
              <p:nvPr/>
            </p:nvSpPr>
            <p:spPr bwMode="auto">
              <a:xfrm>
                <a:off x="5562601" y="2043112"/>
                <a:ext cx="460375" cy="76200"/>
              </a:xfrm>
              <a:custGeom>
                <a:avLst/>
                <a:gdLst>
                  <a:gd name="T0" fmla="*/ 244 w 256"/>
                  <a:gd name="T1" fmla="*/ 43 h 43"/>
                  <a:gd name="T2" fmla="*/ 12 w 256"/>
                  <a:gd name="T3" fmla="*/ 43 h 43"/>
                  <a:gd name="T4" fmla="*/ 0 w 256"/>
                  <a:gd name="T5" fmla="*/ 27 h 43"/>
                  <a:gd name="T6" fmla="*/ 0 w 256"/>
                  <a:gd name="T7" fmla="*/ 17 h 43"/>
                  <a:gd name="T8" fmla="*/ 30 w 256"/>
                  <a:gd name="T9" fmla="*/ 0 h 43"/>
                  <a:gd name="T10" fmla="*/ 34 w 256"/>
                  <a:gd name="T11" fmla="*/ 6 h 43"/>
                  <a:gd name="T12" fmla="*/ 8 w 256"/>
                  <a:gd name="T13" fmla="*/ 21 h 43"/>
                  <a:gd name="T14" fmla="*/ 8 w 256"/>
                  <a:gd name="T15" fmla="*/ 27 h 43"/>
                  <a:gd name="T16" fmla="*/ 12 w 256"/>
                  <a:gd name="T17" fmla="*/ 35 h 43"/>
                  <a:gd name="T18" fmla="*/ 244 w 256"/>
                  <a:gd name="T19" fmla="*/ 35 h 43"/>
                  <a:gd name="T20" fmla="*/ 248 w 256"/>
                  <a:gd name="T21" fmla="*/ 27 h 43"/>
                  <a:gd name="T22" fmla="*/ 248 w 256"/>
                  <a:gd name="T23" fmla="*/ 21 h 43"/>
                  <a:gd name="T24" fmla="*/ 222 w 256"/>
                  <a:gd name="T25" fmla="*/ 6 h 43"/>
                  <a:gd name="T26" fmla="*/ 226 w 256"/>
                  <a:gd name="T27" fmla="*/ 0 h 43"/>
                  <a:gd name="T28" fmla="*/ 256 w 256"/>
                  <a:gd name="T29" fmla="*/ 17 h 43"/>
                  <a:gd name="T30" fmla="*/ 256 w 256"/>
                  <a:gd name="T31" fmla="*/ 27 h 43"/>
                  <a:gd name="T32" fmla="*/ 244 w 256"/>
                  <a:gd name="T33"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6" h="43">
                    <a:moveTo>
                      <a:pt x="244" y="43"/>
                    </a:moveTo>
                    <a:cubicBezTo>
                      <a:pt x="12" y="43"/>
                      <a:pt x="12" y="43"/>
                      <a:pt x="12" y="43"/>
                    </a:cubicBezTo>
                    <a:cubicBezTo>
                      <a:pt x="6" y="43"/>
                      <a:pt x="0" y="36"/>
                      <a:pt x="0" y="27"/>
                    </a:cubicBezTo>
                    <a:cubicBezTo>
                      <a:pt x="0" y="17"/>
                      <a:pt x="0" y="17"/>
                      <a:pt x="0" y="17"/>
                    </a:cubicBezTo>
                    <a:cubicBezTo>
                      <a:pt x="30" y="0"/>
                      <a:pt x="30" y="0"/>
                      <a:pt x="30" y="0"/>
                    </a:cubicBezTo>
                    <a:cubicBezTo>
                      <a:pt x="34" y="6"/>
                      <a:pt x="34" y="6"/>
                      <a:pt x="34" y="6"/>
                    </a:cubicBezTo>
                    <a:cubicBezTo>
                      <a:pt x="8" y="21"/>
                      <a:pt x="8" y="21"/>
                      <a:pt x="8" y="21"/>
                    </a:cubicBezTo>
                    <a:cubicBezTo>
                      <a:pt x="8" y="27"/>
                      <a:pt x="8" y="27"/>
                      <a:pt x="8" y="27"/>
                    </a:cubicBezTo>
                    <a:cubicBezTo>
                      <a:pt x="8" y="32"/>
                      <a:pt x="11" y="35"/>
                      <a:pt x="12" y="35"/>
                    </a:cubicBezTo>
                    <a:cubicBezTo>
                      <a:pt x="244" y="35"/>
                      <a:pt x="244" y="35"/>
                      <a:pt x="244" y="35"/>
                    </a:cubicBezTo>
                    <a:cubicBezTo>
                      <a:pt x="245" y="35"/>
                      <a:pt x="248" y="32"/>
                      <a:pt x="248" y="27"/>
                    </a:cubicBezTo>
                    <a:cubicBezTo>
                      <a:pt x="248" y="21"/>
                      <a:pt x="248" y="21"/>
                      <a:pt x="248" y="21"/>
                    </a:cubicBezTo>
                    <a:cubicBezTo>
                      <a:pt x="222" y="6"/>
                      <a:pt x="222" y="6"/>
                      <a:pt x="222" y="6"/>
                    </a:cubicBezTo>
                    <a:cubicBezTo>
                      <a:pt x="226" y="0"/>
                      <a:pt x="226" y="0"/>
                      <a:pt x="226" y="0"/>
                    </a:cubicBezTo>
                    <a:cubicBezTo>
                      <a:pt x="256" y="17"/>
                      <a:pt x="256" y="17"/>
                      <a:pt x="256" y="17"/>
                    </a:cubicBezTo>
                    <a:cubicBezTo>
                      <a:pt x="256" y="27"/>
                      <a:pt x="256" y="27"/>
                      <a:pt x="256" y="27"/>
                    </a:cubicBezTo>
                    <a:cubicBezTo>
                      <a:pt x="256" y="36"/>
                      <a:pt x="251" y="43"/>
                      <a:pt x="244" y="43"/>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43" name="Freeform 378"/>
              <p:cNvSpPr>
                <a:spLocks/>
              </p:cNvSpPr>
              <p:nvPr/>
            </p:nvSpPr>
            <p:spPr bwMode="auto">
              <a:xfrm>
                <a:off x="5810251" y="2041525"/>
                <a:ext cx="115888" cy="44450"/>
              </a:xfrm>
              <a:custGeom>
                <a:avLst/>
                <a:gdLst>
                  <a:gd name="T0" fmla="*/ 39 w 73"/>
                  <a:gd name="T1" fmla="*/ 28 h 28"/>
                  <a:gd name="T2" fmla="*/ 0 w 73"/>
                  <a:gd name="T3" fmla="*/ 9 h 28"/>
                  <a:gd name="T4" fmla="*/ 5 w 73"/>
                  <a:gd name="T5" fmla="*/ 0 h 28"/>
                  <a:gd name="T6" fmla="*/ 39 w 73"/>
                  <a:gd name="T7" fmla="*/ 17 h 28"/>
                  <a:gd name="T8" fmla="*/ 68 w 73"/>
                  <a:gd name="T9" fmla="*/ 1 h 28"/>
                  <a:gd name="T10" fmla="*/ 73 w 73"/>
                  <a:gd name="T11" fmla="*/ 7 h 28"/>
                  <a:gd name="T12" fmla="*/ 39 w 73"/>
                  <a:gd name="T13" fmla="*/ 28 h 28"/>
                </a:gdLst>
                <a:ahLst/>
                <a:cxnLst>
                  <a:cxn ang="0">
                    <a:pos x="T0" y="T1"/>
                  </a:cxn>
                  <a:cxn ang="0">
                    <a:pos x="T2" y="T3"/>
                  </a:cxn>
                  <a:cxn ang="0">
                    <a:pos x="T4" y="T5"/>
                  </a:cxn>
                  <a:cxn ang="0">
                    <a:pos x="T6" y="T7"/>
                  </a:cxn>
                  <a:cxn ang="0">
                    <a:pos x="T8" y="T9"/>
                  </a:cxn>
                  <a:cxn ang="0">
                    <a:pos x="T10" y="T11"/>
                  </a:cxn>
                  <a:cxn ang="0">
                    <a:pos x="T12" y="T13"/>
                  </a:cxn>
                </a:cxnLst>
                <a:rect l="0" t="0" r="r" b="b"/>
                <a:pathLst>
                  <a:path w="73" h="28">
                    <a:moveTo>
                      <a:pt x="39" y="28"/>
                    </a:moveTo>
                    <a:lnTo>
                      <a:pt x="0" y="9"/>
                    </a:lnTo>
                    <a:lnTo>
                      <a:pt x="5" y="0"/>
                    </a:lnTo>
                    <a:lnTo>
                      <a:pt x="39" y="17"/>
                    </a:lnTo>
                    <a:lnTo>
                      <a:pt x="68" y="1"/>
                    </a:lnTo>
                    <a:lnTo>
                      <a:pt x="73" y="7"/>
                    </a:lnTo>
                    <a:lnTo>
                      <a:pt x="39" y="28"/>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44" name="Freeform 379"/>
              <p:cNvSpPr>
                <a:spLocks/>
              </p:cNvSpPr>
              <p:nvPr/>
            </p:nvSpPr>
            <p:spPr bwMode="auto">
              <a:xfrm>
                <a:off x="5659439" y="2041525"/>
                <a:ext cx="114300" cy="44450"/>
              </a:xfrm>
              <a:custGeom>
                <a:avLst/>
                <a:gdLst>
                  <a:gd name="T0" fmla="*/ 34 w 72"/>
                  <a:gd name="T1" fmla="*/ 28 h 28"/>
                  <a:gd name="T2" fmla="*/ 0 w 72"/>
                  <a:gd name="T3" fmla="*/ 7 h 28"/>
                  <a:gd name="T4" fmla="*/ 4 w 72"/>
                  <a:gd name="T5" fmla="*/ 1 h 28"/>
                  <a:gd name="T6" fmla="*/ 34 w 72"/>
                  <a:gd name="T7" fmla="*/ 17 h 28"/>
                  <a:gd name="T8" fmla="*/ 68 w 72"/>
                  <a:gd name="T9" fmla="*/ 0 h 28"/>
                  <a:gd name="T10" fmla="*/ 72 w 72"/>
                  <a:gd name="T11" fmla="*/ 9 h 28"/>
                  <a:gd name="T12" fmla="*/ 34 w 72"/>
                  <a:gd name="T13" fmla="*/ 28 h 28"/>
                </a:gdLst>
                <a:ahLst/>
                <a:cxnLst>
                  <a:cxn ang="0">
                    <a:pos x="T0" y="T1"/>
                  </a:cxn>
                  <a:cxn ang="0">
                    <a:pos x="T2" y="T3"/>
                  </a:cxn>
                  <a:cxn ang="0">
                    <a:pos x="T4" y="T5"/>
                  </a:cxn>
                  <a:cxn ang="0">
                    <a:pos x="T6" y="T7"/>
                  </a:cxn>
                  <a:cxn ang="0">
                    <a:pos x="T8" y="T9"/>
                  </a:cxn>
                  <a:cxn ang="0">
                    <a:pos x="T10" y="T11"/>
                  </a:cxn>
                  <a:cxn ang="0">
                    <a:pos x="T12" y="T13"/>
                  </a:cxn>
                </a:cxnLst>
                <a:rect l="0" t="0" r="r" b="b"/>
                <a:pathLst>
                  <a:path w="72" h="28">
                    <a:moveTo>
                      <a:pt x="34" y="28"/>
                    </a:moveTo>
                    <a:lnTo>
                      <a:pt x="0" y="7"/>
                    </a:lnTo>
                    <a:lnTo>
                      <a:pt x="4" y="1"/>
                    </a:lnTo>
                    <a:lnTo>
                      <a:pt x="34" y="17"/>
                    </a:lnTo>
                    <a:lnTo>
                      <a:pt x="68" y="0"/>
                    </a:lnTo>
                    <a:lnTo>
                      <a:pt x="72" y="9"/>
                    </a:lnTo>
                    <a:lnTo>
                      <a:pt x="34" y="28"/>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45" name="Freeform 380"/>
              <p:cNvSpPr>
                <a:spLocks noEditPoints="1"/>
              </p:cNvSpPr>
              <p:nvPr/>
            </p:nvSpPr>
            <p:spPr bwMode="auto">
              <a:xfrm>
                <a:off x="5597526" y="1962150"/>
                <a:ext cx="87313" cy="100013"/>
              </a:xfrm>
              <a:custGeom>
                <a:avLst/>
                <a:gdLst>
                  <a:gd name="T0" fmla="*/ 24 w 48"/>
                  <a:gd name="T1" fmla="*/ 56 h 56"/>
                  <a:gd name="T2" fmla="*/ 0 w 48"/>
                  <a:gd name="T3" fmla="*/ 26 h 56"/>
                  <a:gd name="T4" fmla="*/ 24 w 48"/>
                  <a:gd name="T5" fmla="*/ 0 h 56"/>
                  <a:gd name="T6" fmla="*/ 48 w 48"/>
                  <a:gd name="T7" fmla="*/ 26 h 56"/>
                  <a:gd name="T8" fmla="*/ 24 w 48"/>
                  <a:gd name="T9" fmla="*/ 56 h 56"/>
                  <a:gd name="T10" fmla="*/ 24 w 48"/>
                  <a:gd name="T11" fmla="*/ 8 h 56"/>
                  <a:gd name="T12" fmla="*/ 8 w 48"/>
                  <a:gd name="T13" fmla="*/ 26 h 56"/>
                  <a:gd name="T14" fmla="*/ 24 w 48"/>
                  <a:gd name="T15" fmla="*/ 48 h 56"/>
                  <a:gd name="T16" fmla="*/ 40 w 48"/>
                  <a:gd name="T17" fmla="*/ 26 h 56"/>
                  <a:gd name="T18" fmla="*/ 24 w 48"/>
                  <a:gd name="T19" fmla="*/ 8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56">
                    <a:moveTo>
                      <a:pt x="24" y="56"/>
                    </a:moveTo>
                    <a:cubicBezTo>
                      <a:pt x="11" y="56"/>
                      <a:pt x="0" y="43"/>
                      <a:pt x="0" y="26"/>
                    </a:cubicBezTo>
                    <a:cubicBezTo>
                      <a:pt x="0" y="14"/>
                      <a:pt x="3" y="0"/>
                      <a:pt x="24" y="0"/>
                    </a:cubicBezTo>
                    <a:cubicBezTo>
                      <a:pt x="46" y="0"/>
                      <a:pt x="48" y="14"/>
                      <a:pt x="48" y="26"/>
                    </a:cubicBezTo>
                    <a:cubicBezTo>
                      <a:pt x="48" y="43"/>
                      <a:pt x="38" y="56"/>
                      <a:pt x="24" y="56"/>
                    </a:cubicBezTo>
                    <a:close/>
                    <a:moveTo>
                      <a:pt x="24" y="8"/>
                    </a:moveTo>
                    <a:cubicBezTo>
                      <a:pt x="12" y="8"/>
                      <a:pt x="8" y="12"/>
                      <a:pt x="8" y="26"/>
                    </a:cubicBezTo>
                    <a:cubicBezTo>
                      <a:pt x="8" y="37"/>
                      <a:pt x="14" y="48"/>
                      <a:pt x="24" y="48"/>
                    </a:cubicBezTo>
                    <a:cubicBezTo>
                      <a:pt x="35" y="48"/>
                      <a:pt x="40" y="37"/>
                      <a:pt x="40" y="26"/>
                    </a:cubicBezTo>
                    <a:cubicBezTo>
                      <a:pt x="40" y="12"/>
                      <a:pt x="36" y="8"/>
                      <a:pt x="24" y="8"/>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46" name="Freeform 381"/>
              <p:cNvSpPr>
                <a:spLocks noEditPoints="1"/>
              </p:cNvSpPr>
              <p:nvPr/>
            </p:nvSpPr>
            <p:spPr bwMode="auto">
              <a:xfrm>
                <a:off x="5748339" y="1962150"/>
                <a:ext cx="87313" cy="100013"/>
              </a:xfrm>
              <a:custGeom>
                <a:avLst/>
                <a:gdLst>
                  <a:gd name="T0" fmla="*/ 24 w 48"/>
                  <a:gd name="T1" fmla="*/ 56 h 56"/>
                  <a:gd name="T2" fmla="*/ 0 w 48"/>
                  <a:gd name="T3" fmla="*/ 26 h 56"/>
                  <a:gd name="T4" fmla="*/ 24 w 48"/>
                  <a:gd name="T5" fmla="*/ 0 h 56"/>
                  <a:gd name="T6" fmla="*/ 48 w 48"/>
                  <a:gd name="T7" fmla="*/ 26 h 56"/>
                  <a:gd name="T8" fmla="*/ 24 w 48"/>
                  <a:gd name="T9" fmla="*/ 56 h 56"/>
                  <a:gd name="T10" fmla="*/ 24 w 48"/>
                  <a:gd name="T11" fmla="*/ 8 h 56"/>
                  <a:gd name="T12" fmla="*/ 8 w 48"/>
                  <a:gd name="T13" fmla="*/ 26 h 56"/>
                  <a:gd name="T14" fmla="*/ 24 w 48"/>
                  <a:gd name="T15" fmla="*/ 48 h 56"/>
                  <a:gd name="T16" fmla="*/ 40 w 48"/>
                  <a:gd name="T17" fmla="*/ 26 h 56"/>
                  <a:gd name="T18" fmla="*/ 24 w 48"/>
                  <a:gd name="T19" fmla="*/ 8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56">
                    <a:moveTo>
                      <a:pt x="24" y="56"/>
                    </a:moveTo>
                    <a:cubicBezTo>
                      <a:pt x="11" y="56"/>
                      <a:pt x="0" y="43"/>
                      <a:pt x="0" y="26"/>
                    </a:cubicBezTo>
                    <a:cubicBezTo>
                      <a:pt x="0" y="14"/>
                      <a:pt x="3" y="0"/>
                      <a:pt x="24" y="0"/>
                    </a:cubicBezTo>
                    <a:cubicBezTo>
                      <a:pt x="46" y="0"/>
                      <a:pt x="48" y="14"/>
                      <a:pt x="48" y="26"/>
                    </a:cubicBezTo>
                    <a:cubicBezTo>
                      <a:pt x="48" y="43"/>
                      <a:pt x="38" y="56"/>
                      <a:pt x="24" y="56"/>
                    </a:cubicBezTo>
                    <a:close/>
                    <a:moveTo>
                      <a:pt x="24" y="8"/>
                    </a:moveTo>
                    <a:cubicBezTo>
                      <a:pt x="12" y="8"/>
                      <a:pt x="8" y="12"/>
                      <a:pt x="8" y="26"/>
                    </a:cubicBezTo>
                    <a:cubicBezTo>
                      <a:pt x="8" y="37"/>
                      <a:pt x="14" y="48"/>
                      <a:pt x="24" y="48"/>
                    </a:cubicBezTo>
                    <a:cubicBezTo>
                      <a:pt x="35" y="48"/>
                      <a:pt x="40" y="37"/>
                      <a:pt x="40" y="26"/>
                    </a:cubicBezTo>
                    <a:cubicBezTo>
                      <a:pt x="40" y="12"/>
                      <a:pt x="36" y="8"/>
                      <a:pt x="24" y="8"/>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47" name="Freeform 382"/>
              <p:cNvSpPr>
                <a:spLocks noEditPoints="1"/>
              </p:cNvSpPr>
              <p:nvPr/>
            </p:nvSpPr>
            <p:spPr bwMode="auto">
              <a:xfrm>
                <a:off x="5900739" y="1962150"/>
                <a:ext cx="85725" cy="100013"/>
              </a:xfrm>
              <a:custGeom>
                <a:avLst/>
                <a:gdLst>
                  <a:gd name="T0" fmla="*/ 24 w 48"/>
                  <a:gd name="T1" fmla="*/ 56 h 56"/>
                  <a:gd name="T2" fmla="*/ 0 w 48"/>
                  <a:gd name="T3" fmla="*/ 26 h 56"/>
                  <a:gd name="T4" fmla="*/ 24 w 48"/>
                  <a:gd name="T5" fmla="*/ 0 h 56"/>
                  <a:gd name="T6" fmla="*/ 48 w 48"/>
                  <a:gd name="T7" fmla="*/ 26 h 56"/>
                  <a:gd name="T8" fmla="*/ 24 w 48"/>
                  <a:gd name="T9" fmla="*/ 56 h 56"/>
                  <a:gd name="T10" fmla="*/ 24 w 48"/>
                  <a:gd name="T11" fmla="*/ 8 h 56"/>
                  <a:gd name="T12" fmla="*/ 8 w 48"/>
                  <a:gd name="T13" fmla="*/ 26 h 56"/>
                  <a:gd name="T14" fmla="*/ 24 w 48"/>
                  <a:gd name="T15" fmla="*/ 48 h 56"/>
                  <a:gd name="T16" fmla="*/ 40 w 48"/>
                  <a:gd name="T17" fmla="*/ 26 h 56"/>
                  <a:gd name="T18" fmla="*/ 24 w 48"/>
                  <a:gd name="T19" fmla="*/ 8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56">
                    <a:moveTo>
                      <a:pt x="24" y="56"/>
                    </a:moveTo>
                    <a:cubicBezTo>
                      <a:pt x="11" y="56"/>
                      <a:pt x="0" y="43"/>
                      <a:pt x="0" y="26"/>
                    </a:cubicBezTo>
                    <a:cubicBezTo>
                      <a:pt x="0" y="14"/>
                      <a:pt x="3" y="0"/>
                      <a:pt x="24" y="0"/>
                    </a:cubicBezTo>
                    <a:cubicBezTo>
                      <a:pt x="46" y="0"/>
                      <a:pt x="48" y="14"/>
                      <a:pt x="48" y="26"/>
                    </a:cubicBezTo>
                    <a:cubicBezTo>
                      <a:pt x="48" y="43"/>
                      <a:pt x="38" y="56"/>
                      <a:pt x="24" y="56"/>
                    </a:cubicBezTo>
                    <a:close/>
                    <a:moveTo>
                      <a:pt x="24" y="8"/>
                    </a:moveTo>
                    <a:cubicBezTo>
                      <a:pt x="12" y="8"/>
                      <a:pt x="8" y="12"/>
                      <a:pt x="8" y="26"/>
                    </a:cubicBezTo>
                    <a:cubicBezTo>
                      <a:pt x="8" y="37"/>
                      <a:pt x="14" y="48"/>
                      <a:pt x="24" y="48"/>
                    </a:cubicBezTo>
                    <a:cubicBezTo>
                      <a:pt x="35" y="48"/>
                      <a:pt x="40" y="37"/>
                      <a:pt x="40" y="26"/>
                    </a:cubicBezTo>
                    <a:cubicBezTo>
                      <a:pt x="40" y="12"/>
                      <a:pt x="36" y="8"/>
                      <a:pt x="24" y="8"/>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48" name="Rectangle 383"/>
              <p:cNvSpPr>
                <a:spLocks noChangeArrowheads="1"/>
              </p:cNvSpPr>
              <p:nvPr/>
            </p:nvSpPr>
            <p:spPr bwMode="auto">
              <a:xfrm>
                <a:off x="5705476" y="2076450"/>
                <a:ext cx="14288" cy="22225"/>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49" name="Rectangle 384"/>
              <p:cNvSpPr>
                <a:spLocks noChangeArrowheads="1"/>
              </p:cNvSpPr>
              <p:nvPr/>
            </p:nvSpPr>
            <p:spPr bwMode="auto">
              <a:xfrm>
                <a:off x="5864226" y="2076450"/>
                <a:ext cx="14288" cy="22225"/>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50" name="Rectangle 385"/>
              <p:cNvSpPr>
                <a:spLocks noChangeArrowheads="1"/>
              </p:cNvSpPr>
              <p:nvPr/>
            </p:nvSpPr>
            <p:spPr bwMode="auto">
              <a:xfrm>
                <a:off x="5640389" y="1789112"/>
                <a:ext cx="15875"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51" name="Rectangle 386"/>
              <p:cNvSpPr>
                <a:spLocks noChangeArrowheads="1"/>
              </p:cNvSpPr>
              <p:nvPr/>
            </p:nvSpPr>
            <p:spPr bwMode="auto">
              <a:xfrm>
                <a:off x="5640389" y="1817687"/>
                <a:ext cx="15875"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grpSp>
      </p:grpSp>
    </p:spTree>
    <p:extLst>
      <p:ext uri="{BB962C8B-B14F-4D97-AF65-F5344CB8AC3E}">
        <p14:creationId xmlns:p14="http://schemas.microsoft.com/office/powerpoint/2010/main" val="354662445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Pentagon 16"/>
          <p:cNvSpPr/>
          <p:nvPr/>
        </p:nvSpPr>
        <p:spPr>
          <a:xfrm>
            <a:off x="-1" y="57150"/>
            <a:ext cx="11978877" cy="521494"/>
          </a:xfrm>
          <a:prstGeom prst="homePlate">
            <a:avLst/>
          </a:prstGeom>
          <a:solidFill>
            <a:schemeClr val="bg1">
              <a:lumMod val="9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p:nvSpPr>
        <p:spPr>
          <a:xfrm>
            <a:off x="2730256" y="677093"/>
            <a:ext cx="9248619" cy="4186455"/>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ectangle 100"/>
          <p:cNvSpPr/>
          <p:nvPr/>
        </p:nvSpPr>
        <p:spPr>
          <a:xfrm>
            <a:off x="2730257" y="4978799"/>
            <a:ext cx="5904412" cy="1738299"/>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1" name="Rectangle 600"/>
          <p:cNvSpPr/>
          <p:nvPr/>
        </p:nvSpPr>
        <p:spPr>
          <a:xfrm>
            <a:off x="117566" y="656962"/>
            <a:ext cx="2569464" cy="6063877"/>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itle 1">
            <a:extLst>
              <a:ext uri="{FF2B5EF4-FFF2-40B4-BE49-F238E27FC236}">
                <a16:creationId xmlns="" xmlns:a16="http://schemas.microsoft.com/office/drawing/2014/main" id="{C4CC0F66-F716-9E4A-A350-90E627E348D3}"/>
              </a:ext>
            </a:extLst>
          </p:cNvPr>
          <p:cNvSpPr txBox="1">
            <a:spLocks/>
          </p:cNvSpPr>
          <p:nvPr/>
        </p:nvSpPr>
        <p:spPr bwMode="auto">
          <a:xfrm>
            <a:off x="243769" y="3135941"/>
            <a:ext cx="942302" cy="249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CA" sz="1200" b="1" i="0" u="none" strike="noStrike" kern="1200" cap="none" spc="0" normalizeH="0" baseline="0" noProof="0" dirty="0" smtClean="0">
                <a:ln>
                  <a:noFill/>
                </a:ln>
                <a:solidFill>
                  <a:srgbClr val="5B9BD5"/>
                </a:solidFill>
                <a:effectLst/>
                <a:uLnTx/>
                <a:uFillTx/>
                <a:latin typeface="Century Gothic" pitchFamily="34" charset="0"/>
                <a:ea typeface="ヒラギノ角ゴ Pro W3" pitchFamily="126" charset="-128"/>
              </a:rPr>
              <a:t>Objective</a:t>
            </a:r>
            <a:endParaRPr kumimoji="0" lang="en-CA" sz="1200" b="1" i="0" u="none" strike="noStrike" kern="1200" cap="none" spc="0" normalizeH="0" baseline="0" noProof="0" dirty="0">
              <a:ln>
                <a:noFill/>
              </a:ln>
              <a:solidFill>
                <a:srgbClr val="5B9BD5"/>
              </a:solidFill>
              <a:effectLst/>
              <a:uLnTx/>
              <a:uFillTx/>
              <a:latin typeface="Century Gothic" pitchFamily="34" charset="0"/>
              <a:ea typeface="ヒラギノ角ゴ Pro W3" pitchFamily="126" charset="-128"/>
            </a:endParaRPr>
          </a:p>
        </p:txBody>
      </p:sp>
      <p:sp>
        <p:nvSpPr>
          <p:cNvPr id="57" name="Title 1">
            <a:extLst>
              <a:ext uri="{FF2B5EF4-FFF2-40B4-BE49-F238E27FC236}">
                <a16:creationId xmlns="" xmlns:a16="http://schemas.microsoft.com/office/drawing/2014/main" id="{C4CC0F66-F716-9E4A-A350-90E627E348D3}"/>
              </a:ext>
            </a:extLst>
          </p:cNvPr>
          <p:cNvSpPr txBox="1">
            <a:spLocks/>
          </p:cNvSpPr>
          <p:nvPr/>
        </p:nvSpPr>
        <p:spPr bwMode="auto">
          <a:xfrm>
            <a:off x="257025" y="5723417"/>
            <a:ext cx="842907" cy="249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CA" sz="1200" b="1" i="0" u="none" strike="noStrike" kern="1200" cap="none" spc="0" normalizeH="0" baseline="0" noProof="0" dirty="0" smtClean="0">
                <a:ln>
                  <a:noFill/>
                </a:ln>
                <a:solidFill>
                  <a:srgbClr val="73B632"/>
                </a:solidFill>
                <a:effectLst/>
                <a:uLnTx/>
                <a:uFillTx/>
                <a:latin typeface="Century Gothic" pitchFamily="34" charset="0"/>
                <a:ea typeface="ヒラギノ角ゴ Pro W3" pitchFamily="126" charset="-128"/>
              </a:rPr>
              <a:t>Duration</a:t>
            </a:r>
            <a:endParaRPr kumimoji="0" lang="en-CA" sz="1200" b="1" i="0" u="none" strike="noStrike" kern="1200" cap="none" spc="0" normalizeH="0" baseline="0" noProof="0" dirty="0">
              <a:ln>
                <a:noFill/>
              </a:ln>
              <a:solidFill>
                <a:srgbClr val="73B632"/>
              </a:solidFill>
              <a:effectLst/>
              <a:uLnTx/>
              <a:uFillTx/>
              <a:latin typeface="Century Gothic" pitchFamily="34" charset="0"/>
              <a:ea typeface="ヒラギノ角ゴ Pro W3" pitchFamily="126" charset="-128"/>
            </a:endParaRPr>
          </a:p>
        </p:txBody>
      </p:sp>
      <p:sp>
        <p:nvSpPr>
          <p:cNvPr id="58" name="Title 1">
            <a:extLst>
              <a:ext uri="{FF2B5EF4-FFF2-40B4-BE49-F238E27FC236}">
                <a16:creationId xmlns="" xmlns:a16="http://schemas.microsoft.com/office/drawing/2014/main" id="{C4CC0F66-F716-9E4A-A350-90E627E348D3}"/>
              </a:ext>
            </a:extLst>
          </p:cNvPr>
          <p:cNvSpPr txBox="1">
            <a:spLocks/>
          </p:cNvSpPr>
          <p:nvPr/>
        </p:nvSpPr>
        <p:spPr bwMode="auto">
          <a:xfrm>
            <a:off x="257025" y="4812765"/>
            <a:ext cx="1074822" cy="249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CA" sz="1200" b="1" i="0" u="none" strike="noStrike" kern="1200" cap="none" spc="0" normalizeH="0" baseline="0" noProof="0" dirty="0" smtClean="0">
                <a:ln>
                  <a:noFill/>
                </a:ln>
                <a:solidFill>
                  <a:srgbClr val="E47623"/>
                </a:solidFill>
                <a:effectLst/>
                <a:uLnTx/>
                <a:uFillTx/>
                <a:latin typeface="Century Gothic" pitchFamily="34" charset="0"/>
                <a:ea typeface="ヒラギノ角ゴ Pro W3" pitchFamily="126" charset="-128"/>
              </a:rPr>
              <a:t>Frequency</a:t>
            </a:r>
            <a:endParaRPr kumimoji="0" lang="en-CA" sz="1200" b="1" i="0" u="none" strike="noStrike" kern="1200" cap="none" spc="0" normalizeH="0" baseline="0" noProof="0" dirty="0">
              <a:ln>
                <a:noFill/>
              </a:ln>
              <a:solidFill>
                <a:srgbClr val="E47623"/>
              </a:solidFill>
              <a:effectLst/>
              <a:uLnTx/>
              <a:uFillTx/>
              <a:latin typeface="Century Gothic" pitchFamily="34" charset="0"/>
              <a:ea typeface="ヒラギノ角ゴ Pro W3" pitchFamily="126" charset="-128"/>
            </a:endParaRPr>
          </a:p>
        </p:txBody>
      </p:sp>
      <p:sp>
        <p:nvSpPr>
          <p:cNvPr id="59" name="Title 1">
            <a:extLst>
              <a:ext uri="{FF2B5EF4-FFF2-40B4-BE49-F238E27FC236}">
                <a16:creationId xmlns="" xmlns:a16="http://schemas.microsoft.com/office/drawing/2014/main" id="{C4CC0F66-F716-9E4A-A350-90E627E348D3}"/>
              </a:ext>
            </a:extLst>
          </p:cNvPr>
          <p:cNvSpPr txBox="1">
            <a:spLocks/>
          </p:cNvSpPr>
          <p:nvPr/>
        </p:nvSpPr>
        <p:spPr bwMode="auto">
          <a:xfrm>
            <a:off x="257025" y="3426706"/>
            <a:ext cx="2347029" cy="1210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r>
              <a:rPr lang="en-US" sz="900" dirty="0">
                <a:solidFill>
                  <a:schemeClr val="tx1"/>
                </a:solidFill>
              </a:rPr>
              <a:t>Openly and respectfully discuss what went well as well as where there are </a:t>
            </a:r>
            <a:r>
              <a:rPr lang="en-US" sz="900" dirty="0" smtClean="0">
                <a:solidFill>
                  <a:schemeClr val="tx1"/>
                </a:solidFill>
              </a:rPr>
              <a:t>areas </a:t>
            </a:r>
            <a:r>
              <a:rPr lang="en-US" sz="900" dirty="0">
                <a:solidFill>
                  <a:schemeClr val="tx1"/>
                </a:solidFill>
              </a:rPr>
              <a:t>of potential improvement for the team based on the sprint that was just completed. The results of this meeting could include </a:t>
            </a:r>
            <a:r>
              <a:rPr lang="en-US" sz="900" dirty="0" smtClean="0">
                <a:solidFill>
                  <a:schemeClr val="tx1"/>
                </a:solidFill>
              </a:rPr>
              <a:t>an </a:t>
            </a:r>
            <a:r>
              <a:rPr lang="en-US" sz="900" dirty="0">
                <a:solidFill>
                  <a:schemeClr val="tx1"/>
                </a:solidFill>
              </a:rPr>
              <a:t>action plan on how to implement the improvement areas discussed and how to continue the activities that worked well.</a:t>
            </a:r>
          </a:p>
        </p:txBody>
      </p:sp>
      <p:sp>
        <p:nvSpPr>
          <p:cNvPr id="62" name="Title 1">
            <a:extLst>
              <a:ext uri="{FF2B5EF4-FFF2-40B4-BE49-F238E27FC236}">
                <a16:creationId xmlns="" xmlns:a16="http://schemas.microsoft.com/office/drawing/2014/main" id="{C4CC0F66-F716-9E4A-A350-90E627E348D3}"/>
              </a:ext>
            </a:extLst>
          </p:cNvPr>
          <p:cNvSpPr txBox="1">
            <a:spLocks/>
          </p:cNvSpPr>
          <p:nvPr/>
        </p:nvSpPr>
        <p:spPr bwMode="auto">
          <a:xfrm>
            <a:off x="263653" y="5006307"/>
            <a:ext cx="2340401" cy="366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r>
              <a:rPr lang="en-US" sz="900" dirty="0" smtClean="0">
                <a:solidFill>
                  <a:schemeClr val="tx1"/>
                </a:solidFill>
              </a:rPr>
              <a:t>This ceremony happens once at the end of each sprint.</a:t>
            </a:r>
            <a:endParaRPr lang="en-US" sz="900" dirty="0">
              <a:solidFill>
                <a:schemeClr val="tx1"/>
              </a:solidFill>
            </a:endParaRPr>
          </a:p>
        </p:txBody>
      </p:sp>
      <p:sp>
        <p:nvSpPr>
          <p:cNvPr id="63" name="Title 1">
            <a:extLst>
              <a:ext uri="{FF2B5EF4-FFF2-40B4-BE49-F238E27FC236}">
                <a16:creationId xmlns="" xmlns:a16="http://schemas.microsoft.com/office/drawing/2014/main" id="{C4CC0F66-F716-9E4A-A350-90E627E348D3}"/>
              </a:ext>
            </a:extLst>
          </p:cNvPr>
          <p:cNvSpPr txBox="1">
            <a:spLocks/>
          </p:cNvSpPr>
          <p:nvPr/>
        </p:nvSpPr>
        <p:spPr bwMode="auto">
          <a:xfrm>
            <a:off x="263653" y="5943739"/>
            <a:ext cx="2347029" cy="1822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r>
              <a:rPr lang="en-US" sz="900" dirty="0" smtClean="0">
                <a:solidFill>
                  <a:schemeClr val="tx1"/>
                </a:solidFill>
              </a:rPr>
              <a:t>Approximately 60 minutes</a:t>
            </a:r>
            <a:endParaRPr lang="en-US" sz="900" dirty="0">
              <a:solidFill>
                <a:schemeClr val="tx1"/>
              </a:solidFill>
            </a:endParaRPr>
          </a:p>
        </p:txBody>
      </p:sp>
      <p:sp>
        <p:nvSpPr>
          <p:cNvPr id="66" name="Rectangle 65"/>
          <p:cNvSpPr/>
          <p:nvPr/>
        </p:nvSpPr>
        <p:spPr>
          <a:xfrm>
            <a:off x="8677896" y="4978799"/>
            <a:ext cx="3300980" cy="1738299"/>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Title 1">
            <a:extLst>
              <a:ext uri="{FF2B5EF4-FFF2-40B4-BE49-F238E27FC236}">
                <a16:creationId xmlns="" xmlns:a16="http://schemas.microsoft.com/office/drawing/2014/main" id="{C4CC0F66-F716-9E4A-A350-90E627E348D3}"/>
              </a:ext>
            </a:extLst>
          </p:cNvPr>
          <p:cNvSpPr txBox="1">
            <a:spLocks/>
          </p:cNvSpPr>
          <p:nvPr/>
        </p:nvSpPr>
        <p:spPr bwMode="auto">
          <a:xfrm>
            <a:off x="2926072" y="783680"/>
            <a:ext cx="942302" cy="249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CA" sz="1200" b="1" i="0" u="none" strike="noStrike" kern="1200" cap="none" spc="0" normalizeH="0" baseline="0" noProof="0" dirty="0" smtClean="0">
                <a:ln>
                  <a:noFill/>
                </a:ln>
                <a:solidFill>
                  <a:srgbClr val="EF4051"/>
                </a:solidFill>
                <a:effectLst/>
                <a:uLnTx/>
                <a:uFillTx/>
                <a:latin typeface="Century Gothic" pitchFamily="34" charset="0"/>
                <a:ea typeface="ヒラギノ角ゴ Pro W3" pitchFamily="126" charset="-128"/>
              </a:rPr>
              <a:t>Workflow</a:t>
            </a:r>
            <a:endParaRPr kumimoji="0" lang="en-CA" sz="1200" b="1" i="0" u="none" strike="noStrike" kern="1200" cap="none" spc="0" normalizeH="0" baseline="0" noProof="0" dirty="0">
              <a:ln>
                <a:noFill/>
              </a:ln>
              <a:solidFill>
                <a:srgbClr val="EF4051"/>
              </a:solidFill>
              <a:effectLst/>
              <a:uLnTx/>
              <a:uFillTx/>
              <a:latin typeface="Century Gothic" pitchFamily="34" charset="0"/>
              <a:ea typeface="ヒラギノ角ゴ Pro W3" pitchFamily="126" charset="-128"/>
            </a:endParaRPr>
          </a:p>
        </p:txBody>
      </p:sp>
      <p:sp>
        <p:nvSpPr>
          <p:cNvPr id="68" name="Title 1">
            <a:extLst>
              <a:ext uri="{FF2B5EF4-FFF2-40B4-BE49-F238E27FC236}">
                <a16:creationId xmlns="" xmlns:a16="http://schemas.microsoft.com/office/drawing/2014/main" id="{C4CC0F66-F716-9E4A-A350-90E627E348D3}"/>
              </a:ext>
            </a:extLst>
          </p:cNvPr>
          <p:cNvSpPr txBox="1">
            <a:spLocks/>
          </p:cNvSpPr>
          <p:nvPr/>
        </p:nvSpPr>
        <p:spPr bwMode="auto">
          <a:xfrm>
            <a:off x="2926072" y="5064132"/>
            <a:ext cx="1069458" cy="249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CA" sz="1200" b="1" i="0" u="none" strike="noStrike" kern="1200" cap="none" spc="0" normalizeH="0" baseline="0" noProof="0" dirty="0" smtClean="0">
                <a:ln>
                  <a:noFill/>
                </a:ln>
                <a:solidFill>
                  <a:srgbClr val="5B9BD5"/>
                </a:solidFill>
                <a:effectLst/>
                <a:uLnTx/>
                <a:uFillTx/>
                <a:latin typeface="Century Gothic" pitchFamily="34" charset="0"/>
                <a:ea typeface="ヒラギノ角ゴ Pro W3" pitchFamily="126" charset="-128"/>
              </a:rPr>
              <a:t>Participants</a:t>
            </a:r>
            <a:endParaRPr kumimoji="0" lang="en-CA" sz="1200" b="1" i="0" u="none" strike="noStrike" kern="1200" cap="none" spc="0" normalizeH="0" baseline="0" noProof="0" dirty="0">
              <a:ln>
                <a:noFill/>
              </a:ln>
              <a:solidFill>
                <a:srgbClr val="5B9BD5"/>
              </a:solidFill>
              <a:effectLst/>
              <a:uLnTx/>
              <a:uFillTx/>
              <a:latin typeface="Century Gothic" pitchFamily="34" charset="0"/>
              <a:ea typeface="ヒラギノ角ゴ Pro W3" pitchFamily="126" charset="-128"/>
            </a:endParaRPr>
          </a:p>
        </p:txBody>
      </p:sp>
      <p:sp>
        <p:nvSpPr>
          <p:cNvPr id="69" name="Title 1">
            <a:extLst>
              <a:ext uri="{FF2B5EF4-FFF2-40B4-BE49-F238E27FC236}">
                <a16:creationId xmlns="" xmlns:a16="http://schemas.microsoft.com/office/drawing/2014/main" id="{C4CC0F66-F716-9E4A-A350-90E627E348D3}"/>
              </a:ext>
            </a:extLst>
          </p:cNvPr>
          <p:cNvSpPr txBox="1">
            <a:spLocks/>
          </p:cNvSpPr>
          <p:nvPr/>
        </p:nvSpPr>
        <p:spPr bwMode="auto">
          <a:xfrm>
            <a:off x="8769188" y="5064132"/>
            <a:ext cx="783968" cy="249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CA" sz="1200" b="1" i="0" u="none" strike="noStrike" kern="1200" cap="none" spc="0" normalizeH="0" baseline="0" noProof="0" dirty="0" smtClean="0">
                <a:ln>
                  <a:noFill/>
                </a:ln>
                <a:solidFill>
                  <a:srgbClr val="73B632"/>
                </a:solidFill>
                <a:effectLst/>
                <a:uLnTx/>
                <a:uFillTx/>
                <a:latin typeface="Century Gothic" pitchFamily="34" charset="0"/>
                <a:ea typeface="ヒラギノ角ゴ Pro W3" pitchFamily="126" charset="-128"/>
              </a:rPr>
              <a:t>Artifacts</a:t>
            </a:r>
            <a:endParaRPr kumimoji="0" lang="en-CA" sz="1200" b="1" i="0" u="none" strike="noStrike" kern="1200" cap="none" spc="0" normalizeH="0" baseline="0" noProof="0" dirty="0">
              <a:ln>
                <a:noFill/>
              </a:ln>
              <a:solidFill>
                <a:srgbClr val="73B632"/>
              </a:solidFill>
              <a:effectLst/>
              <a:uLnTx/>
              <a:uFillTx/>
              <a:latin typeface="Century Gothic" pitchFamily="34" charset="0"/>
              <a:ea typeface="ヒラギノ角ゴ Pro W3" pitchFamily="126" charset="-128"/>
            </a:endParaRPr>
          </a:p>
        </p:txBody>
      </p:sp>
      <p:sp>
        <p:nvSpPr>
          <p:cNvPr id="19" name="Title 1">
            <a:extLst>
              <a:ext uri="{FF2B5EF4-FFF2-40B4-BE49-F238E27FC236}">
                <a16:creationId xmlns="" xmlns:a16="http://schemas.microsoft.com/office/drawing/2014/main" id="{C4CC0F66-F716-9E4A-A350-90E627E348D3}"/>
              </a:ext>
            </a:extLst>
          </p:cNvPr>
          <p:cNvSpPr txBox="1">
            <a:spLocks/>
          </p:cNvSpPr>
          <p:nvPr/>
        </p:nvSpPr>
        <p:spPr bwMode="auto">
          <a:xfrm>
            <a:off x="2926072" y="1032741"/>
            <a:ext cx="1857965" cy="249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L="228600" marR="0" lvl="0" indent="-228600" algn="l" defTabSz="457200" rtl="0" eaLnBrk="0" fontAlgn="base" latinLnBrk="0" hangingPunct="0">
              <a:lnSpc>
                <a:spcPct val="100000"/>
              </a:lnSpc>
              <a:spcBef>
                <a:spcPct val="0"/>
              </a:spcBef>
              <a:spcAft>
                <a:spcPct val="0"/>
              </a:spcAft>
              <a:buClrTx/>
              <a:buSzTx/>
              <a:buFont typeface="+mj-lt"/>
              <a:buAutoNum type="arabicPeriod"/>
              <a:tabLst/>
              <a:defRPr/>
            </a:pPr>
            <a:r>
              <a:rPr kumimoji="0" lang="en-CA" sz="1100" b="1" i="0" u="none" strike="noStrike" kern="1200" cap="none" spc="0" normalizeH="0" baseline="0" noProof="0" dirty="0" smtClean="0">
                <a:ln>
                  <a:noFill/>
                </a:ln>
                <a:solidFill>
                  <a:schemeClr val="tx1"/>
                </a:solidFill>
                <a:effectLst/>
                <a:uLnTx/>
                <a:uFillTx/>
                <a:latin typeface="Century Gothic" pitchFamily="34" charset="0"/>
                <a:ea typeface="ヒラギノ角ゴ Pro W3" pitchFamily="126" charset="-128"/>
              </a:rPr>
              <a:t>Prepare</a:t>
            </a:r>
            <a:endParaRPr kumimoji="0" lang="en-CA" sz="1100" b="1" i="0" u="none" strike="noStrike" kern="1200" cap="none" spc="0" normalizeH="0" baseline="0" noProof="0" dirty="0">
              <a:ln>
                <a:noFill/>
              </a:ln>
              <a:solidFill>
                <a:schemeClr val="tx1"/>
              </a:solidFill>
              <a:effectLst/>
              <a:uLnTx/>
              <a:uFillTx/>
              <a:latin typeface="Century Gothic" pitchFamily="34" charset="0"/>
              <a:ea typeface="ヒラギノ角ゴ Pro W3" pitchFamily="126" charset="-128"/>
            </a:endParaRPr>
          </a:p>
        </p:txBody>
      </p:sp>
      <p:sp>
        <p:nvSpPr>
          <p:cNvPr id="20" name="Title 1">
            <a:extLst>
              <a:ext uri="{FF2B5EF4-FFF2-40B4-BE49-F238E27FC236}">
                <a16:creationId xmlns="" xmlns:a16="http://schemas.microsoft.com/office/drawing/2014/main" id="{C4CC0F66-F716-9E4A-A350-90E627E348D3}"/>
              </a:ext>
            </a:extLst>
          </p:cNvPr>
          <p:cNvSpPr txBox="1">
            <a:spLocks/>
          </p:cNvSpPr>
          <p:nvPr/>
        </p:nvSpPr>
        <p:spPr bwMode="auto">
          <a:xfrm>
            <a:off x="3029401" y="1220017"/>
            <a:ext cx="3963457" cy="842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L="171450" indent="-171450">
              <a:buFont typeface="Arial" panose="020B0604020202020204" pitchFamily="34" charset="0"/>
              <a:buChar char="•"/>
            </a:pPr>
            <a:r>
              <a:rPr lang="en-US" sz="1000" dirty="0">
                <a:solidFill>
                  <a:schemeClr val="tx1"/>
                </a:solidFill>
              </a:rPr>
              <a:t>Identify a theme or Retrospective type to help focus the conversation on areas needing improvement. There are a number of different </a:t>
            </a:r>
            <a:r>
              <a:rPr lang="en-US" sz="1000" dirty="0" smtClean="0">
                <a:solidFill>
                  <a:schemeClr val="tx1"/>
                </a:solidFill>
              </a:rPr>
              <a:t>Techniques </a:t>
            </a:r>
            <a:r>
              <a:rPr lang="en-US" sz="1000" dirty="0">
                <a:solidFill>
                  <a:schemeClr val="tx1"/>
                </a:solidFill>
              </a:rPr>
              <a:t>that can be used to facilitate the retrospective meeting to help generate different thinking patterns from the </a:t>
            </a:r>
            <a:r>
              <a:rPr lang="en-US" sz="1000" dirty="0" smtClean="0">
                <a:solidFill>
                  <a:schemeClr val="tx1"/>
                </a:solidFill>
              </a:rPr>
              <a:t>participants</a:t>
            </a:r>
            <a:endParaRPr lang="en-US" sz="1000" dirty="0">
              <a:solidFill>
                <a:schemeClr val="tx1"/>
              </a:solidFill>
            </a:endParaRPr>
          </a:p>
        </p:txBody>
      </p:sp>
      <p:sp>
        <p:nvSpPr>
          <p:cNvPr id="21" name="Title 1">
            <a:extLst>
              <a:ext uri="{FF2B5EF4-FFF2-40B4-BE49-F238E27FC236}">
                <a16:creationId xmlns="" xmlns:a16="http://schemas.microsoft.com/office/drawing/2014/main" id="{C4CC0F66-F716-9E4A-A350-90E627E348D3}"/>
              </a:ext>
            </a:extLst>
          </p:cNvPr>
          <p:cNvSpPr txBox="1">
            <a:spLocks/>
          </p:cNvSpPr>
          <p:nvPr/>
        </p:nvSpPr>
        <p:spPr bwMode="auto">
          <a:xfrm>
            <a:off x="2972453" y="2107491"/>
            <a:ext cx="1857965" cy="249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L="228600" marR="0" lvl="0" indent="-228600" algn="l" defTabSz="457200" rtl="0" eaLnBrk="0" fontAlgn="base" latinLnBrk="0" hangingPunct="0">
              <a:lnSpc>
                <a:spcPct val="100000"/>
              </a:lnSpc>
              <a:spcBef>
                <a:spcPct val="0"/>
              </a:spcBef>
              <a:spcAft>
                <a:spcPct val="0"/>
              </a:spcAft>
              <a:buClrTx/>
              <a:buSzTx/>
              <a:buFont typeface="+mj-lt"/>
              <a:buAutoNum type="arabicPeriod" startAt="2"/>
              <a:tabLst/>
              <a:defRPr/>
            </a:pPr>
            <a:r>
              <a:rPr kumimoji="0" lang="en-CA" sz="1100" b="1" i="0" u="none" strike="noStrike" kern="1200" cap="none" spc="0" normalizeH="0" baseline="0" noProof="0" dirty="0" smtClean="0">
                <a:ln>
                  <a:noFill/>
                </a:ln>
                <a:solidFill>
                  <a:schemeClr val="tx1"/>
                </a:solidFill>
                <a:effectLst/>
                <a:uLnTx/>
                <a:uFillTx/>
                <a:latin typeface="Century Gothic" pitchFamily="34" charset="0"/>
                <a:ea typeface="ヒラギノ角ゴ Pro W3" pitchFamily="126" charset="-128"/>
              </a:rPr>
              <a:t>Surface</a:t>
            </a:r>
            <a:endParaRPr kumimoji="0" lang="en-CA" sz="1100" b="1" i="0" u="none" strike="noStrike" kern="1200" cap="none" spc="0" normalizeH="0" baseline="0" noProof="0" dirty="0">
              <a:ln>
                <a:noFill/>
              </a:ln>
              <a:solidFill>
                <a:schemeClr val="tx1"/>
              </a:solidFill>
              <a:effectLst/>
              <a:uLnTx/>
              <a:uFillTx/>
              <a:latin typeface="Century Gothic" pitchFamily="34" charset="0"/>
              <a:ea typeface="ヒラギノ角ゴ Pro W3" pitchFamily="126" charset="-128"/>
            </a:endParaRPr>
          </a:p>
        </p:txBody>
      </p:sp>
      <p:sp>
        <p:nvSpPr>
          <p:cNvPr id="25" name="Title 1">
            <a:extLst>
              <a:ext uri="{FF2B5EF4-FFF2-40B4-BE49-F238E27FC236}">
                <a16:creationId xmlns="" xmlns:a16="http://schemas.microsoft.com/office/drawing/2014/main" id="{C4CC0F66-F716-9E4A-A350-90E627E348D3}"/>
              </a:ext>
            </a:extLst>
          </p:cNvPr>
          <p:cNvSpPr txBox="1">
            <a:spLocks/>
          </p:cNvSpPr>
          <p:nvPr/>
        </p:nvSpPr>
        <p:spPr bwMode="auto">
          <a:xfrm>
            <a:off x="2926072" y="5395574"/>
            <a:ext cx="3209688" cy="482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L="171450" indent="-171450">
              <a:buFont typeface="Arial" panose="020B0604020202020204" pitchFamily="34" charset="0"/>
              <a:buChar char="•"/>
            </a:pPr>
            <a:r>
              <a:rPr lang="en-US" sz="1000" dirty="0" smtClean="0">
                <a:solidFill>
                  <a:schemeClr val="tx1"/>
                </a:solidFill>
              </a:rPr>
              <a:t>Product Owner</a:t>
            </a:r>
          </a:p>
          <a:p>
            <a:pPr marL="171450" indent="-171450">
              <a:buFont typeface="Arial" panose="020B0604020202020204" pitchFamily="34" charset="0"/>
              <a:buChar char="•"/>
            </a:pPr>
            <a:r>
              <a:rPr lang="en-US" sz="1000" dirty="0" smtClean="0">
                <a:solidFill>
                  <a:schemeClr val="tx1"/>
                </a:solidFill>
              </a:rPr>
              <a:t>Scrum Master</a:t>
            </a:r>
          </a:p>
          <a:p>
            <a:pPr marL="171450" indent="-171450">
              <a:buFont typeface="Arial" panose="020B0604020202020204" pitchFamily="34" charset="0"/>
              <a:buChar char="•"/>
            </a:pPr>
            <a:r>
              <a:rPr lang="en-US" sz="1000" dirty="0" smtClean="0">
                <a:solidFill>
                  <a:schemeClr val="tx1"/>
                </a:solidFill>
              </a:rPr>
              <a:t>Scrum Team</a:t>
            </a:r>
          </a:p>
        </p:txBody>
      </p:sp>
      <p:sp>
        <p:nvSpPr>
          <p:cNvPr id="26" name="Title 1">
            <a:extLst>
              <a:ext uri="{FF2B5EF4-FFF2-40B4-BE49-F238E27FC236}">
                <a16:creationId xmlns="" xmlns:a16="http://schemas.microsoft.com/office/drawing/2014/main" id="{C4CC0F66-F716-9E4A-A350-90E627E348D3}"/>
              </a:ext>
            </a:extLst>
          </p:cNvPr>
          <p:cNvSpPr txBox="1">
            <a:spLocks/>
          </p:cNvSpPr>
          <p:nvPr/>
        </p:nvSpPr>
        <p:spPr bwMode="auto">
          <a:xfrm>
            <a:off x="8769187" y="5359741"/>
            <a:ext cx="3209688" cy="347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L="171450" indent="-171450">
              <a:buFont typeface="Arial" panose="020B0604020202020204" pitchFamily="34" charset="0"/>
              <a:buChar char="•"/>
            </a:pPr>
            <a:r>
              <a:rPr lang="en-US" sz="1000" dirty="0" smtClean="0">
                <a:solidFill>
                  <a:schemeClr val="tx1"/>
                </a:solidFill>
              </a:rPr>
              <a:t>Group Feedback / Action Plan</a:t>
            </a:r>
          </a:p>
          <a:p>
            <a:pPr marL="171450" indent="-171450">
              <a:buFont typeface="Arial" panose="020B0604020202020204" pitchFamily="34" charset="0"/>
              <a:buChar char="•"/>
            </a:pPr>
            <a:r>
              <a:rPr lang="en-US" sz="1000" dirty="0" smtClean="0">
                <a:solidFill>
                  <a:schemeClr val="tx1"/>
                </a:solidFill>
              </a:rPr>
              <a:t>Retrospective Template</a:t>
            </a:r>
            <a:endParaRPr lang="en-US" sz="1000" dirty="0">
              <a:solidFill>
                <a:schemeClr val="tx1"/>
              </a:solidFill>
            </a:endParaRPr>
          </a:p>
        </p:txBody>
      </p:sp>
      <p:sp>
        <p:nvSpPr>
          <p:cNvPr id="32" name="Title 1">
            <a:extLst>
              <a:ext uri="{FF2B5EF4-FFF2-40B4-BE49-F238E27FC236}">
                <a16:creationId xmlns="" xmlns:a16="http://schemas.microsoft.com/office/drawing/2014/main" id="{C4CC0F66-F716-9E4A-A350-90E627E348D3}"/>
              </a:ext>
            </a:extLst>
          </p:cNvPr>
          <p:cNvSpPr txBox="1">
            <a:spLocks/>
          </p:cNvSpPr>
          <p:nvPr/>
        </p:nvSpPr>
        <p:spPr bwMode="auto">
          <a:xfrm>
            <a:off x="2977491" y="3753237"/>
            <a:ext cx="1857965" cy="249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L="228600" marR="0" lvl="0" indent="-228600" algn="l" defTabSz="457200" rtl="0" eaLnBrk="0" fontAlgn="base" latinLnBrk="0" hangingPunct="0">
              <a:lnSpc>
                <a:spcPct val="100000"/>
              </a:lnSpc>
              <a:spcBef>
                <a:spcPct val="0"/>
              </a:spcBef>
              <a:spcAft>
                <a:spcPct val="0"/>
              </a:spcAft>
              <a:buClrTx/>
              <a:buSzTx/>
              <a:buFont typeface="+mj-lt"/>
              <a:buAutoNum type="arabicPeriod" startAt="4"/>
              <a:tabLst/>
              <a:defRPr/>
            </a:pPr>
            <a:r>
              <a:rPr kumimoji="0" lang="en-CA" sz="1100" b="1" i="0" u="none" strike="noStrike" kern="1200" cap="none" spc="0" normalizeH="0" baseline="0" noProof="0" dirty="0" smtClean="0">
                <a:ln>
                  <a:noFill/>
                </a:ln>
                <a:solidFill>
                  <a:schemeClr val="tx1"/>
                </a:solidFill>
                <a:effectLst/>
                <a:uLnTx/>
                <a:uFillTx/>
                <a:latin typeface="Century Gothic" pitchFamily="34" charset="0"/>
                <a:ea typeface="ヒラギノ角ゴ Pro W3" pitchFamily="126" charset="-128"/>
              </a:rPr>
              <a:t>Improve</a:t>
            </a:r>
            <a:endParaRPr kumimoji="0" lang="en-CA" sz="1100" b="1" i="0" u="none" strike="noStrike" kern="1200" cap="none" spc="0" normalizeH="0" baseline="0" noProof="0" dirty="0">
              <a:ln>
                <a:noFill/>
              </a:ln>
              <a:solidFill>
                <a:schemeClr val="tx1"/>
              </a:solidFill>
              <a:effectLst/>
              <a:uLnTx/>
              <a:uFillTx/>
              <a:latin typeface="Century Gothic" pitchFamily="34" charset="0"/>
              <a:ea typeface="ヒラギノ角ゴ Pro W3" pitchFamily="126" charset="-128"/>
            </a:endParaRPr>
          </a:p>
        </p:txBody>
      </p:sp>
      <p:sp>
        <p:nvSpPr>
          <p:cNvPr id="34" name="Title 1">
            <a:extLst>
              <a:ext uri="{FF2B5EF4-FFF2-40B4-BE49-F238E27FC236}">
                <a16:creationId xmlns="" xmlns:a16="http://schemas.microsoft.com/office/drawing/2014/main" id="{C4CC0F66-F716-9E4A-A350-90E627E348D3}"/>
              </a:ext>
            </a:extLst>
          </p:cNvPr>
          <p:cNvSpPr txBox="1">
            <a:spLocks/>
          </p:cNvSpPr>
          <p:nvPr/>
        </p:nvSpPr>
        <p:spPr bwMode="auto">
          <a:xfrm>
            <a:off x="3121189" y="4031523"/>
            <a:ext cx="3831272" cy="3175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L="171450" indent="-171450">
              <a:buFont typeface="Arial" panose="020B0604020202020204" pitchFamily="34" charset="0"/>
              <a:buChar char="•"/>
            </a:pPr>
            <a:r>
              <a:rPr lang="en-US" sz="1000" dirty="0">
                <a:solidFill>
                  <a:schemeClr val="tx1"/>
                </a:solidFill>
              </a:rPr>
              <a:t>Work as a team to execute the action plan in the next Sprint and continuously improve.</a:t>
            </a:r>
          </a:p>
        </p:txBody>
      </p:sp>
      <p:sp>
        <p:nvSpPr>
          <p:cNvPr id="33" name="Title 1">
            <a:extLst>
              <a:ext uri="{FF2B5EF4-FFF2-40B4-BE49-F238E27FC236}">
                <a16:creationId xmlns="" xmlns:a16="http://schemas.microsoft.com/office/drawing/2014/main" id="{C4CC0F66-F716-9E4A-A350-90E627E348D3}"/>
              </a:ext>
            </a:extLst>
          </p:cNvPr>
          <p:cNvSpPr txBox="1">
            <a:spLocks/>
          </p:cNvSpPr>
          <p:nvPr/>
        </p:nvSpPr>
        <p:spPr bwMode="auto">
          <a:xfrm>
            <a:off x="3078899" y="2324841"/>
            <a:ext cx="3963457" cy="518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L="171450" indent="-171450">
              <a:buFont typeface="Arial" panose="020B0604020202020204" pitchFamily="34" charset="0"/>
              <a:buChar char="•"/>
            </a:pPr>
            <a:r>
              <a:rPr lang="en-US" sz="1000" dirty="0" smtClean="0">
                <a:solidFill>
                  <a:schemeClr val="tx1"/>
                </a:solidFill>
              </a:rPr>
              <a:t>Bring </a:t>
            </a:r>
            <a:r>
              <a:rPr lang="en-US" sz="1000" dirty="0">
                <a:solidFill>
                  <a:schemeClr val="tx1"/>
                </a:solidFill>
              </a:rPr>
              <a:t>the full team together and surface as many improvement items as possible around the Retrospective theme as well as the activities that should </a:t>
            </a:r>
            <a:r>
              <a:rPr lang="en-US" sz="1000" dirty="0" smtClean="0">
                <a:solidFill>
                  <a:schemeClr val="tx1"/>
                </a:solidFill>
              </a:rPr>
              <a:t>continue</a:t>
            </a:r>
            <a:endParaRPr lang="en-US" sz="1000" dirty="0">
              <a:solidFill>
                <a:schemeClr val="tx1"/>
              </a:solidFill>
            </a:endParaRPr>
          </a:p>
        </p:txBody>
      </p:sp>
      <p:sp>
        <p:nvSpPr>
          <p:cNvPr id="35" name="Title 1">
            <a:extLst>
              <a:ext uri="{FF2B5EF4-FFF2-40B4-BE49-F238E27FC236}">
                <a16:creationId xmlns="" xmlns:a16="http://schemas.microsoft.com/office/drawing/2014/main" id="{C4CC0F66-F716-9E4A-A350-90E627E348D3}"/>
              </a:ext>
            </a:extLst>
          </p:cNvPr>
          <p:cNvSpPr txBox="1">
            <a:spLocks/>
          </p:cNvSpPr>
          <p:nvPr/>
        </p:nvSpPr>
        <p:spPr bwMode="auto">
          <a:xfrm>
            <a:off x="2972453" y="2819787"/>
            <a:ext cx="1857965" cy="249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L="228600" marR="0" lvl="0" indent="-228600" algn="l" defTabSz="457200" rtl="0" eaLnBrk="0" fontAlgn="base" latinLnBrk="0" hangingPunct="0">
              <a:lnSpc>
                <a:spcPct val="100000"/>
              </a:lnSpc>
              <a:spcBef>
                <a:spcPct val="0"/>
              </a:spcBef>
              <a:spcAft>
                <a:spcPct val="0"/>
              </a:spcAft>
              <a:buClrTx/>
              <a:buSzTx/>
              <a:buFont typeface="+mj-lt"/>
              <a:buAutoNum type="arabicPeriod" startAt="3"/>
              <a:tabLst/>
              <a:defRPr/>
            </a:pPr>
            <a:r>
              <a:rPr kumimoji="0" lang="en-CA" sz="1100" b="1" i="0" u="none" strike="noStrike" kern="1200" cap="none" spc="0" normalizeH="0" baseline="0" noProof="0" dirty="0" smtClean="0">
                <a:ln>
                  <a:noFill/>
                </a:ln>
                <a:solidFill>
                  <a:schemeClr val="tx1"/>
                </a:solidFill>
                <a:effectLst/>
                <a:uLnTx/>
                <a:uFillTx/>
                <a:latin typeface="Century Gothic" pitchFamily="34" charset="0"/>
                <a:ea typeface="ヒラギノ角ゴ Pro W3" pitchFamily="126" charset="-128"/>
              </a:rPr>
              <a:t>Focus</a:t>
            </a:r>
            <a:endParaRPr kumimoji="0" lang="en-CA" sz="1100" b="1" i="0" u="none" strike="noStrike" kern="1200" cap="none" spc="0" normalizeH="0" baseline="0" noProof="0" dirty="0">
              <a:ln>
                <a:noFill/>
              </a:ln>
              <a:solidFill>
                <a:schemeClr val="tx1"/>
              </a:solidFill>
              <a:effectLst/>
              <a:uLnTx/>
              <a:uFillTx/>
              <a:latin typeface="Century Gothic" pitchFamily="34" charset="0"/>
              <a:ea typeface="ヒラギノ角ゴ Pro W3" pitchFamily="126" charset="-128"/>
            </a:endParaRPr>
          </a:p>
        </p:txBody>
      </p:sp>
      <p:sp>
        <p:nvSpPr>
          <p:cNvPr id="39" name="Title 1">
            <a:extLst>
              <a:ext uri="{FF2B5EF4-FFF2-40B4-BE49-F238E27FC236}">
                <a16:creationId xmlns="" xmlns:a16="http://schemas.microsoft.com/office/drawing/2014/main" id="{C4CC0F66-F716-9E4A-A350-90E627E348D3}"/>
              </a:ext>
            </a:extLst>
          </p:cNvPr>
          <p:cNvSpPr txBox="1">
            <a:spLocks/>
          </p:cNvSpPr>
          <p:nvPr/>
        </p:nvSpPr>
        <p:spPr bwMode="auto">
          <a:xfrm>
            <a:off x="3078899" y="3027998"/>
            <a:ext cx="3963457" cy="695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L="171450" indent="-171450">
              <a:buFont typeface="Arial" panose="020B0604020202020204" pitchFamily="34" charset="0"/>
              <a:buChar char="•"/>
            </a:pPr>
            <a:r>
              <a:rPr lang="en-US" sz="1000" dirty="0">
                <a:solidFill>
                  <a:schemeClr val="tx1"/>
                </a:solidFill>
              </a:rPr>
              <a:t>Find a way to quickly focus the conversation around one or two items raised and develop an action plan around them (try grouping items by theme, dot voting, etc. to find focus areas</a:t>
            </a:r>
            <a:r>
              <a:rPr lang="en-US" sz="1000" dirty="0" smtClean="0">
                <a:solidFill>
                  <a:schemeClr val="tx1"/>
                </a:solidFill>
              </a:rPr>
              <a:t>)</a:t>
            </a:r>
            <a:endParaRPr lang="en-US" sz="1000" dirty="0">
              <a:solidFill>
                <a:schemeClr val="tx1"/>
              </a:solidFill>
            </a:endParaRPr>
          </a:p>
        </p:txBody>
      </p:sp>
      <p:pic>
        <p:nvPicPr>
          <p:cNvPr id="4" name="Picture 3"/>
          <p:cNvPicPr>
            <a:picLocks noChangeAspect="1"/>
          </p:cNvPicPr>
          <p:nvPr/>
        </p:nvPicPr>
        <p:blipFill>
          <a:blip r:embed="rId2"/>
          <a:stretch>
            <a:fillRect/>
          </a:stretch>
        </p:blipFill>
        <p:spPr>
          <a:xfrm>
            <a:off x="7821063" y="1492332"/>
            <a:ext cx="3464186" cy="2440677"/>
          </a:xfrm>
          <a:prstGeom prst="rect">
            <a:avLst/>
          </a:prstGeom>
        </p:spPr>
      </p:pic>
      <p:grpSp>
        <p:nvGrpSpPr>
          <p:cNvPr id="6" name="Group 5"/>
          <p:cNvGrpSpPr/>
          <p:nvPr/>
        </p:nvGrpSpPr>
        <p:grpSpPr>
          <a:xfrm>
            <a:off x="402989" y="957449"/>
            <a:ext cx="1998618" cy="2002536"/>
            <a:chOff x="402989" y="957449"/>
            <a:chExt cx="1998618" cy="2002536"/>
          </a:xfrm>
        </p:grpSpPr>
        <p:sp>
          <p:nvSpPr>
            <p:cNvPr id="2" name="Oval 1"/>
            <p:cNvSpPr/>
            <p:nvPr/>
          </p:nvSpPr>
          <p:spPr>
            <a:xfrm>
              <a:off x="402989" y="957449"/>
              <a:ext cx="1998618" cy="2002536"/>
            </a:xfrm>
            <a:prstGeom prst="ellipse">
              <a:avLst/>
            </a:prstGeom>
            <a:solidFill>
              <a:schemeClr val="bg1"/>
            </a:solidFill>
            <a:ln>
              <a:solidFill>
                <a:srgbClr val="E47623"/>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Title 1">
              <a:extLst>
                <a:ext uri="{FF2B5EF4-FFF2-40B4-BE49-F238E27FC236}">
                  <a16:creationId xmlns="" xmlns:a16="http://schemas.microsoft.com/office/drawing/2014/main" id="{C4CC0F66-F716-9E4A-A350-90E627E348D3}"/>
                </a:ext>
              </a:extLst>
            </p:cNvPr>
            <p:cNvSpPr txBox="1">
              <a:spLocks/>
            </p:cNvSpPr>
            <p:nvPr/>
          </p:nvSpPr>
          <p:spPr bwMode="auto">
            <a:xfrm>
              <a:off x="794858" y="2232022"/>
              <a:ext cx="1264733" cy="4319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L="0" marR="0" lvl="0" indent="0" algn="ctr" defTabSz="457200" rtl="0" eaLnBrk="0" fontAlgn="base" latinLnBrk="0" hangingPunct="0">
                <a:lnSpc>
                  <a:spcPct val="100000"/>
                </a:lnSpc>
                <a:spcBef>
                  <a:spcPct val="0"/>
                </a:spcBef>
                <a:spcAft>
                  <a:spcPct val="0"/>
                </a:spcAft>
                <a:buClrTx/>
                <a:buSzTx/>
                <a:buFontTx/>
                <a:buNone/>
                <a:tabLst/>
                <a:defRPr/>
              </a:pPr>
              <a:r>
                <a:rPr kumimoji="0" lang="en-CA" sz="1200" b="1" i="0" u="none" strike="noStrike" kern="1200" cap="none" spc="0" normalizeH="0" baseline="0" noProof="0" dirty="0" smtClean="0">
                  <a:ln>
                    <a:noFill/>
                  </a:ln>
                  <a:solidFill>
                    <a:srgbClr val="E47623"/>
                  </a:solidFill>
                  <a:effectLst/>
                  <a:uLnTx/>
                  <a:uFillTx/>
                  <a:latin typeface="Century Gothic" pitchFamily="34" charset="0"/>
                  <a:ea typeface="ヒラギノ角ゴ Pro W3" pitchFamily="126" charset="-128"/>
                </a:rPr>
                <a:t>Sprint Retrospective</a:t>
              </a:r>
              <a:endParaRPr kumimoji="0" lang="en-CA" sz="1200" b="1" i="0" u="none" strike="noStrike" kern="1200" cap="none" spc="0" normalizeH="0" baseline="0" noProof="0" dirty="0">
                <a:ln>
                  <a:noFill/>
                </a:ln>
                <a:solidFill>
                  <a:srgbClr val="E47623"/>
                </a:solidFill>
                <a:effectLst/>
                <a:uLnTx/>
                <a:uFillTx/>
                <a:latin typeface="Century Gothic" pitchFamily="34" charset="0"/>
                <a:ea typeface="ヒラギノ角ゴ Pro W3" pitchFamily="126" charset="-128"/>
              </a:endParaRPr>
            </a:p>
          </p:txBody>
        </p:sp>
        <p:grpSp>
          <p:nvGrpSpPr>
            <p:cNvPr id="30" name="Group 29"/>
            <p:cNvGrpSpPr/>
            <p:nvPr/>
          </p:nvGrpSpPr>
          <p:grpSpPr>
            <a:xfrm>
              <a:off x="945098" y="1281801"/>
              <a:ext cx="914400" cy="914400"/>
              <a:chOff x="6365876" y="3905251"/>
              <a:chExt cx="461963" cy="461962"/>
            </a:xfrm>
          </p:grpSpPr>
          <p:sp>
            <p:nvSpPr>
              <p:cNvPr id="31" name="Rectangle 501"/>
              <p:cNvSpPr>
                <a:spLocks noChangeArrowheads="1"/>
              </p:cNvSpPr>
              <p:nvPr/>
            </p:nvSpPr>
            <p:spPr bwMode="auto">
              <a:xfrm>
                <a:off x="6589713" y="4064001"/>
                <a:ext cx="14288" cy="14287"/>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36" name="Rectangle 502"/>
              <p:cNvSpPr>
                <a:spLocks noChangeArrowheads="1"/>
              </p:cNvSpPr>
              <p:nvPr/>
            </p:nvSpPr>
            <p:spPr bwMode="auto">
              <a:xfrm>
                <a:off x="6589713" y="4092576"/>
                <a:ext cx="14288" cy="14287"/>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37" name="Freeform 503"/>
              <p:cNvSpPr>
                <a:spLocks/>
              </p:cNvSpPr>
              <p:nvPr/>
            </p:nvSpPr>
            <p:spPr bwMode="auto">
              <a:xfrm>
                <a:off x="6402388" y="3933826"/>
                <a:ext cx="136525" cy="230187"/>
              </a:xfrm>
              <a:custGeom>
                <a:avLst/>
                <a:gdLst>
                  <a:gd name="T0" fmla="*/ 76 w 76"/>
                  <a:gd name="T1" fmla="*/ 128 h 128"/>
                  <a:gd name="T2" fmla="*/ 68 w 76"/>
                  <a:gd name="T3" fmla="*/ 128 h 128"/>
                  <a:gd name="T4" fmla="*/ 68 w 76"/>
                  <a:gd name="T5" fmla="*/ 96 h 128"/>
                  <a:gd name="T6" fmla="*/ 60 w 76"/>
                  <a:gd name="T7" fmla="*/ 88 h 128"/>
                  <a:gd name="T8" fmla="*/ 34 w 76"/>
                  <a:gd name="T9" fmla="*/ 88 h 128"/>
                  <a:gd name="T10" fmla="*/ 0 w 76"/>
                  <a:gd name="T11" fmla="*/ 33 h 128"/>
                  <a:gd name="T12" fmla="*/ 0 w 76"/>
                  <a:gd name="T13" fmla="*/ 0 h 128"/>
                  <a:gd name="T14" fmla="*/ 8 w 76"/>
                  <a:gd name="T15" fmla="*/ 0 h 128"/>
                  <a:gd name="T16" fmla="*/ 8 w 76"/>
                  <a:gd name="T17" fmla="*/ 31 h 128"/>
                  <a:gd name="T18" fmla="*/ 38 w 76"/>
                  <a:gd name="T19" fmla="*/ 80 h 128"/>
                  <a:gd name="T20" fmla="*/ 60 w 76"/>
                  <a:gd name="T21" fmla="*/ 80 h 128"/>
                  <a:gd name="T22" fmla="*/ 76 w 76"/>
                  <a:gd name="T23" fmla="*/ 96 h 128"/>
                  <a:gd name="T24" fmla="*/ 76 w 76"/>
                  <a:gd name="T25"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128">
                    <a:moveTo>
                      <a:pt x="76" y="128"/>
                    </a:moveTo>
                    <a:cubicBezTo>
                      <a:pt x="68" y="128"/>
                      <a:pt x="68" y="128"/>
                      <a:pt x="68" y="128"/>
                    </a:cubicBezTo>
                    <a:cubicBezTo>
                      <a:pt x="68" y="96"/>
                      <a:pt x="68" y="96"/>
                      <a:pt x="68" y="96"/>
                    </a:cubicBezTo>
                    <a:cubicBezTo>
                      <a:pt x="68" y="92"/>
                      <a:pt x="65" y="88"/>
                      <a:pt x="60" y="88"/>
                    </a:cubicBezTo>
                    <a:cubicBezTo>
                      <a:pt x="34" y="88"/>
                      <a:pt x="34" y="88"/>
                      <a:pt x="34" y="88"/>
                    </a:cubicBezTo>
                    <a:cubicBezTo>
                      <a:pt x="0" y="33"/>
                      <a:pt x="0" y="33"/>
                      <a:pt x="0" y="33"/>
                    </a:cubicBezTo>
                    <a:cubicBezTo>
                      <a:pt x="0" y="0"/>
                      <a:pt x="0" y="0"/>
                      <a:pt x="0" y="0"/>
                    </a:cubicBezTo>
                    <a:cubicBezTo>
                      <a:pt x="8" y="0"/>
                      <a:pt x="8" y="0"/>
                      <a:pt x="8" y="0"/>
                    </a:cubicBezTo>
                    <a:cubicBezTo>
                      <a:pt x="8" y="31"/>
                      <a:pt x="8" y="31"/>
                      <a:pt x="8" y="31"/>
                    </a:cubicBezTo>
                    <a:cubicBezTo>
                      <a:pt x="38" y="80"/>
                      <a:pt x="38" y="80"/>
                      <a:pt x="38" y="80"/>
                    </a:cubicBezTo>
                    <a:cubicBezTo>
                      <a:pt x="60" y="80"/>
                      <a:pt x="60" y="80"/>
                      <a:pt x="60" y="80"/>
                    </a:cubicBezTo>
                    <a:cubicBezTo>
                      <a:pt x="69" y="80"/>
                      <a:pt x="76" y="87"/>
                      <a:pt x="76" y="96"/>
                    </a:cubicBezTo>
                    <a:lnTo>
                      <a:pt x="76" y="128"/>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38" name="Freeform 504"/>
              <p:cNvSpPr>
                <a:spLocks noEditPoints="1"/>
              </p:cNvSpPr>
              <p:nvPr/>
            </p:nvSpPr>
            <p:spPr bwMode="auto">
              <a:xfrm>
                <a:off x="6402388" y="3905251"/>
                <a:ext cx="57150" cy="57150"/>
              </a:xfrm>
              <a:custGeom>
                <a:avLst/>
                <a:gdLst>
                  <a:gd name="T0" fmla="*/ 16 w 32"/>
                  <a:gd name="T1" fmla="*/ 32 h 32"/>
                  <a:gd name="T2" fmla="*/ 0 w 32"/>
                  <a:gd name="T3" fmla="*/ 16 h 32"/>
                  <a:gd name="T4" fmla="*/ 16 w 32"/>
                  <a:gd name="T5" fmla="*/ 0 h 32"/>
                  <a:gd name="T6" fmla="*/ 32 w 32"/>
                  <a:gd name="T7" fmla="*/ 16 h 32"/>
                  <a:gd name="T8" fmla="*/ 16 w 32"/>
                  <a:gd name="T9" fmla="*/ 32 h 32"/>
                  <a:gd name="T10" fmla="*/ 16 w 32"/>
                  <a:gd name="T11" fmla="*/ 8 h 32"/>
                  <a:gd name="T12" fmla="*/ 8 w 32"/>
                  <a:gd name="T13" fmla="*/ 16 h 32"/>
                  <a:gd name="T14" fmla="*/ 16 w 32"/>
                  <a:gd name="T15" fmla="*/ 24 h 32"/>
                  <a:gd name="T16" fmla="*/ 24 w 32"/>
                  <a:gd name="T17" fmla="*/ 16 h 32"/>
                  <a:gd name="T18" fmla="*/ 16 w 32"/>
                  <a:gd name="T19" fmla="*/ 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2">
                    <a:moveTo>
                      <a:pt x="16" y="32"/>
                    </a:moveTo>
                    <a:cubicBezTo>
                      <a:pt x="7" y="32"/>
                      <a:pt x="0" y="25"/>
                      <a:pt x="0" y="16"/>
                    </a:cubicBezTo>
                    <a:cubicBezTo>
                      <a:pt x="0" y="7"/>
                      <a:pt x="7" y="0"/>
                      <a:pt x="16" y="0"/>
                    </a:cubicBezTo>
                    <a:cubicBezTo>
                      <a:pt x="25" y="0"/>
                      <a:pt x="32" y="7"/>
                      <a:pt x="32" y="16"/>
                    </a:cubicBezTo>
                    <a:cubicBezTo>
                      <a:pt x="32" y="25"/>
                      <a:pt x="25" y="32"/>
                      <a:pt x="16" y="32"/>
                    </a:cubicBezTo>
                    <a:close/>
                    <a:moveTo>
                      <a:pt x="16" y="8"/>
                    </a:moveTo>
                    <a:cubicBezTo>
                      <a:pt x="12" y="8"/>
                      <a:pt x="8" y="12"/>
                      <a:pt x="8" y="16"/>
                    </a:cubicBezTo>
                    <a:cubicBezTo>
                      <a:pt x="8" y="20"/>
                      <a:pt x="12" y="24"/>
                      <a:pt x="16" y="24"/>
                    </a:cubicBezTo>
                    <a:cubicBezTo>
                      <a:pt x="21" y="24"/>
                      <a:pt x="24" y="20"/>
                      <a:pt x="24" y="16"/>
                    </a:cubicBezTo>
                    <a:cubicBezTo>
                      <a:pt x="24" y="12"/>
                      <a:pt x="21" y="8"/>
                      <a:pt x="16" y="8"/>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40" name="Freeform 505"/>
              <p:cNvSpPr>
                <a:spLocks/>
              </p:cNvSpPr>
              <p:nvPr/>
            </p:nvSpPr>
            <p:spPr bwMode="auto">
              <a:xfrm>
                <a:off x="6446838" y="3973513"/>
                <a:ext cx="301625" cy="76200"/>
              </a:xfrm>
              <a:custGeom>
                <a:avLst/>
                <a:gdLst>
                  <a:gd name="T0" fmla="*/ 160 w 190"/>
                  <a:gd name="T1" fmla="*/ 48 h 48"/>
                  <a:gd name="T2" fmla="*/ 29 w 190"/>
                  <a:gd name="T3" fmla="*/ 48 h 48"/>
                  <a:gd name="T4" fmla="*/ 0 w 190"/>
                  <a:gd name="T5" fmla="*/ 5 h 48"/>
                  <a:gd name="T6" fmla="*/ 8 w 190"/>
                  <a:gd name="T7" fmla="*/ 0 h 48"/>
                  <a:gd name="T8" fmla="*/ 33 w 190"/>
                  <a:gd name="T9" fmla="*/ 39 h 48"/>
                  <a:gd name="T10" fmla="*/ 156 w 190"/>
                  <a:gd name="T11" fmla="*/ 39 h 48"/>
                  <a:gd name="T12" fmla="*/ 182 w 190"/>
                  <a:gd name="T13" fmla="*/ 0 h 48"/>
                  <a:gd name="T14" fmla="*/ 190 w 190"/>
                  <a:gd name="T15" fmla="*/ 5 h 48"/>
                  <a:gd name="T16" fmla="*/ 160 w 190"/>
                  <a:gd name="T17"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0" h="48">
                    <a:moveTo>
                      <a:pt x="160" y="48"/>
                    </a:moveTo>
                    <a:lnTo>
                      <a:pt x="29" y="48"/>
                    </a:lnTo>
                    <a:lnTo>
                      <a:pt x="0" y="5"/>
                    </a:lnTo>
                    <a:lnTo>
                      <a:pt x="8" y="0"/>
                    </a:lnTo>
                    <a:lnTo>
                      <a:pt x="33" y="39"/>
                    </a:lnTo>
                    <a:lnTo>
                      <a:pt x="156" y="39"/>
                    </a:lnTo>
                    <a:lnTo>
                      <a:pt x="182" y="0"/>
                    </a:lnTo>
                    <a:lnTo>
                      <a:pt x="190" y="5"/>
                    </a:lnTo>
                    <a:lnTo>
                      <a:pt x="160" y="48"/>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42" name="Freeform 506"/>
              <p:cNvSpPr>
                <a:spLocks/>
              </p:cNvSpPr>
              <p:nvPr/>
            </p:nvSpPr>
            <p:spPr bwMode="auto">
              <a:xfrm>
                <a:off x="6654801" y="3933826"/>
                <a:ext cx="136525" cy="230187"/>
              </a:xfrm>
              <a:custGeom>
                <a:avLst/>
                <a:gdLst>
                  <a:gd name="T0" fmla="*/ 8 w 76"/>
                  <a:gd name="T1" fmla="*/ 128 h 128"/>
                  <a:gd name="T2" fmla="*/ 0 w 76"/>
                  <a:gd name="T3" fmla="*/ 128 h 128"/>
                  <a:gd name="T4" fmla="*/ 0 w 76"/>
                  <a:gd name="T5" fmla="*/ 96 h 128"/>
                  <a:gd name="T6" fmla="*/ 16 w 76"/>
                  <a:gd name="T7" fmla="*/ 80 h 128"/>
                  <a:gd name="T8" fmla="*/ 38 w 76"/>
                  <a:gd name="T9" fmla="*/ 80 h 128"/>
                  <a:gd name="T10" fmla="*/ 68 w 76"/>
                  <a:gd name="T11" fmla="*/ 31 h 128"/>
                  <a:gd name="T12" fmla="*/ 68 w 76"/>
                  <a:gd name="T13" fmla="*/ 0 h 128"/>
                  <a:gd name="T14" fmla="*/ 76 w 76"/>
                  <a:gd name="T15" fmla="*/ 0 h 128"/>
                  <a:gd name="T16" fmla="*/ 76 w 76"/>
                  <a:gd name="T17" fmla="*/ 33 h 128"/>
                  <a:gd name="T18" fmla="*/ 42 w 76"/>
                  <a:gd name="T19" fmla="*/ 88 h 128"/>
                  <a:gd name="T20" fmla="*/ 16 w 76"/>
                  <a:gd name="T21" fmla="*/ 88 h 128"/>
                  <a:gd name="T22" fmla="*/ 8 w 76"/>
                  <a:gd name="T23" fmla="*/ 96 h 128"/>
                  <a:gd name="T24" fmla="*/ 8 w 76"/>
                  <a:gd name="T25"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128">
                    <a:moveTo>
                      <a:pt x="8" y="128"/>
                    </a:moveTo>
                    <a:cubicBezTo>
                      <a:pt x="0" y="128"/>
                      <a:pt x="0" y="128"/>
                      <a:pt x="0" y="128"/>
                    </a:cubicBezTo>
                    <a:cubicBezTo>
                      <a:pt x="0" y="96"/>
                      <a:pt x="0" y="96"/>
                      <a:pt x="0" y="96"/>
                    </a:cubicBezTo>
                    <a:cubicBezTo>
                      <a:pt x="0" y="87"/>
                      <a:pt x="7" y="80"/>
                      <a:pt x="16" y="80"/>
                    </a:cubicBezTo>
                    <a:cubicBezTo>
                      <a:pt x="38" y="80"/>
                      <a:pt x="38" y="80"/>
                      <a:pt x="38" y="80"/>
                    </a:cubicBezTo>
                    <a:cubicBezTo>
                      <a:pt x="68" y="31"/>
                      <a:pt x="68" y="31"/>
                      <a:pt x="68" y="31"/>
                    </a:cubicBezTo>
                    <a:cubicBezTo>
                      <a:pt x="68" y="0"/>
                      <a:pt x="68" y="0"/>
                      <a:pt x="68" y="0"/>
                    </a:cubicBezTo>
                    <a:cubicBezTo>
                      <a:pt x="76" y="0"/>
                      <a:pt x="76" y="0"/>
                      <a:pt x="76" y="0"/>
                    </a:cubicBezTo>
                    <a:cubicBezTo>
                      <a:pt x="76" y="33"/>
                      <a:pt x="76" y="33"/>
                      <a:pt x="76" y="33"/>
                    </a:cubicBezTo>
                    <a:cubicBezTo>
                      <a:pt x="42" y="88"/>
                      <a:pt x="42" y="88"/>
                      <a:pt x="42" y="88"/>
                    </a:cubicBezTo>
                    <a:cubicBezTo>
                      <a:pt x="16" y="88"/>
                      <a:pt x="16" y="88"/>
                      <a:pt x="16" y="88"/>
                    </a:cubicBezTo>
                    <a:cubicBezTo>
                      <a:pt x="12" y="88"/>
                      <a:pt x="8" y="92"/>
                      <a:pt x="8" y="96"/>
                    </a:cubicBezTo>
                    <a:lnTo>
                      <a:pt x="8" y="128"/>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43" name="Freeform 507"/>
              <p:cNvSpPr>
                <a:spLocks noEditPoints="1"/>
              </p:cNvSpPr>
              <p:nvPr/>
            </p:nvSpPr>
            <p:spPr bwMode="auto">
              <a:xfrm>
                <a:off x="6734176" y="3905251"/>
                <a:ext cx="57150" cy="57150"/>
              </a:xfrm>
              <a:custGeom>
                <a:avLst/>
                <a:gdLst>
                  <a:gd name="T0" fmla="*/ 16 w 32"/>
                  <a:gd name="T1" fmla="*/ 32 h 32"/>
                  <a:gd name="T2" fmla="*/ 0 w 32"/>
                  <a:gd name="T3" fmla="*/ 16 h 32"/>
                  <a:gd name="T4" fmla="*/ 16 w 32"/>
                  <a:gd name="T5" fmla="*/ 0 h 32"/>
                  <a:gd name="T6" fmla="*/ 32 w 32"/>
                  <a:gd name="T7" fmla="*/ 16 h 32"/>
                  <a:gd name="T8" fmla="*/ 16 w 32"/>
                  <a:gd name="T9" fmla="*/ 32 h 32"/>
                  <a:gd name="T10" fmla="*/ 16 w 32"/>
                  <a:gd name="T11" fmla="*/ 8 h 32"/>
                  <a:gd name="T12" fmla="*/ 8 w 32"/>
                  <a:gd name="T13" fmla="*/ 16 h 32"/>
                  <a:gd name="T14" fmla="*/ 16 w 32"/>
                  <a:gd name="T15" fmla="*/ 24 h 32"/>
                  <a:gd name="T16" fmla="*/ 24 w 32"/>
                  <a:gd name="T17" fmla="*/ 16 h 32"/>
                  <a:gd name="T18" fmla="*/ 16 w 32"/>
                  <a:gd name="T19" fmla="*/ 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2">
                    <a:moveTo>
                      <a:pt x="16" y="32"/>
                    </a:moveTo>
                    <a:cubicBezTo>
                      <a:pt x="7" y="32"/>
                      <a:pt x="0" y="25"/>
                      <a:pt x="0" y="16"/>
                    </a:cubicBezTo>
                    <a:cubicBezTo>
                      <a:pt x="0" y="7"/>
                      <a:pt x="7" y="0"/>
                      <a:pt x="16" y="0"/>
                    </a:cubicBezTo>
                    <a:cubicBezTo>
                      <a:pt x="25" y="0"/>
                      <a:pt x="32" y="7"/>
                      <a:pt x="32" y="16"/>
                    </a:cubicBezTo>
                    <a:cubicBezTo>
                      <a:pt x="32" y="25"/>
                      <a:pt x="25" y="32"/>
                      <a:pt x="16" y="32"/>
                    </a:cubicBezTo>
                    <a:close/>
                    <a:moveTo>
                      <a:pt x="16" y="8"/>
                    </a:moveTo>
                    <a:cubicBezTo>
                      <a:pt x="12" y="8"/>
                      <a:pt x="8" y="12"/>
                      <a:pt x="8" y="16"/>
                    </a:cubicBezTo>
                    <a:cubicBezTo>
                      <a:pt x="8" y="20"/>
                      <a:pt x="12" y="24"/>
                      <a:pt x="16" y="24"/>
                    </a:cubicBezTo>
                    <a:cubicBezTo>
                      <a:pt x="21" y="24"/>
                      <a:pt x="24" y="20"/>
                      <a:pt x="24" y="16"/>
                    </a:cubicBezTo>
                    <a:cubicBezTo>
                      <a:pt x="24" y="12"/>
                      <a:pt x="21" y="8"/>
                      <a:pt x="16" y="8"/>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44" name="Freeform 508"/>
              <p:cNvSpPr>
                <a:spLocks/>
              </p:cNvSpPr>
              <p:nvPr/>
            </p:nvSpPr>
            <p:spPr bwMode="auto">
              <a:xfrm>
                <a:off x="6365876" y="4289426"/>
                <a:ext cx="461963" cy="77787"/>
              </a:xfrm>
              <a:custGeom>
                <a:avLst/>
                <a:gdLst>
                  <a:gd name="T0" fmla="*/ 244 w 256"/>
                  <a:gd name="T1" fmla="*/ 43 h 43"/>
                  <a:gd name="T2" fmla="*/ 12 w 256"/>
                  <a:gd name="T3" fmla="*/ 43 h 43"/>
                  <a:gd name="T4" fmla="*/ 0 w 256"/>
                  <a:gd name="T5" fmla="*/ 27 h 43"/>
                  <a:gd name="T6" fmla="*/ 0 w 256"/>
                  <a:gd name="T7" fmla="*/ 17 h 43"/>
                  <a:gd name="T8" fmla="*/ 30 w 256"/>
                  <a:gd name="T9" fmla="*/ 0 h 43"/>
                  <a:gd name="T10" fmla="*/ 34 w 256"/>
                  <a:gd name="T11" fmla="*/ 6 h 43"/>
                  <a:gd name="T12" fmla="*/ 8 w 256"/>
                  <a:gd name="T13" fmla="*/ 21 h 43"/>
                  <a:gd name="T14" fmla="*/ 8 w 256"/>
                  <a:gd name="T15" fmla="*/ 27 h 43"/>
                  <a:gd name="T16" fmla="*/ 12 w 256"/>
                  <a:gd name="T17" fmla="*/ 35 h 43"/>
                  <a:gd name="T18" fmla="*/ 244 w 256"/>
                  <a:gd name="T19" fmla="*/ 35 h 43"/>
                  <a:gd name="T20" fmla="*/ 248 w 256"/>
                  <a:gd name="T21" fmla="*/ 27 h 43"/>
                  <a:gd name="T22" fmla="*/ 248 w 256"/>
                  <a:gd name="T23" fmla="*/ 21 h 43"/>
                  <a:gd name="T24" fmla="*/ 222 w 256"/>
                  <a:gd name="T25" fmla="*/ 6 h 43"/>
                  <a:gd name="T26" fmla="*/ 226 w 256"/>
                  <a:gd name="T27" fmla="*/ 0 h 43"/>
                  <a:gd name="T28" fmla="*/ 256 w 256"/>
                  <a:gd name="T29" fmla="*/ 17 h 43"/>
                  <a:gd name="T30" fmla="*/ 256 w 256"/>
                  <a:gd name="T31" fmla="*/ 27 h 43"/>
                  <a:gd name="T32" fmla="*/ 244 w 256"/>
                  <a:gd name="T33"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6" h="43">
                    <a:moveTo>
                      <a:pt x="244" y="43"/>
                    </a:moveTo>
                    <a:cubicBezTo>
                      <a:pt x="12" y="43"/>
                      <a:pt x="12" y="43"/>
                      <a:pt x="12" y="43"/>
                    </a:cubicBezTo>
                    <a:cubicBezTo>
                      <a:pt x="6" y="43"/>
                      <a:pt x="0" y="36"/>
                      <a:pt x="0" y="27"/>
                    </a:cubicBezTo>
                    <a:cubicBezTo>
                      <a:pt x="0" y="17"/>
                      <a:pt x="0" y="17"/>
                      <a:pt x="0" y="17"/>
                    </a:cubicBezTo>
                    <a:cubicBezTo>
                      <a:pt x="30" y="0"/>
                      <a:pt x="30" y="0"/>
                      <a:pt x="30" y="0"/>
                    </a:cubicBezTo>
                    <a:cubicBezTo>
                      <a:pt x="34" y="6"/>
                      <a:pt x="34" y="6"/>
                      <a:pt x="34" y="6"/>
                    </a:cubicBezTo>
                    <a:cubicBezTo>
                      <a:pt x="8" y="21"/>
                      <a:pt x="8" y="21"/>
                      <a:pt x="8" y="21"/>
                    </a:cubicBezTo>
                    <a:cubicBezTo>
                      <a:pt x="8" y="27"/>
                      <a:pt x="8" y="27"/>
                      <a:pt x="8" y="27"/>
                    </a:cubicBezTo>
                    <a:cubicBezTo>
                      <a:pt x="8" y="32"/>
                      <a:pt x="11" y="35"/>
                      <a:pt x="12" y="35"/>
                    </a:cubicBezTo>
                    <a:cubicBezTo>
                      <a:pt x="244" y="35"/>
                      <a:pt x="244" y="35"/>
                      <a:pt x="244" y="35"/>
                    </a:cubicBezTo>
                    <a:cubicBezTo>
                      <a:pt x="245" y="35"/>
                      <a:pt x="248" y="32"/>
                      <a:pt x="248" y="27"/>
                    </a:cubicBezTo>
                    <a:cubicBezTo>
                      <a:pt x="248" y="21"/>
                      <a:pt x="248" y="21"/>
                      <a:pt x="248" y="21"/>
                    </a:cubicBezTo>
                    <a:cubicBezTo>
                      <a:pt x="222" y="6"/>
                      <a:pt x="222" y="6"/>
                      <a:pt x="222" y="6"/>
                    </a:cubicBezTo>
                    <a:cubicBezTo>
                      <a:pt x="226" y="0"/>
                      <a:pt x="226" y="0"/>
                      <a:pt x="226" y="0"/>
                    </a:cubicBezTo>
                    <a:cubicBezTo>
                      <a:pt x="256" y="17"/>
                      <a:pt x="256" y="17"/>
                      <a:pt x="256" y="17"/>
                    </a:cubicBezTo>
                    <a:cubicBezTo>
                      <a:pt x="256" y="27"/>
                      <a:pt x="256" y="27"/>
                      <a:pt x="256" y="27"/>
                    </a:cubicBezTo>
                    <a:cubicBezTo>
                      <a:pt x="256" y="36"/>
                      <a:pt x="251" y="43"/>
                      <a:pt x="244" y="43"/>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45" name="Freeform 509"/>
              <p:cNvSpPr>
                <a:spLocks/>
              </p:cNvSpPr>
              <p:nvPr/>
            </p:nvSpPr>
            <p:spPr bwMode="auto">
              <a:xfrm>
                <a:off x="6615113" y="4287838"/>
                <a:ext cx="114300" cy="44450"/>
              </a:xfrm>
              <a:custGeom>
                <a:avLst/>
                <a:gdLst>
                  <a:gd name="T0" fmla="*/ 38 w 72"/>
                  <a:gd name="T1" fmla="*/ 28 h 28"/>
                  <a:gd name="T2" fmla="*/ 0 w 72"/>
                  <a:gd name="T3" fmla="*/ 9 h 28"/>
                  <a:gd name="T4" fmla="*/ 4 w 72"/>
                  <a:gd name="T5" fmla="*/ 0 h 28"/>
                  <a:gd name="T6" fmla="*/ 38 w 72"/>
                  <a:gd name="T7" fmla="*/ 17 h 28"/>
                  <a:gd name="T8" fmla="*/ 68 w 72"/>
                  <a:gd name="T9" fmla="*/ 1 h 28"/>
                  <a:gd name="T10" fmla="*/ 72 w 72"/>
                  <a:gd name="T11" fmla="*/ 8 h 28"/>
                  <a:gd name="T12" fmla="*/ 38 w 72"/>
                  <a:gd name="T13" fmla="*/ 28 h 28"/>
                </a:gdLst>
                <a:ahLst/>
                <a:cxnLst>
                  <a:cxn ang="0">
                    <a:pos x="T0" y="T1"/>
                  </a:cxn>
                  <a:cxn ang="0">
                    <a:pos x="T2" y="T3"/>
                  </a:cxn>
                  <a:cxn ang="0">
                    <a:pos x="T4" y="T5"/>
                  </a:cxn>
                  <a:cxn ang="0">
                    <a:pos x="T6" y="T7"/>
                  </a:cxn>
                  <a:cxn ang="0">
                    <a:pos x="T8" y="T9"/>
                  </a:cxn>
                  <a:cxn ang="0">
                    <a:pos x="T10" y="T11"/>
                  </a:cxn>
                  <a:cxn ang="0">
                    <a:pos x="T12" y="T13"/>
                  </a:cxn>
                </a:cxnLst>
                <a:rect l="0" t="0" r="r" b="b"/>
                <a:pathLst>
                  <a:path w="72" h="28">
                    <a:moveTo>
                      <a:pt x="38" y="28"/>
                    </a:moveTo>
                    <a:lnTo>
                      <a:pt x="0" y="9"/>
                    </a:lnTo>
                    <a:lnTo>
                      <a:pt x="4" y="0"/>
                    </a:lnTo>
                    <a:lnTo>
                      <a:pt x="38" y="17"/>
                    </a:lnTo>
                    <a:lnTo>
                      <a:pt x="68" y="1"/>
                    </a:lnTo>
                    <a:lnTo>
                      <a:pt x="72" y="8"/>
                    </a:lnTo>
                    <a:lnTo>
                      <a:pt x="38" y="28"/>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46" name="Freeform 510"/>
              <p:cNvSpPr>
                <a:spLocks/>
              </p:cNvSpPr>
              <p:nvPr/>
            </p:nvSpPr>
            <p:spPr bwMode="auto">
              <a:xfrm>
                <a:off x="6464301" y="4287838"/>
                <a:ext cx="114300" cy="44450"/>
              </a:xfrm>
              <a:custGeom>
                <a:avLst/>
                <a:gdLst>
                  <a:gd name="T0" fmla="*/ 34 w 72"/>
                  <a:gd name="T1" fmla="*/ 28 h 28"/>
                  <a:gd name="T2" fmla="*/ 0 w 72"/>
                  <a:gd name="T3" fmla="*/ 8 h 28"/>
                  <a:gd name="T4" fmla="*/ 4 w 72"/>
                  <a:gd name="T5" fmla="*/ 1 h 28"/>
                  <a:gd name="T6" fmla="*/ 34 w 72"/>
                  <a:gd name="T7" fmla="*/ 17 h 28"/>
                  <a:gd name="T8" fmla="*/ 68 w 72"/>
                  <a:gd name="T9" fmla="*/ 0 h 28"/>
                  <a:gd name="T10" fmla="*/ 72 w 72"/>
                  <a:gd name="T11" fmla="*/ 9 h 28"/>
                  <a:gd name="T12" fmla="*/ 34 w 72"/>
                  <a:gd name="T13" fmla="*/ 28 h 28"/>
                </a:gdLst>
                <a:ahLst/>
                <a:cxnLst>
                  <a:cxn ang="0">
                    <a:pos x="T0" y="T1"/>
                  </a:cxn>
                  <a:cxn ang="0">
                    <a:pos x="T2" y="T3"/>
                  </a:cxn>
                  <a:cxn ang="0">
                    <a:pos x="T4" y="T5"/>
                  </a:cxn>
                  <a:cxn ang="0">
                    <a:pos x="T6" y="T7"/>
                  </a:cxn>
                  <a:cxn ang="0">
                    <a:pos x="T8" y="T9"/>
                  </a:cxn>
                  <a:cxn ang="0">
                    <a:pos x="T10" y="T11"/>
                  </a:cxn>
                  <a:cxn ang="0">
                    <a:pos x="T12" y="T13"/>
                  </a:cxn>
                </a:cxnLst>
                <a:rect l="0" t="0" r="r" b="b"/>
                <a:pathLst>
                  <a:path w="72" h="28">
                    <a:moveTo>
                      <a:pt x="34" y="28"/>
                    </a:moveTo>
                    <a:lnTo>
                      <a:pt x="0" y="8"/>
                    </a:lnTo>
                    <a:lnTo>
                      <a:pt x="4" y="1"/>
                    </a:lnTo>
                    <a:lnTo>
                      <a:pt x="34" y="17"/>
                    </a:lnTo>
                    <a:lnTo>
                      <a:pt x="68" y="0"/>
                    </a:lnTo>
                    <a:lnTo>
                      <a:pt x="72" y="9"/>
                    </a:lnTo>
                    <a:lnTo>
                      <a:pt x="34" y="28"/>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47" name="Freeform 511"/>
              <p:cNvSpPr>
                <a:spLocks noEditPoints="1"/>
              </p:cNvSpPr>
              <p:nvPr/>
            </p:nvSpPr>
            <p:spPr bwMode="auto">
              <a:xfrm>
                <a:off x="6402388" y="4208463"/>
                <a:ext cx="85725" cy="100012"/>
              </a:xfrm>
              <a:custGeom>
                <a:avLst/>
                <a:gdLst>
                  <a:gd name="T0" fmla="*/ 24 w 48"/>
                  <a:gd name="T1" fmla="*/ 56 h 56"/>
                  <a:gd name="T2" fmla="*/ 0 w 48"/>
                  <a:gd name="T3" fmla="*/ 26 h 56"/>
                  <a:gd name="T4" fmla="*/ 24 w 48"/>
                  <a:gd name="T5" fmla="*/ 0 h 56"/>
                  <a:gd name="T6" fmla="*/ 48 w 48"/>
                  <a:gd name="T7" fmla="*/ 26 h 56"/>
                  <a:gd name="T8" fmla="*/ 24 w 48"/>
                  <a:gd name="T9" fmla="*/ 56 h 56"/>
                  <a:gd name="T10" fmla="*/ 24 w 48"/>
                  <a:gd name="T11" fmla="*/ 8 h 56"/>
                  <a:gd name="T12" fmla="*/ 8 w 48"/>
                  <a:gd name="T13" fmla="*/ 26 h 56"/>
                  <a:gd name="T14" fmla="*/ 24 w 48"/>
                  <a:gd name="T15" fmla="*/ 48 h 56"/>
                  <a:gd name="T16" fmla="*/ 40 w 48"/>
                  <a:gd name="T17" fmla="*/ 26 h 56"/>
                  <a:gd name="T18" fmla="*/ 24 w 48"/>
                  <a:gd name="T19" fmla="*/ 8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56">
                    <a:moveTo>
                      <a:pt x="24" y="56"/>
                    </a:moveTo>
                    <a:cubicBezTo>
                      <a:pt x="11" y="56"/>
                      <a:pt x="0" y="43"/>
                      <a:pt x="0" y="26"/>
                    </a:cubicBezTo>
                    <a:cubicBezTo>
                      <a:pt x="0" y="14"/>
                      <a:pt x="3" y="0"/>
                      <a:pt x="24" y="0"/>
                    </a:cubicBezTo>
                    <a:cubicBezTo>
                      <a:pt x="45" y="0"/>
                      <a:pt x="48" y="14"/>
                      <a:pt x="48" y="26"/>
                    </a:cubicBezTo>
                    <a:cubicBezTo>
                      <a:pt x="48" y="43"/>
                      <a:pt x="38" y="56"/>
                      <a:pt x="24" y="56"/>
                    </a:cubicBezTo>
                    <a:close/>
                    <a:moveTo>
                      <a:pt x="24" y="8"/>
                    </a:moveTo>
                    <a:cubicBezTo>
                      <a:pt x="12" y="8"/>
                      <a:pt x="8" y="12"/>
                      <a:pt x="8" y="26"/>
                    </a:cubicBezTo>
                    <a:cubicBezTo>
                      <a:pt x="8" y="37"/>
                      <a:pt x="14" y="48"/>
                      <a:pt x="24" y="48"/>
                    </a:cubicBezTo>
                    <a:cubicBezTo>
                      <a:pt x="35" y="48"/>
                      <a:pt x="40" y="37"/>
                      <a:pt x="40" y="26"/>
                    </a:cubicBezTo>
                    <a:cubicBezTo>
                      <a:pt x="40" y="12"/>
                      <a:pt x="36" y="8"/>
                      <a:pt x="24" y="8"/>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48" name="Freeform 512"/>
              <p:cNvSpPr>
                <a:spLocks noEditPoints="1"/>
              </p:cNvSpPr>
              <p:nvPr/>
            </p:nvSpPr>
            <p:spPr bwMode="auto">
              <a:xfrm>
                <a:off x="6553201" y="4208463"/>
                <a:ext cx="87313" cy="100012"/>
              </a:xfrm>
              <a:custGeom>
                <a:avLst/>
                <a:gdLst>
                  <a:gd name="T0" fmla="*/ 24 w 48"/>
                  <a:gd name="T1" fmla="*/ 56 h 56"/>
                  <a:gd name="T2" fmla="*/ 0 w 48"/>
                  <a:gd name="T3" fmla="*/ 26 h 56"/>
                  <a:gd name="T4" fmla="*/ 24 w 48"/>
                  <a:gd name="T5" fmla="*/ 0 h 56"/>
                  <a:gd name="T6" fmla="*/ 48 w 48"/>
                  <a:gd name="T7" fmla="*/ 26 h 56"/>
                  <a:gd name="T8" fmla="*/ 24 w 48"/>
                  <a:gd name="T9" fmla="*/ 56 h 56"/>
                  <a:gd name="T10" fmla="*/ 24 w 48"/>
                  <a:gd name="T11" fmla="*/ 8 h 56"/>
                  <a:gd name="T12" fmla="*/ 8 w 48"/>
                  <a:gd name="T13" fmla="*/ 26 h 56"/>
                  <a:gd name="T14" fmla="*/ 24 w 48"/>
                  <a:gd name="T15" fmla="*/ 48 h 56"/>
                  <a:gd name="T16" fmla="*/ 40 w 48"/>
                  <a:gd name="T17" fmla="*/ 26 h 56"/>
                  <a:gd name="T18" fmla="*/ 24 w 48"/>
                  <a:gd name="T19" fmla="*/ 8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56">
                    <a:moveTo>
                      <a:pt x="24" y="56"/>
                    </a:moveTo>
                    <a:cubicBezTo>
                      <a:pt x="11" y="56"/>
                      <a:pt x="0" y="43"/>
                      <a:pt x="0" y="26"/>
                    </a:cubicBezTo>
                    <a:cubicBezTo>
                      <a:pt x="0" y="14"/>
                      <a:pt x="3" y="0"/>
                      <a:pt x="24" y="0"/>
                    </a:cubicBezTo>
                    <a:cubicBezTo>
                      <a:pt x="45" y="0"/>
                      <a:pt x="48" y="14"/>
                      <a:pt x="48" y="26"/>
                    </a:cubicBezTo>
                    <a:cubicBezTo>
                      <a:pt x="48" y="43"/>
                      <a:pt x="38" y="56"/>
                      <a:pt x="24" y="56"/>
                    </a:cubicBezTo>
                    <a:close/>
                    <a:moveTo>
                      <a:pt x="24" y="8"/>
                    </a:moveTo>
                    <a:cubicBezTo>
                      <a:pt x="12" y="8"/>
                      <a:pt x="8" y="12"/>
                      <a:pt x="8" y="26"/>
                    </a:cubicBezTo>
                    <a:cubicBezTo>
                      <a:pt x="8" y="37"/>
                      <a:pt x="14" y="48"/>
                      <a:pt x="24" y="48"/>
                    </a:cubicBezTo>
                    <a:cubicBezTo>
                      <a:pt x="35" y="48"/>
                      <a:pt x="40" y="37"/>
                      <a:pt x="40" y="26"/>
                    </a:cubicBezTo>
                    <a:cubicBezTo>
                      <a:pt x="40" y="12"/>
                      <a:pt x="36" y="8"/>
                      <a:pt x="24" y="8"/>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49" name="Freeform 513"/>
              <p:cNvSpPr>
                <a:spLocks noEditPoints="1"/>
              </p:cNvSpPr>
              <p:nvPr/>
            </p:nvSpPr>
            <p:spPr bwMode="auto">
              <a:xfrm>
                <a:off x="6705601" y="4208463"/>
                <a:ext cx="85725" cy="100012"/>
              </a:xfrm>
              <a:custGeom>
                <a:avLst/>
                <a:gdLst>
                  <a:gd name="T0" fmla="*/ 24 w 48"/>
                  <a:gd name="T1" fmla="*/ 56 h 56"/>
                  <a:gd name="T2" fmla="*/ 0 w 48"/>
                  <a:gd name="T3" fmla="*/ 26 h 56"/>
                  <a:gd name="T4" fmla="*/ 24 w 48"/>
                  <a:gd name="T5" fmla="*/ 0 h 56"/>
                  <a:gd name="T6" fmla="*/ 48 w 48"/>
                  <a:gd name="T7" fmla="*/ 26 h 56"/>
                  <a:gd name="T8" fmla="*/ 24 w 48"/>
                  <a:gd name="T9" fmla="*/ 56 h 56"/>
                  <a:gd name="T10" fmla="*/ 24 w 48"/>
                  <a:gd name="T11" fmla="*/ 8 h 56"/>
                  <a:gd name="T12" fmla="*/ 8 w 48"/>
                  <a:gd name="T13" fmla="*/ 26 h 56"/>
                  <a:gd name="T14" fmla="*/ 24 w 48"/>
                  <a:gd name="T15" fmla="*/ 48 h 56"/>
                  <a:gd name="T16" fmla="*/ 40 w 48"/>
                  <a:gd name="T17" fmla="*/ 26 h 56"/>
                  <a:gd name="T18" fmla="*/ 24 w 48"/>
                  <a:gd name="T19" fmla="*/ 8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56">
                    <a:moveTo>
                      <a:pt x="24" y="56"/>
                    </a:moveTo>
                    <a:cubicBezTo>
                      <a:pt x="11" y="56"/>
                      <a:pt x="0" y="43"/>
                      <a:pt x="0" y="26"/>
                    </a:cubicBezTo>
                    <a:cubicBezTo>
                      <a:pt x="0" y="14"/>
                      <a:pt x="3" y="0"/>
                      <a:pt x="24" y="0"/>
                    </a:cubicBezTo>
                    <a:cubicBezTo>
                      <a:pt x="45" y="0"/>
                      <a:pt x="48" y="14"/>
                      <a:pt x="48" y="26"/>
                    </a:cubicBezTo>
                    <a:cubicBezTo>
                      <a:pt x="48" y="43"/>
                      <a:pt x="38" y="56"/>
                      <a:pt x="24" y="56"/>
                    </a:cubicBezTo>
                    <a:close/>
                    <a:moveTo>
                      <a:pt x="24" y="8"/>
                    </a:moveTo>
                    <a:cubicBezTo>
                      <a:pt x="12" y="8"/>
                      <a:pt x="8" y="12"/>
                      <a:pt x="8" y="26"/>
                    </a:cubicBezTo>
                    <a:cubicBezTo>
                      <a:pt x="8" y="37"/>
                      <a:pt x="14" y="48"/>
                      <a:pt x="24" y="48"/>
                    </a:cubicBezTo>
                    <a:cubicBezTo>
                      <a:pt x="35" y="48"/>
                      <a:pt x="40" y="37"/>
                      <a:pt x="40" y="26"/>
                    </a:cubicBezTo>
                    <a:cubicBezTo>
                      <a:pt x="40" y="12"/>
                      <a:pt x="36" y="8"/>
                      <a:pt x="24" y="8"/>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50" name="Rectangle 514"/>
              <p:cNvSpPr>
                <a:spLocks noChangeArrowheads="1"/>
              </p:cNvSpPr>
              <p:nvPr/>
            </p:nvSpPr>
            <p:spPr bwMode="auto">
              <a:xfrm>
                <a:off x="6510338" y="4322763"/>
                <a:ext cx="14288" cy="22225"/>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51" name="Rectangle 515"/>
              <p:cNvSpPr>
                <a:spLocks noChangeArrowheads="1"/>
              </p:cNvSpPr>
              <p:nvPr/>
            </p:nvSpPr>
            <p:spPr bwMode="auto">
              <a:xfrm>
                <a:off x="6669088" y="4322763"/>
                <a:ext cx="14288" cy="22225"/>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52" name="Freeform 516"/>
              <p:cNvSpPr>
                <a:spLocks noEditPoints="1"/>
              </p:cNvSpPr>
              <p:nvPr/>
            </p:nvSpPr>
            <p:spPr bwMode="auto">
              <a:xfrm>
                <a:off x="6546851" y="3919538"/>
                <a:ext cx="100013" cy="101600"/>
              </a:xfrm>
              <a:custGeom>
                <a:avLst/>
                <a:gdLst>
                  <a:gd name="T0" fmla="*/ 28 w 56"/>
                  <a:gd name="T1" fmla="*/ 56 h 56"/>
                  <a:gd name="T2" fmla="*/ 0 w 56"/>
                  <a:gd name="T3" fmla="*/ 28 h 56"/>
                  <a:gd name="T4" fmla="*/ 28 w 56"/>
                  <a:gd name="T5" fmla="*/ 0 h 56"/>
                  <a:gd name="T6" fmla="*/ 56 w 56"/>
                  <a:gd name="T7" fmla="*/ 28 h 56"/>
                  <a:gd name="T8" fmla="*/ 28 w 56"/>
                  <a:gd name="T9" fmla="*/ 56 h 56"/>
                  <a:gd name="T10" fmla="*/ 28 w 56"/>
                  <a:gd name="T11" fmla="*/ 8 h 56"/>
                  <a:gd name="T12" fmla="*/ 8 w 56"/>
                  <a:gd name="T13" fmla="*/ 28 h 56"/>
                  <a:gd name="T14" fmla="*/ 28 w 56"/>
                  <a:gd name="T15" fmla="*/ 48 h 56"/>
                  <a:gd name="T16" fmla="*/ 48 w 56"/>
                  <a:gd name="T17" fmla="*/ 28 h 56"/>
                  <a:gd name="T18" fmla="*/ 28 w 56"/>
                  <a:gd name="T19" fmla="*/ 8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56">
                    <a:moveTo>
                      <a:pt x="28" y="56"/>
                    </a:moveTo>
                    <a:cubicBezTo>
                      <a:pt x="13" y="56"/>
                      <a:pt x="0" y="43"/>
                      <a:pt x="0" y="28"/>
                    </a:cubicBezTo>
                    <a:cubicBezTo>
                      <a:pt x="0" y="13"/>
                      <a:pt x="13" y="0"/>
                      <a:pt x="28" y="0"/>
                    </a:cubicBezTo>
                    <a:cubicBezTo>
                      <a:pt x="44" y="0"/>
                      <a:pt x="56" y="13"/>
                      <a:pt x="56" y="28"/>
                    </a:cubicBezTo>
                    <a:cubicBezTo>
                      <a:pt x="56" y="43"/>
                      <a:pt x="44" y="56"/>
                      <a:pt x="28" y="56"/>
                    </a:cubicBezTo>
                    <a:close/>
                    <a:moveTo>
                      <a:pt x="28" y="8"/>
                    </a:moveTo>
                    <a:cubicBezTo>
                      <a:pt x="17" y="8"/>
                      <a:pt x="8" y="17"/>
                      <a:pt x="8" y="28"/>
                    </a:cubicBezTo>
                    <a:cubicBezTo>
                      <a:pt x="8" y="39"/>
                      <a:pt x="17" y="48"/>
                      <a:pt x="28" y="48"/>
                    </a:cubicBezTo>
                    <a:cubicBezTo>
                      <a:pt x="39" y="48"/>
                      <a:pt x="48" y="39"/>
                      <a:pt x="48" y="28"/>
                    </a:cubicBezTo>
                    <a:cubicBezTo>
                      <a:pt x="48" y="17"/>
                      <a:pt x="39" y="8"/>
                      <a:pt x="28" y="8"/>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53" name="Rectangle 517"/>
              <p:cNvSpPr>
                <a:spLocks noChangeArrowheads="1"/>
              </p:cNvSpPr>
              <p:nvPr/>
            </p:nvSpPr>
            <p:spPr bwMode="auto">
              <a:xfrm>
                <a:off x="6365876" y="4179888"/>
                <a:ext cx="461963" cy="14287"/>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grpSp>
      </p:grpSp>
    </p:spTree>
    <p:extLst>
      <p:ext uri="{BB962C8B-B14F-4D97-AF65-F5344CB8AC3E}">
        <p14:creationId xmlns:p14="http://schemas.microsoft.com/office/powerpoint/2010/main" val="300150267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407842"/>
            <a:ext cx="10972800" cy="2042319"/>
          </a:xfrm>
        </p:spPr>
        <p:txBody>
          <a:bodyPr anchor="t">
            <a:noAutofit/>
          </a:bodyPr>
          <a:lstStyle/>
          <a:p>
            <a:pPr algn="ctr"/>
            <a:r>
              <a:rPr lang="en-CA" sz="8000" dirty="0">
                <a:solidFill>
                  <a:srgbClr val="427BBF"/>
                </a:solidFill>
              </a:rPr>
              <a:t>Questions?</a:t>
            </a:r>
          </a:p>
        </p:txBody>
      </p:sp>
      <p:sp>
        <p:nvSpPr>
          <p:cNvPr id="4" name="Slide Number Placeholder 3"/>
          <p:cNvSpPr>
            <a:spLocks noGrp="1"/>
          </p:cNvSpPr>
          <p:nvPr>
            <p:ph type="sldNum" sz="quarter" idx="10"/>
          </p:nvPr>
        </p:nvSpPr>
        <p:spPr>
          <a:prstGeom prst="rect">
            <a:avLst/>
          </a:prstGeom>
        </p:spPr>
        <p:txBody>
          <a:bodyPr/>
          <a:lstStyle/>
          <a:p>
            <a:fld id="{78075564-AF6E-40FC-905A-F6C5E8D29614}" type="slidenum">
              <a:rPr lang="en-US" altLang="en-US" smtClean="0"/>
              <a:pPr/>
              <a:t>28</a:t>
            </a:fld>
            <a:endParaRPr lang="en-US" altLang="en-US" dirty="0"/>
          </a:p>
        </p:txBody>
      </p:sp>
    </p:spTree>
    <p:extLst>
      <p:ext uri="{BB962C8B-B14F-4D97-AF65-F5344CB8AC3E}">
        <p14:creationId xmlns:p14="http://schemas.microsoft.com/office/powerpoint/2010/main" val="380680477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4CC0F66-F716-9E4A-A350-90E627E348D3}"/>
              </a:ext>
            </a:extLst>
          </p:cNvPr>
          <p:cNvSpPr txBox="1">
            <a:spLocks/>
          </p:cNvSpPr>
          <p:nvPr/>
        </p:nvSpPr>
        <p:spPr bwMode="auto">
          <a:xfrm>
            <a:off x="557212" y="2424333"/>
            <a:ext cx="8229600" cy="643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L="0" marR="0" lvl="0" indent="0" algn="l" defTabSz="457200" rtl="0" eaLnBrk="0" fontAlgn="base" latinLnBrk="0" hangingPunct="0">
              <a:lnSpc>
                <a:spcPct val="100000"/>
              </a:lnSpc>
              <a:spcBef>
                <a:spcPct val="0"/>
              </a:spcBef>
              <a:spcAft>
                <a:spcPct val="0"/>
              </a:spcAft>
              <a:buClrTx/>
              <a:buSzTx/>
              <a:buFontTx/>
              <a:buNone/>
              <a:tabLst/>
              <a:defRPr/>
            </a:pPr>
            <a:r>
              <a:rPr lang="en-CA" sz="4000" b="1" dirty="0" smtClean="0">
                <a:solidFill>
                  <a:schemeClr val="bg1"/>
                </a:solidFill>
              </a:rPr>
              <a:t>Scrum Artifacts</a:t>
            </a:r>
            <a:endParaRPr kumimoji="0" lang="en-CA" sz="4000" b="1" i="0" u="none" strike="noStrike" kern="1200" cap="none" spc="0" normalizeH="0" baseline="0" noProof="0" dirty="0">
              <a:ln>
                <a:noFill/>
              </a:ln>
              <a:solidFill>
                <a:schemeClr val="bg1"/>
              </a:solidFill>
              <a:effectLst/>
              <a:uLnTx/>
              <a:uFillTx/>
            </a:endParaRPr>
          </a:p>
        </p:txBody>
      </p:sp>
      <p:grpSp>
        <p:nvGrpSpPr>
          <p:cNvPr id="3" name="Group 2"/>
          <p:cNvGrpSpPr/>
          <p:nvPr/>
        </p:nvGrpSpPr>
        <p:grpSpPr>
          <a:xfrm>
            <a:off x="636750" y="3108809"/>
            <a:ext cx="5079129" cy="0"/>
            <a:chOff x="4091013" y="859956"/>
            <a:chExt cx="3983631" cy="0"/>
          </a:xfrm>
        </p:grpSpPr>
        <p:cxnSp>
          <p:nvCxnSpPr>
            <p:cNvPr id="4" name="Straight Connector 3">
              <a:extLst>
                <a:ext uri="{FF2B5EF4-FFF2-40B4-BE49-F238E27FC236}">
                  <a16:creationId xmlns="" xmlns:a16="http://schemas.microsoft.com/office/drawing/2014/main" id="{85759687-866C-467B-BA30-9804C89769DC}"/>
                </a:ext>
              </a:extLst>
            </p:cNvPr>
            <p:cNvCxnSpPr/>
            <p:nvPr/>
          </p:nvCxnSpPr>
          <p:spPr>
            <a:xfrm>
              <a:off x="4091013" y="859956"/>
              <a:ext cx="1280160" cy="0"/>
            </a:xfrm>
            <a:prstGeom prst="line">
              <a:avLst/>
            </a:prstGeom>
            <a:noFill/>
            <a:ln w="66675" cap="flat" cmpd="sng" algn="ctr">
              <a:solidFill>
                <a:srgbClr val="E47623"/>
              </a:solidFill>
              <a:prstDash val="solid"/>
            </a:ln>
            <a:effectLst/>
          </p:spPr>
        </p:cxnSp>
        <p:cxnSp>
          <p:nvCxnSpPr>
            <p:cNvPr id="5" name="Straight Connector 4">
              <a:extLst>
                <a:ext uri="{FF2B5EF4-FFF2-40B4-BE49-F238E27FC236}">
                  <a16:creationId xmlns="" xmlns:a16="http://schemas.microsoft.com/office/drawing/2014/main" id="{85759687-866C-467B-BA30-9804C89769DC}"/>
                </a:ext>
              </a:extLst>
            </p:cNvPr>
            <p:cNvCxnSpPr/>
            <p:nvPr/>
          </p:nvCxnSpPr>
          <p:spPr>
            <a:xfrm>
              <a:off x="5439389" y="859956"/>
              <a:ext cx="1280160" cy="0"/>
            </a:xfrm>
            <a:prstGeom prst="line">
              <a:avLst/>
            </a:prstGeom>
            <a:noFill/>
            <a:ln w="66675" cap="flat" cmpd="sng" algn="ctr">
              <a:solidFill>
                <a:srgbClr val="5B9BD5"/>
              </a:solidFill>
              <a:prstDash val="solid"/>
            </a:ln>
            <a:effectLst/>
          </p:spPr>
        </p:cxnSp>
        <p:cxnSp>
          <p:nvCxnSpPr>
            <p:cNvPr id="6" name="Straight Connector 5">
              <a:extLst>
                <a:ext uri="{FF2B5EF4-FFF2-40B4-BE49-F238E27FC236}">
                  <a16:creationId xmlns="" xmlns:a16="http://schemas.microsoft.com/office/drawing/2014/main" id="{85759687-866C-467B-BA30-9804C89769DC}"/>
                </a:ext>
              </a:extLst>
            </p:cNvPr>
            <p:cNvCxnSpPr/>
            <p:nvPr/>
          </p:nvCxnSpPr>
          <p:spPr>
            <a:xfrm>
              <a:off x="6794484" y="859956"/>
              <a:ext cx="1280160" cy="0"/>
            </a:xfrm>
            <a:prstGeom prst="line">
              <a:avLst/>
            </a:prstGeom>
            <a:noFill/>
            <a:ln w="66675" cap="flat" cmpd="sng" algn="ctr">
              <a:solidFill>
                <a:srgbClr val="73B632"/>
              </a:solidFill>
              <a:prstDash val="solid"/>
            </a:ln>
            <a:effectLst/>
          </p:spPr>
        </p:cxnSp>
      </p:grpSp>
    </p:spTree>
    <p:extLst>
      <p:ext uri="{BB962C8B-B14F-4D97-AF65-F5344CB8AC3E}">
        <p14:creationId xmlns:p14="http://schemas.microsoft.com/office/powerpoint/2010/main" val="319374339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solidFill>
                  <a:srgbClr val="5B9BD5"/>
                </a:solidFill>
              </a:rPr>
              <a:t>Lessons</a:t>
            </a:r>
            <a:endParaRPr lang="en-CA" dirty="0">
              <a:solidFill>
                <a:srgbClr val="5B9BD5"/>
              </a:solidFill>
            </a:endParaRPr>
          </a:p>
        </p:txBody>
      </p:sp>
      <p:sp>
        <p:nvSpPr>
          <p:cNvPr id="3" name="Content Placeholder 2"/>
          <p:cNvSpPr>
            <a:spLocks noGrp="1"/>
          </p:cNvSpPr>
          <p:nvPr>
            <p:ph idx="1"/>
          </p:nvPr>
        </p:nvSpPr>
        <p:spPr/>
        <p:txBody>
          <a:bodyPr/>
          <a:lstStyle/>
          <a:p>
            <a:pPr marL="609585" indent="-609585">
              <a:buClr>
                <a:srgbClr val="5B9BD5"/>
              </a:buClr>
              <a:buFont typeface="+mj-lt"/>
              <a:buAutoNum type="arabicPeriod"/>
            </a:pPr>
            <a:r>
              <a:rPr lang="en-CA" dirty="0" smtClean="0"/>
              <a:t>Introduction to Scrum</a:t>
            </a:r>
          </a:p>
          <a:p>
            <a:pPr marL="609585" indent="-609585">
              <a:buClr>
                <a:srgbClr val="5B9BD5"/>
              </a:buClr>
              <a:buFont typeface="+mj-lt"/>
              <a:buAutoNum type="arabicPeriod"/>
            </a:pPr>
            <a:r>
              <a:rPr lang="en-CA" dirty="0" smtClean="0"/>
              <a:t>Scrum Roles</a:t>
            </a:r>
          </a:p>
          <a:p>
            <a:pPr marL="609585" indent="-609585">
              <a:buClr>
                <a:srgbClr val="5B9BD5"/>
              </a:buClr>
              <a:buFont typeface="+mj-lt"/>
              <a:buAutoNum type="arabicPeriod"/>
            </a:pPr>
            <a:r>
              <a:rPr lang="en-CA" dirty="0" smtClean="0"/>
              <a:t>Scrum Ceremonies</a:t>
            </a:r>
          </a:p>
          <a:p>
            <a:pPr marL="609585" indent="-609585">
              <a:buClr>
                <a:srgbClr val="5B9BD5"/>
              </a:buClr>
              <a:buFont typeface="+mj-lt"/>
              <a:buAutoNum type="arabicPeriod"/>
            </a:pPr>
            <a:r>
              <a:rPr lang="en-CA" dirty="0" smtClean="0"/>
              <a:t>Scrum Artifacts</a:t>
            </a:r>
          </a:p>
        </p:txBody>
      </p:sp>
      <p:sp>
        <p:nvSpPr>
          <p:cNvPr id="4" name="Slide Number Placeholder 3"/>
          <p:cNvSpPr>
            <a:spLocks noGrp="1"/>
          </p:cNvSpPr>
          <p:nvPr>
            <p:ph type="sldNum" sz="quarter" idx="10"/>
          </p:nvPr>
        </p:nvSpPr>
        <p:spPr/>
        <p:txBody>
          <a:bodyPr/>
          <a:lstStyle/>
          <a:p>
            <a:fld id="{78075564-AF6E-40FC-905A-F6C5E8D29614}" type="slidenum">
              <a:rPr lang="en-US" altLang="en-US" smtClean="0"/>
              <a:pPr/>
              <a:t>3</a:t>
            </a:fld>
            <a:endParaRPr lang="en-US" altLang="en-US" dirty="0"/>
          </a:p>
        </p:txBody>
      </p:sp>
    </p:spTree>
    <p:extLst>
      <p:ext uri="{BB962C8B-B14F-4D97-AF65-F5344CB8AC3E}">
        <p14:creationId xmlns:p14="http://schemas.microsoft.com/office/powerpoint/2010/main" val="183948784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Rectangle 89"/>
          <p:cNvSpPr/>
          <p:nvPr/>
        </p:nvSpPr>
        <p:spPr>
          <a:xfrm>
            <a:off x="117566" y="656963"/>
            <a:ext cx="2569464" cy="5699450"/>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Pentagon 16"/>
          <p:cNvSpPr/>
          <p:nvPr/>
        </p:nvSpPr>
        <p:spPr>
          <a:xfrm>
            <a:off x="-1" y="57150"/>
            <a:ext cx="11978877" cy="521494"/>
          </a:xfrm>
          <a:prstGeom prst="homePlate">
            <a:avLst/>
          </a:prstGeom>
          <a:solidFill>
            <a:schemeClr val="bg1">
              <a:lumMod val="9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p:nvSpPr>
        <p:spPr>
          <a:xfrm>
            <a:off x="2730256" y="677093"/>
            <a:ext cx="9248619" cy="1986907"/>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val 1"/>
          <p:cNvSpPr/>
          <p:nvPr/>
        </p:nvSpPr>
        <p:spPr>
          <a:xfrm>
            <a:off x="402989" y="957449"/>
            <a:ext cx="1998618" cy="2002536"/>
          </a:xfrm>
          <a:prstGeom prst="ellipse">
            <a:avLst/>
          </a:prstGeom>
          <a:solidFill>
            <a:schemeClr val="bg1"/>
          </a:solidFill>
          <a:ln>
            <a:solidFill>
              <a:srgbClr val="E47623"/>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Title 1">
            <a:extLst>
              <a:ext uri="{FF2B5EF4-FFF2-40B4-BE49-F238E27FC236}">
                <a16:creationId xmlns="" xmlns:a16="http://schemas.microsoft.com/office/drawing/2014/main" id="{C4CC0F66-F716-9E4A-A350-90E627E348D3}"/>
              </a:ext>
            </a:extLst>
          </p:cNvPr>
          <p:cNvSpPr txBox="1">
            <a:spLocks/>
          </p:cNvSpPr>
          <p:nvPr/>
        </p:nvSpPr>
        <p:spPr bwMode="auto">
          <a:xfrm>
            <a:off x="794858" y="2232022"/>
            <a:ext cx="1264733" cy="4319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L="0" marR="0" lvl="0" indent="0" algn="ctr" defTabSz="457200" rtl="0" eaLnBrk="0" fontAlgn="base" latinLnBrk="0" hangingPunct="0">
              <a:lnSpc>
                <a:spcPct val="100000"/>
              </a:lnSpc>
              <a:spcBef>
                <a:spcPct val="0"/>
              </a:spcBef>
              <a:spcAft>
                <a:spcPct val="0"/>
              </a:spcAft>
              <a:buClrTx/>
              <a:buSzTx/>
              <a:buFontTx/>
              <a:buNone/>
              <a:tabLst/>
              <a:defRPr/>
            </a:pPr>
            <a:r>
              <a:rPr kumimoji="0" lang="en-CA" sz="1200" b="1" i="0" u="none" strike="noStrike" kern="1200" cap="none" spc="0" normalizeH="0" baseline="0" noProof="0" dirty="0" smtClean="0">
                <a:ln>
                  <a:noFill/>
                </a:ln>
                <a:solidFill>
                  <a:srgbClr val="E47623"/>
                </a:solidFill>
                <a:effectLst/>
                <a:uLnTx/>
                <a:uFillTx/>
                <a:latin typeface="Century Gothic" pitchFamily="34" charset="0"/>
                <a:ea typeface="ヒラギノ角ゴ Pro W3" pitchFamily="126" charset="-128"/>
              </a:rPr>
              <a:t>Working Agreement</a:t>
            </a:r>
            <a:endParaRPr kumimoji="0" lang="en-CA" sz="1200" b="1" i="0" u="none" strike="noStrike" kern="1200" cap="none" spc="0" normalizeH="0" baseline="0" noProof="0" dirty="0">
              <a:ln>
                <a:noFill/>
              </a:ln>
              <a:solidFill>
                <a:srgbClr val="E47623"/>
              </a:solidFill>
              <a:effectLst/>
              <a:uLnTx/>
              <a:uFillTx/>
              <a:latin typeface="Century Gothic" pitchFamily="34" charset="0"/>
              <a:ea typeface="ヒラギノ角ゴ Pro W3" pitchFamily="126" charset="-128"/>
            </a:endParaRPr>
          </a:p>
        </p:txBody>
      </p:sp>
      <p:grpSp>
        <p:nvGrpSpPr>
          <p:cNvPr id="54" name="Group 53"/>
          <p:cNvGrpSpPr/>
          <p:nvPr/>
        </p:nvGrpSpPr>
        <p:grpSpPr>
          <a:xfrm>
            <a:off x="1027073" y="1220017"/>
            <a:ext cx="914400" cy="914400"/>
            <a:chOff x="8012114" y="3155950"/>
            <a:chExt cx="431800" cy="461963"/>
          </a:xfrm>
        </p:grpSpPr>
        <p:sp>
          <p:nvSpPr>
            <p:cNvPr id="55" name="Freeform 106"/>
            <p:cNvSpPr>
              <a:spLocks/>
            </p:cNvSpPr>
            <p:nvPr/>
          </p:nvSpPr>
          <p:spPr bwMode="auto">
            <a:xfrm>
              <a:off x="8040689" y="3228975"/>
              <a:ext cx="287338" cy="388938"/>
            </a:xfrm>
            <a:custGeom>
              <a:avLst/>
              <a:gdLst>
                <a:gd name="T0" fmla="*/ 156 w 160"/>
                <a:gd name="T1" fmla="*/ 216 h 216"/>
                <a:gd name="T2" fmla="*/ 4 w 160"/>
                <a:gd name="T3" fmla="*/ 216 h 216"/>
                <a:gd name="T4" fmla="*/ 0 w 160"/>
                <a:gd name="T5" fmla="*/ 212 h 216"/>
                <a:gd name="T6" fmla="*/ 0 w 160"/>
                <a:gd name="T7" fmla="*/ 4 h 216"/>
                <a:gd name="T8" fmla="*/ 4 w 160"/>
                <a:gd name="T9" fmla="*/ 0 h 216"/>
                <a:gd name="T10" fmla="*/ 24 w 160"/>
                <a:gd name="T11" fmla="*/ 0 h 216"/>
                <a:gd name="T12" fmla="*/ 24 w 160"/>
                <a:gd name="T13" fmla="*/ 8 h 216"/>
                <a:gd name="T14" fmla="*/ 8 w 160"/>
                <a:gd name="T15" fmla="*/ 8 h 216"/>
                <a:gd name="T16" fmla="*/ 8 w 160"/>
                <a:gd name="T17" fmla="*/ 208 h 216"/>
                <a:gd name="T18" fmla="*/ 152 w 160"/>
                <a:gd name="T19" fmla="*/ 208 h 216"/>
                <a:gd name="T20" fmla="*/ 152 w 160"/>
                <a:gd name="T21" fmla="*/ 32 h 216"/>
                <a:gd name="T22" fmla="*/ 160 w 160"/>
                <a:gd name="T23" fmla="*/ 32 h 216"/>
                <a:gd name="T24" fmla="*/ 160 w 160"/>
                <a:gd name="T25" fmla="*/ 212 h 216"/>
                <a:gd name="T26" fmla="*/ 156 w 160"/>
                <a:gd name="T27" fmla="*/ 21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0" h="216">
                  <a:moveTo>
                    <a:pt x="156" y="216"/>
                  </a:moveTo>
                  <a:cubicBezTo>
                    <a:pt x="4" y="216"/>
                    <a:pt x="4" y="216"/>
                    <a:pt x="4" y="216"/>
                  </a:cubicBezTo>
                  <a:cubicBezTo>
                    <a:pt x="2" y="216"/>
                    <a:pt x="0" y="215"/>
                    <a:pt x="0" y="212"/>
                  </a:cubicBezTo>
                  <a:cubicBezTo>
                    <a:pt x="0" y="4"/>
                    <a:pt x="0" y="4"/>
                    <a:pt x="0" y="4"/>
                  </a:cubicBezTo>
                  <a:cubicBezTo>
                    <a:pt x="0" y="2"/>
                    <a:pt x="2" y="0"/>
                    <a:pt x="4" y="0"/>
                  </a:cubicBezTo>
                  <a:cubicBezTo>
                    <a:pt x="24" y="0"/>
                    <a:pt x="24" y="0"/>
                    <a:pt x="24" y="0"/>
                  </a:cubicBezTo>
                  <a:cubicBezTo>
                    <a:pt x="24" y="8"/>
                    <a:pt x="24" y="8"/>
                    <a:pt x="24" y="8"/>
                  </a:cubicBezTo>
                  <a:cubicBezTo>
                    <a:pt x="8" y="8"/>
                    <a:pt x="8" y="8"/>
                    <a:pt x="8" y="8"/>
                  </a:cubicBezTo>
                  <a:cubicBezTo>
                    <a:pt x="8" y="208"/>
                    <a:pt x="8" y="208"/>
                    <a:pt x="8" y="208"/>
                  </a:cubicBezTo>
                  <a:cubicBezTo>
                    <a:pt x="152" y="208"/>
                    <a:pt x="152" y="208"/>
                    <a:pt x="152" y="208"/>
                  </a:cubicBezTo>
                  <a:cubicBezTo>
                    <a:pt x="152" y="32"/>
                    <a:pt x="152" y="32"/>
                    <a:pt x="152" y="32"/>
                  </a:cubicBezTo>
                  <a:cubicBezTo>
                    <a:pt x="160" y="32"/>
                    <a:pt x="160" y="32"/>
                    <a:pt x="160" y="32"/>
                  </a:cubicBezTo>
                  <a:cubicBezTo>
                    <a:pt x="160" y="212"/>
                    <a:pt x="160" y="212"/>
                    <a:pt x="160" y="212"/>
                  </a:cubicBezTo>
                  <a:cubicBezTo>
                    <a:pt x="160" y="215"/>
                    <a:pt x="158" y="216"/>
                    <a:pt x="156" y="216"/>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56" name="Rectangle 107"/>
            <p:cNvSpPr>
              <a:spLocks noChangeArrowheads="1"/>
            </p:cNvSpPr>
            <p:nvPr/>
          </p:nvSpPr>
          <p:spPr bwMode="auto">
            <a:xfrm>
              <a:off x="8012114" y="3214688"/>
              <a:ext cx="14288" cy="317500"/>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60" name="Freeform 108"/>
            <p:cNvSpPr>
              <a:spLocks noEditPoints="1"/>
            </p:cNvSpPr>
            <p:nvPr/>
          </p:nvSpPr>
          <p:spPr bwMode="auto">
            <a:xfrm>
              <a:off x="8012114" y="3155950"/>
              <a:ext cx="344488" cy="115888"/>
            </a:xfrm>
            <a:custGeom>
              <a:avLst/>
              <a:gdLst>
                <a:gd name="T0" fmla="*/ 160 w 192"/>
                <a:gd name="T1" fmla="*/ 64 h 64"/>
                <a:gd name="T2" fmla="*/ 36 w 192"/>
                <a:gd name="T3" fmla="*/ 64 h 64"/>
                <a:gd name="T4" fmla="*/ 32 w 192"/>
                <a:gd name="T5" fmla="*/ 61 h 64"/>
                <a:gd name="T6" fmla="*/ 35 w 192"/>
                <a:gd name="T7" fmla="*/ 56 h 64"/>
                <a:gd name="T8" fmla="*/ 56 w 192"/>
                <a:gd name="T9" fmla="*/ 32 h 64"/>
                <a:gd name="T10" fmla="*/ 32 w 192"/>
                <a:gd name="T11" fmla="*/ 8 h 64"/>
                <a:gd name="T12" fmla="*/ 8 w 192"/>
                <a:gd name="T13" fmla="*/ 32 h 64"/>
                <a:gd name="T14" fmla="*/ 0 w 192"/>
                <a:gd name="T15" fmla="*/ 32 h 64"/>
                <a:gd name="T16" fmla="*/ 32 w 192"/>
                <a:gd name="T17" fmla="*/ 0 h 64"/>
                <a:gd name="T18" fmla="*/ 160 w 192"/>
                <a:gd name="T19" fmla="*/ 0 h 64"/>
                <a:gd name="T20" fmla="*/ 192 w 192"/>
                <a:gd name="T21" fmla="*/ 32 h 64"/>
                <a:gd name="T22" fmla="*/ 160 w 192"/>
                <a:gd name="T23" fmla="*/ 64 h 64"/>
                <a:gd name="T24" fmla="*/ 53 w 192"/>
                <a:gd name="T25" fmla="*/ 56 h 64"/>
                <a:gd name="T26" fmla="*/ 160 w 192"/>
                <a:gd name="T27" fmla="*/ 56 h 64"/>
                <a:gd name="T28" fmla="*/ 184 w 192"/>
                <a:gd name="T29" fmla="*/ 32 h 64"/>
                <a:gd name="T30" fmla="*/ 160 w 192"/>
                <a:gd name="T31" fmla="*/ 8 h 64"/>
                <a:gd name="T32" fmla="*/ 53 w 192"/>
                <a:gd name="T33" fmla="*/ 8 h 64"/>
                <a:gd name="T34" fmla="*/ 64 w 192"/>
                <a:gd name="T35" fmla="*/ 32 h 64"/>
                <a:gd name="T36" fmla="*/ 53 w 192"/>
                <a:gd name="T37" fmla="*/ 56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92" h="64">
                  <a:moveTo>
                    <a:pt x="160" y="64"/>
                  </a:moveTo>
                  <a:cubicBezTo>
                    <a:pt x="36" y="64"/>
                    <a:pt x="36" y="64"/>
                    <a:pt x="36" y="64"/>
                  </a:cubicBezTo>
                  <a:cubicBezTo>
                    <a:pt x="34" y="64"/>
                    <a:pt x="32" y="63"/>
                    <a:pt x="32" y="61"/>
                  </a:cubicBezTo>
                  <a:cubicBezTo>
                    <a:pt x="32" y="59"/>
                    <a:pt x="33" y="57"/>
                    <a:pt x="35" y="56"/>
                  </a:cubicBezTo>
                  <a:cubicBezTo>
                    <a:pt x="36" y="56"/>
                    <a:pt x="56" y="53"/>
                    <a:pt x="56" y="32"/>
                  </a:cubicBezTo>
                  <a:cubicBezTo>
                    <a:pt x="56" y="19"/>
                    <a:pt x="45" y="8"/>
                    <a:pt x="32" y="8"/>
                  </a:cubicBezTo>
                  <a:cubicBezTo>
                    <a:pt x="19" y="8"/>
                    <a:pt x="8" y="19"/>
                    <a:pt x="8" y="32"/>
                  </a:cubicBezTo>
                  <a:cubicBezTo>
                    <a:pt x="0" y="32"/>
                    <a:pt x="0" y="32"/>
                    <a:pt x="0" y="32"/>
                  </a:cubicBezTo>
                  <a:cubicBezTo>
                    <a:pt x="0" y="15"/>
                    <a:pt x="14" y="0"/>
                    <a:pt x="32" y="0"/>
                  </a:cubicBezTo>
                  <a:cubicBezTo>
                    <a:pt x="160" y="0"/>
                    <a:pt x="160" y="0"/>
                    <a:pt x="160" y="0"/>
                  </a:cubicBezTo>
                  <a:cubicBezTo>
                    <a:pt x="178" y="0"/>
                    <a:pt x="192" y="15"/>
                    <a:pt x="192" y="32"/>
                  </a:cubicBezTo>
                  <a:cubicBezTo>
                    <a:pt x="192" y="50"/>
                    <a:pt x="178" y="64"/>
                    <a:pt x="160" y="64"/>
                  </a:cubicBezTo>
                  <a:close/>
                  <a:moveTo>
                    <a:pt x="53" y="56"/>
                  </a:moveTo>
                  <a:cubicBezTo>
                    <a:pt x="160" y="56"/>
                    <a:pt x="160" y="56"/>
                    <a:pt x="160" y="56"/>
                  </a:cubicBezTo>
                  <a:cubicBezTo>
                    <a:pt x="173" y="56"/>
                    <a:pt x="184" y="46"/>
                    <a:pt x="184" y="32"/>
                  </a:cubicBezTo>
                  <a:cubicBezTo>
                    <a:pt x="184" y="19"/>
                    <a:pt x="173" y="8"/>
                    <a:pt x="160" y="8"/>
                  </a:cubicBezTo>
                  <a:cubicBezTo>
                    <a:pt x="53" y="8"/>
                    <a:pt x="53" y="8"/>
                    <a:pt x="53" y="8"/>
                  </a:cubicBezTo>
                  <a:cubicBezTo>
                    <a:pt x="60" y="14"/>
                    <a:pt x="64" y="23"/>
                    <a:pt x="64" y="32"/>
                  </a:cubicBezTo>
                  <a:cubicBezTo>
                    <a:pt x="64" y="44"/>
                    <a:pt x="59" y="51"/>
                    <a:pt x="53" y="56"/>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61" name="Rectangle 109"/>
            <p:cNvSpPr>
              <a:spLocks noChangeArrowheads="1"/>
            </p:cNvSpPr>
            <p:nvPr/>
          </p:nvSpPr>
          <p:spPr bwMode="auto">
            <a:xfrm>
              <a:off x="8083551" y="3343275"/>
              <a:ext cx="201613" cy="15875"/>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65" name="Rectangle 110"/>
            <p:cNvSpPr>
              <a:spLocks noChangeArrowheads="1"/>
            </p:cNvSpPr>
            <p:nvPr/>
          </p:nvSpPr>
          <p:spPr bwMode="auto">
            <a:xfrm>
              <a:off x="8083551" y="3373438"/>
              <a:ext cx="201613"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70" name="Rectangle 111"/>
            <p:cNvSpPr>
              <a:spLocks noChangeArrowheads="1"/>
            </p:cNvSpPr>
            <p:nvPr/>
          </p:nvSpPr>
          <p:spPr bwMode="auto">
            <a:xfrm>
              <a:off x="8083551" y="3402013"/>
              <a:ext cx="201613"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71" name="Rectangle 112"/>
            <p:cNvSpPr>
              <a:spLocks noChangeArrowheads="1"/>
            </p:cNvSpPr>
            <p:nvPr/>
          </p:nvSpPr>
          <p:spPr bwMode="auto">
            <a:xfrm>
              <a:off x="8083551" y="3430588"/>
              <a:ext cx="201613"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72" name="Rectangle 113"/>
            <p:cNvSpPr>
              <a:spLocks noChangeArrowheads="1"/>
            </p:cNvSpPr>
            <p:nvPr/>
          </p:nvSpPr>
          <p:spPr bwMode="auto">
            <a:xfrm>
              <a:off x="8083551" y="3459163"/>
              <a:ext cx="201613"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73" name="Rectangle 114"/>
            <p:cNvSpPr>
              <a:spLocks noChangeArrowheads="1"/>
            </p:cNvSpPr>
            <p:nvPr/>
          </p:nvSpPr>
          <p:spPr bwMode="auto">
            <a:xfrm>
              <a:off x="8083551" y="3487738"/>
              <a:ext cx="201613"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74" name="Rectangle 115"/>
            <p:cNvSpPr>
              <a:spLocks noChangeArrowheads="1"/>
            </p:cNvSpPr>
            <p:nvPr/>
          </p:nvSpPr>
          <p:spPr bwMode="auto">
            <a:xfrm>
              <a:off x="8083551" y="3516313"/>
              <a:ext cx="201613" cy="15875"/>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75" name="Rectangle 116"/>
            <p:cNvSpPr>
              <a:spLocks noChangeArrowheads="1"/>
            </p:cNvSpPr>
            <p:nvPr/>
          </p:nvSpPr>
          <p:spPr bwMode="auto">
            <a:xfrm>
              <a:off x="8177214" y="3300413"/>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76" name="Rectangle 117"/>
            <p:cNvSpPr>
              <a:spLocks noChangeArrowheads="1"/>
            </p:cNvSpPr>
            <p:nvPr/>
          </p:nvSpPr>
          <p:spPr bwMode="auto">
            <a:xfrm>
              <a:off x="8205789" y="3300413"/>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77" name="Rectangle 118"/>
            <p:cNvSpPr>
              <a:spLocks noChangeArrowheads="1"/>
            </p:cNvSpPr>
            <p:nvPr/>
          </p:nvSpPr>
          <p:spPr bwMode="auto">
            <a:xfrm>
              <a:off x="8148639" y="3300413"/>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78" name="Rectangle 119"/>
            <p:cNvSpPr>
              <a:spLocks noChangeArrowheads="1"/>
            </p:cNvSpPr>
            <p:nvPr/>
          </p:nvSpPr>
          <p:spPr bwMode="auto">
            <a:xfrm>
              <a:off x="8213726" y="3560763"/>
              <a:ext cx="7143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79" name="Rectangle 120"/>
            <p:cNvSpPr>
              <a:spLocks noChangeArrowheads="1"/>
            </p:cNvSpPr>
            <p:nvPr/>
          </p:nvSpPr>
          <p:spPr bwMode="auto">
            <a:xfrm>
              <a:off x="8047039" y="3257550"/>
              <a:ext cx="28575"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80" name="Freeform 121"/>
            <p:cNvSpPr>
              <a:spLocks/>
            </p:cNvSpPr>
            <p:nvPr/>
          </p:nvSpPr>
          <p:spPr bwMode="auto">
            <a:xfrm>
              <a:off x="8356601" y="3387725"/>
              <a:ext cx="79375" cy="144463"/>
            </a:xfrm>
            <a:custGeom>
              <a:avLst/>
              <a:gdLst>
                <a:gd name="T0" fmla="*/ 44 w 44"/>
                <a:gd name="T1" fmla="*/ 80 h 80"/>
                <a:gd name="T2" fmla="*/ 12 w 44"/>
                <a:gd name="T3" fmla="*/ 80 h 80"/>
                <a:gd name="T4" fmla="*/ 0 w 44"/>
                <a:gd name="T5" fmla="*/ 68 h 80"/>
                <a:gd name="T6" fmla="*/ 0 w 44"/>
                <a:gd name="T7" fmla="*/ 0 h 80"/>
                <a:gd name="T8" fmla="*/ 8 w 44"/>
                <a:gd name="T9" fmla="*/ 0 h 80"/>
                <a:gd name="T10" fmla="*/ 8 w 44"/>
                <a:gd name="T11" fmla="*/ 68 h 80"/>
                <a:gd name="T12" fmla="*/ 12 w 44"/>
                <a:gd name="T13" fmla="*/ 72 h 80"/>
                <a:gd name="T14" fmla="*/ 44 w 44"/>
                <a:gd name="T15" fmla="*/ 72 h 80"/>
                <a:gd name="T16" fmla="*/ 44 w 44"/>
                <a:gd name="T17" fmla="*/ 8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80">
                  <a:moveTo>
                    <a:pt x="44" y="80"/>
                  </a:moveTo>
                  <a:cubicBezTo>
                    <a:pt x="12" y="80"/>
                    <a:pt x="12" y="80"/>
                    <a:pt x="12" y="80"/>
                  </a:cubicBezTo>
                  <a:cubicBezTo>
                    <a:pt x="5" y="80"/>
                    <a:pt x="0" y="75"/>
                    <a:pt x="0" y="68"/>
                  </a:cubicBezTo>
                  <a:cubicBezTo>
                    <a:pt x="0" y="0"/>
                    <a:pt x="0" y="0"/>
                    <a:pt x="0" y="0"/>
                  </a:cubicBezTo>
                  <a:cubicBezTo>
                    <a:pt x="8" y="0"/>
                    <a:pt x="8" y="0"/>
                    <a:pt x="8" y="0"/>
                  </a:cubicBezTo>
                  <a:cubicBezTo>
                    <a:pt x="8" y="68"/>
                    <a:pt x="8" y="68"/>
                    <a:pt x="8" y="68"/>
                  </a:cubicBezTo>
                  <a:cubicBezTo>
                    <a:pt x="8" y="71"/>
                    <a:pt x="10" y="72"/>
                    <a:pt x="12" y="72"/>
                  </a:cubicBezTo>
                  <a:cubicBezTo>
                    <a:pt x="44" y="72"/>
                    <a:pt x="44" y="72"/>
                    <a:pt x="44" y="72"/>
                  </a:cubicBezTo>
                  <a:lnTo>
                    <a:pt x="44" y="80"/>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81" name="Rectangle 122"/>
            <p:cNvSpPr>
              <a:spLocks noChangeArrowheads="1"/>
            </p:cNvSpPr>
            <p:nvPr/>
          </p:nvSpPr>
          <p:spPr bwMode="auto">
            <a:xfrm>
              <a:off x="8393114" y="3243263"/>
              <a:ext cx="42863"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82" name="Rectangle 123"/>
            <p:cNvSpPr>
              <a:spLocks noChangeArrowheads="1"/>
            </p:cNvSpPr>
            <p:nvPr/>
          </p:nvSpPr>
          <p:spPr bwMode="auto">
            <a:xfrm>
              <a:off x="8393114" y="3546475"/>
              <a:ext cx="42863"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83" name="Freeform 124"/>
            <p:cNvSpPr>
              <a:spLocks noEditPoints="1"/>
            </p:cNvSpPr>
            <p:nvPr/>
          </p:nvSpPr>
          <p:spPr bwMode="auto">
            <a:xfrm>
              <a:off x="8385176" y="3155950"/>
              <a:ext cx="58738" cy="461963"/>
            </a:xfrm>
            <a:custGeom>
              <a:avLst/>
              <a:gdLst>
                <a:gd name="T0" fmla="*/ 16 w 32"/>
                <a:gd name="T1" fmla="*/ 256 h 256"/>
                <a:gd name="T2" fmla="*/ 0 w 32"/>
                <a:gd name="T3" fmla="*/ 240 h 256"/>
                <a:gd name="T4" fmla="*/ 0 w 32"/>
                <a:gd name="T5" fmla="*/ 24 h 256"/>
                <a:gd name="T6" fmla="*/ 1 w 32"/>
                <a:gd name="T7" fmla="*/ 22 h 256"/>
                <a:gd name="T8" fmla="*/ 13 w 32"/>
                <a:gd name="T9" fmla="*/ 2 h 256"/>
                <a:gd name="T10" fmla="*/ 19 w 32"/>
                <a:gd name="T11" fmla="*/ 2 h 256"/>
                <a:gd name="T12" fmla="*/ 31 w 32"/>
                <a:gd name="T13" fmla="*/ 22 h 256"/>
                <a:gd name="T14" fmla="*/ 32 w 32"/>
                <a:gd name="T15" fmla="*/ 24 h 256"/>
                <a:gd name="T16" fmla="*/ 32 w 32"/>
                <a:gd name="T17" fmla="*/ 240 h 256"/>
                <a:gd name="T18" fmla="*/ 16 w 32"/>
                <a:gd name="T19" fmla="*/ 256 h 256"/>
                <a:gd name="T20" fmla="*/ 8 w 32"/>
                <a:gd name="T21" fmla="*/ 25 h 256"/>
                <a:gd name="T22" fmla="*/ 8 w 32"/>
                <a:gd name="T23" fmla="*/ 240 h 256"/>
                <a:gd name="T24" fmla="*/ 16 w 32"/>
                <a:gd name="T25" fmla="*/ 248 h 256"/>
                <a:gd name="T26" fmla="*/ 24 w 32"/>
                <a:gd name="T27" fmla="*/ 240 h 256"/>
                <a:gd name="T28" fmla="*/ 24 w 32"/>
                <a:gd name="T29" fmla="*/ 25 h 256"/>
                <a:gd name="T30" fmla="*/ 16 w 32"/>
                <a:gd name="T31" fmla="*/ 12 h 256"/>
                <a:gd name="T32" fmla="*/ 8 w 32"/>
                <a:gd name="T33" fmla="*/ 25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2" h="256">
                  <a:moveTo>
                    <a:pt x="16" y="256"/>
                  </a:moveTo>
                  <a:cubicBezTo>
                    <a:pt x="7" y="256"/>
                    <a:pt x="0" y="249"/>
                    <a:pt x="0" y="240"/>
                  </a:cubicBezTo>
                  <a:cubicBezTo>
                    <a:pt x="0" y="24"/>
                    <a:pt x="0" y="24"/>
                    <a:pt x="0" y="24"/>
                  </a:cubicBezTo>
                  <a:cubicBezTo>
                    <a:pt x="0" y="24"/>
                    <a:pt x="0" y="23"/>
                    <a:pt x="1" y="22"/>
                  </a:cubicBezTo>
                  <a:cubicBezTo>
                    <a:pt x="13" y="2"/>
                    <a:pt x="13" y="2"/>
                    <a:pt x="13" y="2"/>
                  </a:cubicBezTo>
                  <a:cubicBezTo>
                    <a:pt x="14" y="0"/>
                    <a:pt x="18" y="0"/>
                    <a:pt x="19" y="2"/>
                  </a:cubicBezTo>
                  <a:cubicBezTo>
                    <a:pt x="31" y="22"/>
                    <a:pt x="31" y="22"/>
                    <a:pt x="31" y="22"/>
                  </a:cubicBezTo>
                  <a:cubicBezTo>
                    <a:pt x="32" y="23"/>
                    <a:pt x="32" y="24"/>
                    <a:pt x="32" y="24"/>
                  </a:cubicBezTo>
                  <a:cubicBezTo>
                    <a:pt x="32" y="240"/>
                    <a:pt x="32" y="240"/>
                    <a:pt x="32" y="240"/>
                  </a:cubicBezTo>
                  <a:cubicBezTo>
                    <a:pt x="32" y="249"/>
                    <a:pt x="25" y="256"/>
                    <a:pt x="16" y="256"/>
                  </a:cubicBezTo>
                  <a:close/>
                  <a:moveTo>
                    <a:pt x="8" y="25"/>
                  </a:moveTo>
                  <a:cubicBezTo>
                    <a:pt x="8" y="240"/>
                    <a:pt x="8" y="240"/>
                    <a:pt x="8" y="240"/>
                  </a:cubicBezTo>
                  <a:cubicBezTo>
                    <a:pt x="8" y="245"/>
                    <a:pt x="12" y="248"/>
                    <a:pt x="16" y="248"/>
                  </a:cubicBezTo>
                  <a:cubicBezTo>
                    <a:pt x="20" y="248"/>
                    <a:pt x="24" y="245"/>
                    <a:pt x="24" y="240"/>
                  </a:cubicBezTo>
                  <a:cubicBezTo>
                    <a:pt x="24" y="25"/>
                    <a:pt x="24" y="25"/>
                    <a:pt x="24" y="25"/>
                  </a:cubicBezTo>
                  <a:cubicBezTo>
                    <a:pt x="16" y="12"/>
                    <a:pt x="16" y="12"/>
                    <a:pt x="16" y="12"/>
                  </a:cubicBezTo>
                  <a:lnTo>
                    <a:pt x="8" y="25"/>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grpSp>
      <p:sp>
        <p:nvSpPr>
          <p:cNvPr id="84" name="Title 1">
            <a:extLst>
              <a:ext uri="{FF2B5EF4-FFF2-40B4-BE49-F238E27FC236}">
                <a16:creationId xmlns="" xmlns:a16="http://schemas.microsoft.com/office/drawing/2014/main" id="{C4CC0F66-F716-9E4A-A350-90E627E348D3}"/>
              </a:ext>
            </a:extLst>
          </p:cNvPr>
          <p:cNvSpPr txBox="1">
            <a:spLocks/>
          </p:cNvSpPr>
          <p:nvPr/>
        </p:nvSpPr>
        <p:spPr bwMode="auto">
          <a:xfrm>
            <a:off x="2843871" y="674310"/>
            <a:ext cx="6806155" cy="4628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r>
              <a:rPr lang="en-US" sz="1000" b="1" dirty="0" smtClean="0">
                <a:solidFill>
                  <a:schemeClr val="tx1"/>
                </a:solidFill>
              </a:rPr>
              <a:t>A Documented Agreement for the Project Team to Set Ground Rules</a:t>
            </a:r>
            <a:endParaRPr lang="en-US" sz="1000" b="1" dirty="0">
              <a:solidFill>
                <a:schemeClr val="tx1"/>
              </a:solidFill>
            </a:endParaRPr>
          </a:p>
        </p:txBody>
      </p:sp>
      <p:sp>
        <p:nvSpPr>
          <p:cNvPr id="85" name="Title 1">
            <a:extLst>
              <a:ext uri="{FF2B5EF4-FFF2-40B4-BE49-F238E27FC236}">
                <a16:creationId xmlns="" xmlns:a16="http://schemas.microsoft.com/office/drawing/2014/main" id="{C4CC0F66-F716-9E4A-A350-90E627E348D3}"/>
              </a:ext>
            </a:extLst>
          </p:cNvPr>
          <p:cNvSpPr txBox="1">
            <a:spLocks/>
          </p:cNvSpPr>
          <p:nvPr/>
        </p:nvSpPr>
        <p:spPr bwMode="auto">
          <a:xfrm>
            <a:off x="2843871" y="1137954"/>
            <a:ext cx="8915313" cy="718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r>
              <a:rPr lang="en-US" sz="1000" dirty="0">
                <a:solidFill>
                  <a:schemeClr val="tx1"/>
                </a:solidFill>
              </a:rPr>
              <a:t>A working agreement establishes rules and disciplines that all </a:t>
            </a:r>
            <a:r>
              <a:rPr lang="en-US" sz="1000" dirty="0" smtClean="0">
                <a:solidFill>
                  <a:schemeClr val="tx1"/>
                </a:solidFill>
              </a:rPr>
              <a:t>Scrum Team Members</a:t>
            </a:r>
            <a:r>
              <a:rPr lang="en-US" sz="1000" dirty="0">
                <a:solidFill>
                  <a:schemeClr val="tx1"/>
                </a:solidFill>
              </a:rPr>
              <a:t> agree to adhere to throughout the entire process. Team members should hold each other accountable through the entire process and can use the </a:t>
            </a:r>
            <a:r>
              <a:rPr lang="en-US" sz="1000" dirty="0" smtClean="0">
                <a:solidFill>
                  <a:schemeClr val="tx1"/>
                </a:solidFill>
              </a:rPr>
              <a:t>Sprint Retrospective</a:t>
            </a:r>
            <a:r>
              <a:rPr lang="en-US" sz="1000" dirty="0">
                <a:solidFill>
                  <a:schemeClr val="tx1"/>
                </a:solidFill>
              </a:rPr>
              <a:t> to reflect on the agreement and update if necessary.</a:t>
            </a:r>
          </a:p>
        </p:txBody>
      </p:sp>
      <p:sp>
        <p:nvSpPr>
          <p:cNvPr id="86" name="Rectangle 85"/>
          <p:cNvSpPr/>
          <p:nvPr/>
        </p:nvSpPr>
        <p:spPr>
          <a:xfrm>
            <a:off x="2730254" y="2762449"/>
            <a:ext cx="9248619" cy="3593963"/>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Title 1">
            <a:extLst>
              <a:ext uri="{FF2B5EF4-FFF2-40B4-BE49-F238E27FC236}">
                <a16:creationId xmlns="" xmlns:a16="http://schemas.microsoft.com/office/drawing/2014/main" id="{C4CC0F66-F716-9E4A-A350-90E627E348D3}"/>
              </a:ext>
            </a:extLst>
          </p:cNvPr>
          <p:cNvSpPr txBox="1">
            <a:spLocks/>
          </p:cNvSpPr>
          <p:nvPr/>
        </p:nvSpPr>
        <p:spPr bwMode="auto">
          <a:xfrm>
            <a:off x="3108589" y="3366027"/>
            <a:ext cx="3816492" cy="1655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L="171450" indent="-171450">
              <a:buFont typeface="Arial" panose="020B0604020202020204" pitchFamily="34" charset="0"/>
              <a:buChar char="•"/>
            </a:pPr>
            <a:r>
              <a:rPr lang="en-US" sz="1000" dirty="0">
                <a:solidFill>
                  <a:schemeClr val="tx1"/>
                </a:solidFill>
              </a:rPr>
              <a:t>A list of scrum team members, the time they have allocated to the project, the team </a:t>
            </a:r>
            <a:r>
              <a:rPr lang="en-US" sz="1000" dirty="0" smtClean="0">
                <a:solidFill>
                  <a:schemeClr val="tx1"/>
                </a:solidFill>
              </a:rPr>
              <a:t>member’s </a:t>
            </a:r>
            <a:r>
              <a:rPr lang="en-US" sz="1000" dirty="0">
                <a:solidFill>
                  <a:schemeClr val="tx1"/>
                </a:solidFill>
              </a:rPr>
              <a:t>roles and </a:t>
            </a:r>
            <a:r>
              <a:rPr lang="en-US" sz="1000" dirty="0" smtClean="0">
                <a:solidFill>
                  <a:schemeClr val="tx1"/>
                </a:solidFill>
              </a:rPr>
              <a:t>responsibilities</a:t>
            </a:r>
            <a:br>
              <a:rPr lang="en-US" sz="1000" dirty="0" smtClean="0">
                <a:solidFill>
                  <a:schemeClr val="tx1"/>
                </a:solidFill>
              </a:rPr>
            </a:br>
            <a:endParaRPr lang="en-US" sz="1000" dirty="0">
              <a:solidFill>
                <a:schemeClr val="tx1"/>
              </a:solidFill>
            </a:endParaRPr>
          </a:p>
          <a:p>
            <a:pPr marL="171450" indent="-171450">
              <a:buFont typeface="Arial" panose="020B0604020202020204" pitchFamily="34" charset="0"/>
              <a:buChar char="•"/>
            </a:pPr>
            <a:r>
              <a:rPr lang="en-US" sz="1000" dirty="0">
                <a:solidFill>
                  <a:schemeClr val="tx1"/>
                </a:solidFill>
              </a:rPr>
              <a:t>When will the product owner be available and through which </a:t>
            </a:r>
            <a:r>
              <a:rPr lang="en-US" sz="1000" dirty="0" smtClean="0">
                <a:solidFill>
                  <a:schemeClr val="tx1"/>
                </a:solidFill>
              </a:rPr>
              <a:t>channels</a:t>
            </a:r>
            <a:br>
              <a:rPr lang="en-US" sz="1000" dirty="0" smtClean="0">
                <a:solidFill>
                  <a:schemeClr val="tx1"/>
                </a:solidFill>
              </a:rPr>
            </a:br>
            <a:endParaRPr lang="en-US" sz="1000" dirty="0">
              <a:solidFill>
                <a:schemeClr val="tx1"/>
              </a:solidFill>
            </a:endParaRPr>
          </a:p>
          <a:p>
            <a:pPr marL="171450" indent="-171450">
              <a:buFont typeface="Arial" panose="020B0604020202020204" pitchFamily="34" charset="0"/>
              <a:buChar char="•"/>
            </a:pPr>
            <a:r>
              <a:rPr lang="en-US" sz="1000" dirty="0">
                <a:solidFill>
                  <a:schemeClr val="tx1"/>
                </a:solidFill>
              </a:rPr>
              <a:t>What is the </a:t>
            </a:r>
            <a:r>
              <a:rPr lang="en-US" sz="1000" dirty="0" smtClean="0">
                <a:solidFill>
                  <a:schemeClr val="tx1"/>
                </a:solidFill>
              </a:rPr>
              <a:t>DoR</a:t>
            </a:r>
            <a:r>
              <a:rPr lang="en-US" sz="1000" dirty="0">
                <a:solidFill>
                  <a:schemeClr val="tx1"/>
                </a:solidFill>
              </a:rPr>
              <a:t> for user </a:t>
            </a:r>
            <a:r>
              <a:rPr lang="en-US" sz="1000" dirty="0" smtClean="0">
                <a:solidFill>
                  <a:schemeClr val="tx1"/>
                </a:solidFill>
              </a:rPr>
              <a:t>stories</a:t>
            </a:r>
            <a:br>
              <a:rPr lang="en-US" sz="1000" dirty="0" smtClean="0">
                <a:solidFill>
                  <a:schemeClr val="tx1"/>
                </a:solidFill>
              </a:rPr>
            </a:br>
            <a:endParaRPr lang="en-US" sz="1000" dirty="0">
              <a:solidFill>
                <a:schemeClr val="tx1"/>
              </a:solidFill>
            </a:endParaRPr>
          </a:p>
          <a:p>
            <a:pPr marL="171450" indent="-171450">
              <a:buFont typeface="Arial" panose="020B0604020202020204" pitchFamily="34" charset="0"/>
              <a:buChar char="•"/>
            </a:pPr>
            <a:r>
              <a:rPr lang="en-US" sz="1000" dirty="0">
                <a:solidFill>
                  <a:schemeClr val="tx1"/>
                </a:solidFill>
              </a:rPr>
              <a:t>What is the DoD for user </a:t>
            </a:r>
            <a:r>
              <a:rPr lang="en-US" sz="1000" dirty="0" smtClean="0">
                <a:solidFill>
                  <a:schemeClr val="tx1"/>
                </a:solidFill>
              </a:rPr>
              <a:t>stories</a:t>
            </a:r>
            <a:endParaRPr lang="en-US" sz="1000" dirty="0">
              <a:solidFill>
                <a:schemeClr val="tx1"/>
              </a:solidFill>
            </a:endParaRPr>
          </a:p>
        </p:txBody>
      </p:sp>
      <p:sp>
        <p:nvSpPr>
          <p:cNvPr id="88" name="Title 1">
            <a:extLst>
              <a:ext uri="{FF2B5EF4-FFF2-40B4-BE49-F238E27FC236}">
                <a16:creationId xmlns="" xmlns:a16="http://schemas.microsoft.com/office/drawing/2014/main" id="{C4CC0F66-F716-9E4A-A350-90E627E348D3}"/>
              </a:ext>
            </a:extLst>
          </p:cNvPr>
          <p:cNvSpPr txBox="1">
            <a:spLocks/>
          </p:cNvSpPr>
          <p:nvPr/>
        </p:nvSpPr>
        <p:spPr bwMode="auto">
          <a:xfrm>
            <a:off x="7874563" y="3366027"/>
            <a:ext cx="3816492" cy="1655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L="171450" indent="-171450">
              <a:buFont typeface="Arial" panose="020B0604020202020204" pitchFamily="34" charset="0"/>
              <a:buChar char="•"/>
            </a:pPr>
            <a:r>
              <a:rPr lang="en-US" sz="1000" dirty="0">
                <a:solidFill>
                  <a:schemeClr val="tx1"/>
                </a:solidFill>
              </a:rPr>
              <a:t>What </a:t>
            </a:r>
            <a:r>
              <a:rPr lang="en-US" sz="1000" dirty="0" smtClean="0">
                <a:solidFill>
                  <a:schemeClr val="tx1"/>
                </a:solidFill>
              </a:rPr>
              <a:t>ceremonies </a:t>
            </a:r>
            <a:r>
              <a:rPr lang="en-US" sz="1000" dirty="0">
                <a:solidFill>
                  <a:schemeClr val="tx1"/>
                </a:solidFill>
              </a:rPr>
              <a:t>will be </a:t>
            </a:r>
            <a:r>
              <a:rPr lang="en-US" sz="1000" dirty="0" smtClean="0">
                <a:solidFill>
                  <a:schemeClr val="tx1"/>
                </a:solidFill>
              </a:rPr>
              <a:t>held, and </a:t>
            </a:r>
            <a:r>
              <a:rPr lang="en-US" sz="1000" dirty="0">
                <a:solidFill>
                  <a:schemeClr val="tx1"/>
                </a:solidFill>
              </a:rPr>
              <a:t>where and when they will take </a:t>
            </a:r>
            <a:r>
              <a:rPr lang="en-US" sz="1000" dirty="0" smtClean="0">
                <a:solidFill>
                  <a:schemeClr val="tx1"/>
                </a:solidFill>
              </a:rPr>
              <a:t>place</a:t>
            </a:r>
            <a:br>
              <a:rPr lang="en-US" sz="1000" dirty="0" smtClean="0">
                <a:solidFill>
                  <a:schemeClr val="tx1"/>
                </a:solidFill>
              </a:rPr>
            </a:br>
            <a:endParaRPr lang="en-US" sz="1000" dirty="0">
              <a:solidFill>
                <a:schemeClr val="tx1"/>
              </a:solidFill>
            </a:endParaRPr>
          </a:p>
          <a:p>
            <a:pPr marL="171450" indent="-171450">
              <a:buFont typeface="Arial" panose="020B0604020202020204" pitchFamily="34" charset="0"/>
              <a:buChar char="•"/>
            </a:pPr>
            <a:r>
              <a:rPr lang="en-US" sz="1000" dirty="0">
                <a:solidFill>
                  <a:schemeClr val="tx1"/>
                </a:solidFill>
              </a:rPr>
              <a:t>What </a:t>
            </a:r>
            <a:r>
              <a:rPr lang="en-US" sz="1000" dirty="0" smtClean="0">
                <a:solidFill>
                  <a:schemeClr val="tx1"/>
                </a:solidFill>
              </a:rPr>
              <a:t>artifacts </a:t>
            </a:r>
            <a:r>
              <a:rPr lang="en-US" sz="1000" dirty="0">
                <a:solidFill>
                  <a:schemeClr val="tx1"/>
                </a:solidFill>
              </a:rPr>
              <a:t>will be </a:t>
            </a:r>
            <a:r>
              <a:rPr lang="en-US" sz="1000" dirty="0" smtClean="0">
                <a:solidFill>
                  <a:schemeClr val="tx1"/>
                </a:solidFill>
              </a:rPr>
              <a:t>created, and </a:t>
            </a:r>
            <a:r>
              <a:rPr lang="en-US" sz="1000" dirty="0">
                <a:solidFill>
                  <a:schemeClr val="tx1"/>
                </a:solidFill>
              </a:rPr>
              <a:t>how they will be shared with </a:t>
            </a:r>
            <a:r>
              <a:rPr lang="en-US" sz="1000" dirty="0" smtClean="0">
                <a:solidFill>
                  <a:schemeClr val="tx1"/>
                </a:solidFill>
              </a:rPr>
              <a:t>team</a:t>
            </a:r>
            <a:br>
              <a:rPr lang="en-US" sz="1000" dirty="0" smtClean="0">
                <a:solidFill>
                  <a:schemeClr val="tx1"/>
                </a:solidFill>
              </a:rPr>
            </a:br>
            <a:endParaRPr lang="en-US" sz="1000" dirty="0">
              <a:solidFill>
                <a:schemeClr val="tx1"/>
              </a:solidFill>
            </a:endParaRPr>
          </a:p>
          <a:p>
            <a:pPr marL="171450" indent="-171450">
              <a:buFont typeface="Arial" panose="020B0604020202020204" pitchFamily="34" charset="0"/>
              <a:buChar char="•"/>
            </a:pPr>
            <a:r>
              <a:rPr lang="en-US" sz="1000" dirty="0">
                <a:solidFill>
                  <a:schemeClr val="tx1"/>
                </a:solidFill>
              </a:rPr>
              <a:t>What </a:t>
            </a:r>
            <a:r>
              <a:rPr lang="en-US" sz="1000" dirty="0" smtClean="0">
                <a:solidFill>
                  <a:schemeClr val="tx1"/>
                </a:solidFill>
              </a:rPr>
              <a:t>tools </a:t>
            </a:r>
            <a:r>
              <a:rPr lang="en-US" sz="1000" dirty="0">
                <a:solidFill>
                  <a:schemeClr val="tx1"/>
                </a:solidFill>
              </a:rPr>
              <a:t>and </a:t>
            </a:r>
            <a:r>
              <a:rPr lang="en-US" sz="1000" dirty="0" smtClean="0">
                <a:solidFill>
                  <a:schemeClr val="tx1"/>
                </a:solidFill>
              </a:rPr>
              <a:t>processes </a:t>
            </a:r>
            <a:r>
              <a:rPr lang="en-US" sz="1000" dirty="0">
                <a:solidFill>
                  <a:schemeClr val="tx1"/>
                </a:solidFill>
              </a:rPr>
              <a:t>will be used to manage the user stories, bugs, impediments, </a:t>
            </a:r>
            <a:r>
              <a:rPr lang="en-US" sz="1000" dirty="0" smtClean="0">
                <a:solidFill>
                  <a:schemeClr val="tx1"/>
                </a:solidFill>
              </a:rPr>
              <a:t>etc.</a:t>
            </a:r>
            <a:br>
              <a:rPr lang="en-US" sz="1000" dirty="0" smtClean="0">
                <a:solidFill>
                  <a:schemeClr val="tx1"/>
                </a:solidFill>
              </a:rPr>
            </a:br>
            <a:endParaRPr lang="en-US" sz="1000" dirty="0">
              <a:solidFill>
                <a:schemeClr val="tx1"/>
              </a:solidFill>
            </a:endParaRPr>
          </a:p>
          <a:p>
            <a:pPr marL="171450" indent="-171450">
              <a:buFont typeface="Arial" panose="020B0604020202020204" pitchFamily="34" charset="0"/>
              <a:buChar char="•"/>
            </a:pPr>
            <a:r>
              <a:rPr lang="en-US" sz="1000" dirty="0">
                <a:solidFill>
                  <a:schemeClr val="tx1"/>
                </a:solidFill>
              </a:rPr>
              <a:t>The </a:t>
            </a:r>
            <a:r>
              <a:rPr lang="en-US" sz="1000" dirty="0" smtClean="0">
                <a:solidFill>
                  <a:schemeClr val="tx1"/>
                </a:solidFill>
              </a:rPr>
              <a:t>team’s </a:t>
            </a:r>
            <a:r>
              <a:rPr lang="en-US" sz="1000" dirty="0">
                <a:solidFill>
                  <a:schemeClr val="tx1"/>
                </a:solidFill>
              </a:rPr>
              <a:t>goals/activities if required</a:t>
            </a:r>
          </a:p>
        </p:txBody>
      </p:sp>
      <p:sp>
        <p:nvSpPr>
          <p:cNvPr id="89" name="Title 1">
            <a:extLst>
              <a:ext uri="{FF2B5EF4-FFF2-40B4-BE49-F238E27FC236}">
                <a16:creationId xmlns="" xmlns:a16="http://schemas.microsoft.com/office/drawing/2014/main" id="{C4CC0F66-F716-9E4A-A350-90E627E348D3}"/>
              </a:ext>
            </a:extLst>
          </p:cNvPr>
          <p:cNvSpPr txBox="1">
            <a:spLocks/>
          </p:cNvSpPr>
          <p:nvPr/>
        </p:nvSpPr>
        <p:spPr bwMode="auto">
          <a:xfrm>
            <a:off x="3108588" y="2935269"/>
            <a:ext cx="2425014" cy="287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L="0" marR="0" lvl="0" indent="0" algn="ctr" defTabSz="457200" rtl="0" eaLnBrk="0" fontAlgn="base" latinLnBrk="0" hangingPunct="0">
              <a:lnSpc>
                <a:spcPct val="100000"/>
              </a:lnSpc>
              <a:spcBef>
                <a:spcPct val="0"/>
              </a:spcBef>
              <a:spcAft>
                <a:spcPct val="0"/>
              </a:spcAft>
              <a:buClrTx/>
              <a:buSzTx/>
              <a:buFontTx/>
              <a:buNone/>
              <a:tabLst/>
              <a:defRPr/>
            </a:pPr>
            <a:r>
              <a:rPr lang="en-CA" sz="1200" b="1" dirty="0" smtClean="0">
                <a:solidFill>
                  <a:srgbClr val="E47623"/>
                </a:solidFill>
              </a:rPr>
              <a:t>Working Agreement Examples</a:t>
            </a:r>
            <a:endParaRPr kumimoji="0" lang="en-CA" sz="1200" b="1" i="0" u="none" strike="noStrike" kern="1200" cap="none" spc="0" normalizeH="0" baseline="0" noProof="0" dirty="0">
              <a:ln>
                <a:noFill/>
              </a:ln>
              <a:solidFill>
                <a:srgbClr val="E47623"/>
              </a:solidFill>
              <a:effectLst/>
              <a:uLnTx/>
              <a:uFillTx/>
            </a:endParaRPr>
          </a:p>
        </p:txBody>
      </p:sp>
    </p:spTree>
    <p:extLst>
      <p:ext uri="{BB962C8B-B14F-4D97-AF65-F5344CB8AC3E}">
        <p14:creationId xmlns:p14="http://schemas.microsoft.com/office/powerpoint/2010/main" val="398726692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Rectangle 89"/>
          <p:cNvSpPr/>
          <p:nvPr/>
        </p:nvSpPr>
        <p:spPr>
          <a:xfrm>
            <a:off x="117566" y="656963"/>
            <a:ext cx="2569464" cy="5699450"/>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Pentagon 16"/>
          <p:cNvSpPr/>
          <p:nvPr/>
        </p:nvSpPr>
        <p:spPr>
          <a:xfrm>
            <a:off x="-1" y="57150"/>
            <a:ext cx="11978877" cy="521494"/>
          </a:xfrm>
          <a:prstGeom prst="homePlate">
            <a:avLst/>
          </a:prstGeom>
          <a:solidFill>
            <a:schemeClr val="bg1">
              <a:lumMod val="9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p:nvSpPr>
        <p:spPr>
          <a:xfrm>
            <a:off x="2730256" y="677093"/>
            <a:ext cx="9248619" cy="1986907"/>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val 1"/>
          <p:cNvSpPr/>
          <p:nvPr/>
        </p:nvSpPr>
        <p:spPr>
          <a:xfrm>
            <a:off x="402989" y="957449"/>
            <a:ext cx="1998618" cy="2002536"/>
          </a:xfrm>
          <a:prstGeom prst="ellipse">
            <a:avLst/>
          </a:prstGeom>
          <a:solidFill>
            <a:schemeClr val="bg1"/>
          </a:solidFill>
          <a:ln>
            <a:solidFill>
              <a:srgbClr val="5B9BD5"/>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Title 1">
            <a:extLst>
              <a:ext uri="{FF2B5EF4-FFF2-40B4-BE49-F238E27FC236}">
                <a16:creationId xmlns="" xmlns:a16="http://schemas.microsoft.com/office/drawing/2014/main" id="{C4CC0F66-F716-9E4A-A350-90E627E348D3}"/>
              </a:ext>
            </a:extLst>
          </p:cNvPr>
          <p:cNvSpPr txBox="1">
            <a:spLocks/>
          </p:cNvSpPr>
          <p:nvPr/>
        </p:nvSpPr>
        <p:spPr bwMode="auto">
          <a:xfrm>
            <a:off x="769931" y="2163261"/>
            <a:ext cx="1264733" cy="231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L="0" marR="0" lvl="0" indent="0" algn="ctr" defTabSz="457200" rtl="0" eaLnBrk="0" fontAlgn="base" latinLnBrk="0" hangingPunct="0">
              <a:lnSpc>
                <a:spcPct val="100000"/>
              </a:lnSpc>
              <a:spcBef>
                <a:spcPct val="0"/>
              </a:spcBef>
              <a:spcAft>
                <a:spcPct val="0"/>
              </a:spcAft>
              <a:buClrTx/>
              <a:buSzTx/>
              <a:buFontTx/>
              <a:buNone/>
              <a:tabLst/>
              <a:defRPr/>
            </a:pPr>
            <a:r>
              <a:rPr kumimoji="0" lang="en-CA" sz="1200" b="1" i="0" u="none" strike="noStrike" kern="1200" cap="none" spc="0" normalizeH="0" baseline="0" noProof="0" dirty="0" smtClean="0">
                <a:ln>
                  <a:noFill/>
                </a:ln>
                <a:solidFill>
                  <a:srgbClr val="5B9BD5"/>
                </a:solidFill>
                <a:effectLst/>
                <a:uLnTx/>
                <a:uFillTx/>
                <a:latin typeface="Century Gothic" pitchFamily="34" charset="0"/>
                <a:ea typeface="ヒラギノ角ゴ Pro W3" pitchFamily="126" charset="-128"/>
              </a:rPr>
              <a:t>User Story</a:t>
            </a:r>
            <a:endParaRPr kumimoji="0" lang="en-CA" sz="1200" b="1" i="0" u="none" strike="noStrike" kern="1200" cap="none" spc="0" normalizeH="0" baseline="0" noProof="0" dirty="0">
              <a:ln>
                <a:noFill/>
              </a:ln>
              <a:solidFill>
                <a:srgbClr val="5B9BD5"/>
              </a:solidFill>
              <a:effectLst/>
              <a:uLnTx/>
              <a:uFillTx/>
              <a:latin typeface="Century Gothic" pitchFamily="34" charset="0"/>
              <a:ea typeface="ヒラギノ角ゴ Pro W3" pitchFamily="126" charset="-128"/>
            </a:endParaRPr>
          </a:p>
        </p:txBody>
      </p:sp>
      <p:sp>
        <p:nvSpPr>
          <p:cNvPr id="84" name="Title 1">
            <a:extLst>
              <a:ext uri="{FF2B5EF4-FFF2-40B4-BE49-F238E27FC236}">
                <a16:creationId xmlns="" xmlns:a16="http://schemas.microsoft.com/office/drawing/2014/main" id="{C4CC0F66-F716-9E4A-A350-90E627E348D3}"/>
              </a:ext>
            </a:extLst>
          </p:cNvPr>
          <p:cNvSpPr txBox="1">
            <a:spLocks/>
          </p:cNvSpPr>
          <p:nvPr/>
        </p:nvSpPr>
        <p:spPr bwMode="auto">
          <a:xfrm>
            <a:off x="2809031" y="735018"/>
            <a:ext cx="8964844" cy="297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r>
              <a:rPr lang="en-US" sz="1200" b="1" dirty="0">
                <a:solidFill>
                  <a:schemeClr val="tx1"/>
                </a:solidFill>
              </a:rPr>
              <a:t>A Short Description of a User Based on User Research That Helps the Team Make Decisions</a:t>
            </a:r>
          </a:p>
        </p:txBody>
      </p:sp>
      <p:sp>
        <p:nvSpPr>
          <p:cNvPr id="86" name="Rectangle 85"/>
          <p:cNvSpPr/>
          <p:nvPr/>
        </p:nvSpPr>
        <p:spPr>
          <a:xfrm>
            <a:off x="2730254" y="2762449"/>
            <a:ext cx="9248619" cy="3593963"/>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4" name="Group 33"/>
          <p:cNvGrpSpPr/>
          <p:nvPr/>
        </p:nvGrpSpPr>
        <p:grpSpPr>
          <a:xfrm>
            <a:off x="945097" y="1767136"/>
            <a:ext cx="914400" cy="229497"/>
            <a:chOff x="7324726" y="2465388"/>
            <a:chExt cx="323850" cy="101600"/>
          </a:xfrm>
        </p:grpSpPr>
        <p:sp>
          <p:nvSpPr>
            <p:cNvPr id="35" name="Freeform 629"/>
            <p:cNvSpPr>
              <a:spLocks/>
            </p:cNvSpPr>
            <p:nvPr/>
          </p:nvSpPr>
          <p:spPr bwMode="auto">
            <a:xfrm>
              <a:off x="7324726" y="2465388"/>
              <a:ext cx="323850" cy="73025"/>
            </a:xfrm>
            <a:custGeom>
              <a:avLst/>
              <a:gdLst>
                <a:gd name="T0" fmla="*/ 204 w 204"/>
                <a:gd name="T1" fmla="*/ 46 h 46"/>
                <a:gd name="T2" fmla="*/ 22 w 204"/>
                <a:gd name="T3" fmla="*/ 46 h 46"/>
                <a:gd name="T4" fmla="*/ 22 w 204"/>
                <a:gd name="T5" fmla="*/ 37 h 46"/>
                <a:gd name="T6" fmla="*/ 195 w 204"/>
                <a:gd name="T7" fmla="*/ 37 h 46"/>
                <a:gd name="T8" fmla="*/ 195 w 204"/>
                <a:gd name="T9" fmla="*/ 9 h 46"/>
                <a:gd name="T10" fmla="*/ 0 w 204"/>
                <a:gd name="T11" fmla="*/ 9 h 46"/>
                <a:gd name="T12" fmla="*/ 0 w 204"/>
                <a:gd name="T13" fmla="*/ 0 h 46"/>
                <a:gd name="T14" fmla="*/ 204 w 204"/>
                <a:gd name="T15" fmla="*/ 0 h 46"/>
                <a:gd name="T16" fmla="*/ 204 w 204"/>
                <a:gd name="T17" fmla="*/ 4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4" h="46">
                  <a:moveTo>
                    <a:pt x="204" y="46"/>
                  </a:moveTo>
                  <a:lnTo>
                    <a:pt x="22" y="46"/>
                  </a:lnTo>
                  <a:lnTo>
                    <a:pt x="22" y="37"/>
                  </a:lnTo>
                  <a:lnTo>
                    <a:pt x="195" y="37"/>
                  </a:lnTo>
                  <a:lnTo>
                    <a:pt x="195" y="9"/>
                  </a:lnTo>
                  <a:lnTo>
                    <a:pt x="0" y="9"/>
                  </a:lnTo>
                  <a:lnTo>
                    <a:pt x="0" y="0"/>
                  </a:lnTo>
                  <a:lnTo>
                    <a:pt x="204" y="0"/>
                  </a:lnTo>
                  <a:lnTo>
                    <a:pt x="204" y="46"/>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36" name="Rectangle 630"/>
            <p:cNvSpPr>
              <a:spLocks noChangeArrowheads="1"/>
            </p:cNvSpPr>
            <p:nvPr/>
          </p:nvSpPr>
          <p:spPr bwMode="auto">
            <a:xfrm>
              <a:off x="7359651" y="2493963"/>
              <a:ext cx="14288" cy="15875"/>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37" name="Rectangle 631"/>
            <p:cNvSpPr>
              <a:spLocks noChangeArrowheads="1"/>
            </p:cNvSpPr>
            <p:nvPr/>
          </p:nvSpPr>
          <p:spPr bwMode="auto">
            <a:xfrm>
              <a:off x="7388226" y="2493963"/>
              <a:ext cx="14288" cy="15875"/>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38" name="Rectangle 632"/>
            <p:cNvSpPr>
              <a:spLocks noChangeArrowheads="1"/>
            </p:cNvSpPr>
            <p:nvPr/>
          </p:nvSpPr>
          <p:spPr bwMode="auto">
            <a:xfrm>
              <a:off x="7416801" y="2493963"/>
              <a:ext cx="15875" cy="15875"/>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39" name="Rectangle 633"/>
            <p:cNvSpPr>
              <a:spLocks noChangeArrowheads="1"/>
            </p:cNvSpPr>
            <p:nvPr/>
          </p:nvSpPr>
          <p:spPr bwMode="auto">
            <a:xfrm>
              <a:off x="7446963" y="2493963"/>
              <a:ext cx="14288" cy="15875"/>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40" name="Rectangle 634"/>
            <p:cNvSpPr>
              <a:spLocks noChangeArrowheads="1"/>
            </p:cNvSpPr>
            <p:nvPr/>
          </p:nvSpPr>
          <p:spPr bwMode="auto">
            <a:xfrm>
              <a:off x="7475538" y="2493963"/>
              <a:ext cx="14288" cy="15875"/>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42" name="Rectangle 635"/>
            <p:cNvSpPr>
              <a:spLocks noChangeArrowheads="1"/>
            </p:cNvSpPr>
            <p:nvPr/>
          </p:nvSpPr>
          <p:spPr bwMode="auto">
            <a:xfrm>
              <a:off x="7504113" y="2493963"/>
              <a:ext cx="14288" cy="15875"/>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43" name="Rectangle 653"/>
            <p:cNvSpPr>
              <a:spLocks noChangeArrowheads="1"/>
            </p:cNvSpPr>
            <p:nvPr/>
          </p:nvSpPr>
          <p:spPr bwMode="auto">
            <a:xfrm>
              <a:off x="7475538" y="2552700"/>
              <a:ext cx="28575"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44" name="Rectangle 654"/>
            <p:cNvSpPr>
              <a:spLocks noChangeArrowheads="1"/>
            </p:cNvSpPr>
            <p:nvPr/>
          </p:nvSpPr>
          <p:spPr bwMode="auto">
            <a:xfrm>
              <a:off x="7359651" y="2552700"/>
              <a:ext cx="101600"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45" name="Rectangle 655"/>
            <p:cNvSpPr>
              <a:spLocks noChangeArrowheads="1"/>
            </p:cNvSpPr>
            <p:nvPr/>
          </p:nvSpPr>
          <p:spPr bwMode="auto">
            <a:xfrm>
              <a:off x="7518401" y="2552700"/>
              <a:ext cx="57150"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grpSp>
      <p:sp>
        <p:nvSpPr>
          <p:cNvPr id="46" name="Title 1">
            <a:extLst>
              <a:ext uri="{FF2B5EF4-FFF2-40B4-BE49-F238E27FC236}">
                <a16:creationId xmlns="" xmlns:a16="http://schemas.microsoft.com/office/drawing/2014/main" id="{C4CC0F66-F716-9E4A-A350-90E627E348D3}"/>
              </a:ext>
            </a:extLst>
          </p:cNvPr>
          <p:cNvSpPr txBox="1">
            <a:spLocks/>
          </p:cNvSpPr>
          <p:nvPr/>
        </p:nvSpPr>
        <p:spPr bwMode="auto">
          <a:xfrm>
            <a:off x="2794340" y="1181273"/>
            <a:ext cx="8964844" cy="5203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r>
              <a:rPr lang="en-US" sz="1100" dirty="0">
                <a:solidFill>
                  <a:schemeClr val="tx1"/>
                </a:solidFill>
              </a:rPr>
              <a:t>A user story is a short description of the product </a:t>
            </a:r>
            <a:r>
              <a:rPr lang="en-US" sz="1100" dirty="0" smtClean="0">
                <a:solidFill>
                  <a:schemeClr val="tx1"/>
                </a:solidFill>
              </a:rPr>
              <a:t>functionality, and is written </a:t>
            </a:r>
            <a:r>
              <a:rPr lang="en-US" sz="1100" dirty="0">
                <a:solidFill>
                  <a:schemeClr val="tx1"/>
                </a:solidFill>
              </a:rPr>
              <a:t>from the perspective of the </a:t>
            </a:r>
            <a:r>
              <a:rPr lang="en-US" sz="1100" dirty="0" smtClean="0">
                <a:solidFill>
                  <a:schemeClr val="tx1"/>
                </a:solidFill>
              </a:rPr>
              <a:t>user.</a:t>
            </a:r>
          </a:p>
          <a:p>
            <a:endParaRPr lang="en-US" sz="1100" dirty="0">
              <a:solidFill>
                <a:schemeClr val="tx1"/>
              </a:solidFill>
            </a:endParaRPr>
          </a:p>
        </p:txBody>
      </p:sp>
      <p:sp>
        <p:nvSpPr>
          <p:cNvPr id="47" name="Title 1">
            <a:extLst>
              <a:ext uri="{FF2B5EF4-FFF2-40B4-BE49-F238E27FC236}">
                <a16:creationId xmlns="" xmlns:a16="http://schemas.microsoft.com/office/drawing/2014/main" id="{C4CC0F66-F716-9E4A-A350-90E627E348D3}"/>
              </a:ext>
            </a:extLst>
          </p:cNvPr>
          <p:cNvSpPr txBox="1">
            <a:spLocks/>
          </p:cNvSpPr>
          <p:nvPr/>
        </p:nvSpPr>
        <p:spPr bwMode="auto">
          <a:xfrm>
            <a:off x="2809031" y="1752726"/>
            <a:ext cx="8896715" cy="503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r>
              <a:rPr lang="en-US" sz="1100" dirty="0" smtClean="0">
                <a:solidFill>
                  <a:schemeClr val="tx1"/>
                </a:solidFill>
              </a:rPr>
              <a:t>Each User Story</a:t>
            </a:r>
            <a:r>
              <a:rPr lang="en-US" sz="1100" dirty="0">
                <a:solidFill>
                  <a:schemeClr val="tx1"/>
                </a:solidFill>
              </a:rPr>
              <a:t> should be independent of each other, meaning exact functionality should not overlap in other user stories. Each </a:t>
            </a:r>
            <a:r>
              <a:rPr lang="en-US" sz="1100" dirty="0" smtClean="0">
                <a:solidFill>
                  <a:schemeClr val="tx1"/>
                </a:solidFill>
              </a:rPr>
              <a:t>User Story should </a:t>
            </a:r>
            <a:r>
              <a:rPr lang="en-US" sz="1100" dirty="0">
                <a:solidFill>
                  <a:schemeClr val="tx1"/>
                </a:solidFill>
              </a:rPr>
              <a:t>follow a specific and repeatable format to ensure </a:t>
            </a:r>
            <a:r>
              <a:rPr lang="en-US" sz="1100" dirty="0" smtClean="0">
                <a:solidFill>
                  <a:schemeClr val="tx1"/>
                </a:solidFill>
              </a:rPr>
              <a:t>consistency.</a:t>
            </a:r>
            <a:endParaRPr lang="en-US" sz="1100" dirty="0">
              <a:solidFill>
                <a:schemeClr val="tx1"/>
              </a:solidFill>
            </a:endParaRPr>
          </a:p>
        </p:txBody>
      </p:sp>
      <p:sp>
        <p:nvSpPr>
          <p:cNvPr id="48" name="Title 1">
            <a:extLst>
              <a:ext uri="{FF2B5EF4-FFF2-40B4-BE49-F238E27FC236}">
                <a16:creationId xmlns="" xmlns:a16="http://schemas.microsoft.com/office/drawing/2014/main" id="{C4CC0F66-F716-9E4A-A350-90E627E348D3}"/>
              </a:ext>
            </a:extLst>
          </p:cNvPr>
          <p:cNvSpPr txBox="1">
            <a:spLocks/>
          </p:cNvSpPr>
          <p:nvPr/>
        </p:nvSpPr>
        <p:spPr bwMode="auto">
          <a:xfrm>
            <a:off x="2794340" y="2106736"/>
            <a:ext cx="8896715" cy="454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endParaRPr lang="en-US" sz="1000" dirty="0">
              <a:solidFill>
                <a:schemeClr val="tx1"/>
              </a:solidFill>
            </a:endParaRPr>
          </a:p>
        </p:txBody>
      </p:sp>
      <p:sp>
        <p:nvSpPr>
          <p:cNvPr id="49" name="Title 1">
            <a:extLst>
              <a:ext uri="{FF2B5EF4-FFF2-40B4-BE49-F238E27FC236}">
                <a16:creationId xmlns="" xmlns:a16="http://schemas.microsoft.com/office/drawing/2014/main" id="{C4CC0F66-F716-9E4A-A350-90E627E348D3}"/>
              </a:ext>
            </a:extLst>
          </p:cNvPr>
          <p:cNvSpPr txBox="1">
            <a:spLocks/>
          </p:cNvSpPr>
          <p:nvPr/>
        </p:nvSpPr>
        <p:spPr bwMode="auto">
          <a:xfrm>
            <a:off x="2828020" y="3187089"/>
            <a:ext cx="4567079" cy="29374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r>
              <a:rPr lang="en-US" sz="1600" b="1" dirty="0" smtClean="0">
                <a:solidFill>
                  <a:schemeClr val="tx1"/>
                </a:solidFill>
              </a:rPr>
              <a:t>I</a:t>
            </a:r>
            <a:r>
              <a:rPr lang="en-US" sz="1100" dirty="0" smtClean="0">
                <a:solidFill>
                  <a:schemeClr val="tx1"/>
                </a:solidFill>
              </a:rPr>
              <a:t>ndependent </a:t>
            </a:r>
            <a:r>
              <a:rPr lang="en-US" sz="1100" dirty="0">
                <a:solidFill>
                  <a:schemeClr val="tx1"/>
                </a:solidFill>
              </a:rPr>
              <a:t>- A story is structured to minimize </a:t>
            </a:r>
            <a:r>
              <a:rPr lang="en-US" sz="1100" dirty="0" smtClean="0">
                <a:solidFill>
                  <a:schemeClr val="tx1"/>
                </a:solidFill>
              </a:rPr>
              <a:t>dependencies</a:t>
            </a:r>
            <a:br>
              <a:rPr lang="en-US" sz="1100" dirty="0" smtClean="0">
                <a:solidFill>
                  <a:schemeClr val="tx1"/>
                </a:solidFill>
              </a:rPr>
            </a:br>
            <a:endParaRPr lang="en-US" sz="1100" dirty="0">
              <a:solidFill>
                <a:schemeClr val="tx1"/>
              </a:solidFill>
            </a:endParaRPr>
          </a:p>
          <a:p>
            <a:r>
              <a:rPr lang="en-US" sz="1600" b="1" dirty="0">
                <a:solidFill>
                  <a:schemeClr val="tx1"/>
                </a:solidFill>
              </a:rPr>
              <a:t>N</a:t>
            </a:r>
            <a:r>
              <a:rPr lang="en-US" sz="1100" dirty="0">
                <a:solidFill>
                  <a:schemeClr val="tx1"/>
                </a:solidFill>
              </a:rPr>
              <a:t>egotiable - A story allows further refinement of scope to provide options around timing and </a:t>
            </a:r>
            <a:r>
              <a:rPr lang="en-US" sz="1100" dirty="0" smtClean="0">
                <a:solidFill>
                  <a:schemeClr val="tx1"/>
                </a:solidFill>
              </a:rPr>
              <a:t>cost</a:t>
            </a:r>
            <a:br>
              <a:rPr lang="en-US" sz="1100" dirty="0" smtClean="0">
                <a:solidFill>
                  <a:schemeClr val="tx1"/>
                </a:solidFill>
              </a:rPr>
            </a:br>
            <a:endParaRPr lang="en-US" sz="1100" dirty="0">
              <a:solidFill>
                <a:schemeClr val="tx1"/>
              </a:solidFill>
            </a:endParaRPr>
          </a:p>
          <a:p>
            <a:r>
              <a:rPr lang="en-US" sz="1600" b="1" dirty="0">
                <a:solidFill>
                  <a:schemeClr val="tx1"/>
                </a:solidFill>
              </a:rPr>
              <a:t>V</a:t>
            </a:r>
            <a:r>
              <a:rPr lang="en-US" sz="1100" dirty="0">
                <a:solidFill>
                  <a:schemeClr val="tx1"/>
                </a:solidFill>
              </a:rPr>
              <a:t>aluable - A story has concrete business value or an inherent investment </a:t>
            </a:r>
            <a:r>
              <a:rPr lang="en-US" sz="1100" dirty="0" smtClean="0">
                <a:solidFill>
                  <a:schemeClr val="tx1"/>
                </a:solidFill>
              </a:rPr>
              <a:t>value</a:t>
            </a:r>
            <a:br>
              <a:rPr lang="en-US" sz="1100" dirty="0" smtClean="0">
                <a:solidFill>
                  <a:schemeClr val="tx1"/>
                </a:solidFill>
              </a:rPr>
            </a:br>
            <a:endParaRPr lang="en-US" sz="1100" dirty="0">
              <a:solidFill>
                <a:schemeClr val="tx1"/>
              </a:solidFill>
            </a:endParaRPr>
          </a:p>
          <a:p>
            <a:r>
              <a:rPr lang="en-US" sz="1600" b="1" dirty="0">
                <a:solidFill>
                  <a:schemeClr val="tx1"/>
                </a:solidFill>
              </a:rPr>
              <a:t>E</a:t>
            </a:r>
            <a:r>
              <a:rPr lang="en-US" sz="1100" dirty="0">
                <a:solidFill>
                  <a:schemeClr val="tx1"/>
                </a:solidFill>
              </a:rPr>
              <a:t>stimable - A story has sufficient definition to enable coarse </a:t>
            </a:r>
            <a:r>
              <a:rPr lang="en-US" sz="1100" dirty="0" smtClean="0">
                <a:solidFill>
                  <a:schemeClr val="tx1"/>
                </a:solidFill>
              </a:rPr>
              <a:t>estimation</a:t>
            </a:r>
            <a:br>
              <a:rPr lang="en-US" sz="1100" dirty="0" smtClean="0">
                <a:solidFill>
                  <a:schemeClr val="tx1"/>
                </a:solidFill>
              </a:rPr>
            </a:br>
            <a:endParaRPr lang="en-US" sz="1100" dirty="0">
              <a:solidFill>
                <a:schemeClr val="tx1"/>
              </a:solidFill>
            </a:endParaRPr>
          </a:p>
          <a:p>
            <a:r>
              <a:rPr lang="en-US" sz="1600" b="1" dirty="0">
                <a:solidFill>
                  <a:schemeClr val="tx1"/>
                </a:solidFill>
              </a:rPr>
              <a:t>S</a:t>
            </a:r>
            <a:r>
              <a:rPr lang="en-US" sz="1100" dirty="0">
                <a:solidFill>
                  <a:schemeClr val="tx1"/>
                </a:solidFill>
              </a:rPr>
              <a:t>mall - A story is small enough to be completed within a </a:t>
            </a:r>
            <a:r>
              <a:rPr lang="en-US" sz="1100" dirty="0" smtClean="0">
                <a:solidFill>
                  <a:schemeClr val="tx1"/>
                </a:solidFill>
              </a:rPr>
              <a:t>sprint</a:t>
            </a:r>
            <a:br>
              <a:rPr lang="en-US" sz="1100" dirty="0" smtClean="0">
                <a:solidFill>
                  <a:schemeClr val="tx1"/>
                </a:solidFill>
              </a:rPr>
            </a:br>
            <a:endParaRPr lang="en-US" sz="1100" dirty="0">
              <a:solidFill>
                <a:schemeClr val="tx1"/>
              </a:solidFill>
            </a:endParaRPr>
          </a:p>
          <a:p>
            <a:r>
              <a:rPr lang="en-US" sz="1600" b="1" dirty="0">
                <a:solidFill>
                  <a:schemeClr val="tx1"/>
                </a:solidFill>
              </a:rPr>
              <a:t>T</a:t>
            </a:r>
            <a:r>
              <a:rPr lang="en-US" sz="1100" dirty="0">
                <a:solidFill>
                  <a:schemeClr val="tx1"/>
                </a:solidFill>
              </a:rPr>
              <a:t>estable - A story is testable by itself and has clear acceptance criteria associated with it</a:t>
            </a:r>
          </a:p>
        </p:txBody>
      </p:sp>
      <p:sp>
        <p:nvSpPr>
          <p:cNvPr id="50" name="Title 1">
            <a:extLst>
              <a:ext uri="{FF2B5EF4-FFF2-40B4-BE49-F238E27FC236}">
                <a16:creationId xmlns="" xmlns:a16="http://schemas.microsoft.com/office/drawing/2014/main" id="{C4CC0F66-F716-9E4A-A350-90E627E348D3}"/>
              </a:ext>
            </a:extLst>
          </p:cNvPr>
          <p:cNvSpPr txBox="1">
            <a:spLocks/>
          </p:cNvSpPr>
          <p:nvPr/>
        </p:nvSpPr>
        <p:spPr bwMode="auto">
          <a:xfrm>
            <a:off x="2809031" y="2801467"/>
            <a:ext cx="2467819" cy="287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L="0" marR="0" lvl="0" indent="0" defTabSz="457200" rtl="0" eaLnBrk="0" fontAlgn="base" latinLnBrk="0" hangingPunct="0">
              <a:lnSpc>
                <a:spcPct val="100000"/>
              </a:lnSpc>
              <a:spcBef>
                <a:spcPct val="0"/>
              </a:spcBef>
              <a:spcAft>
                <a:spcPct val="0"/>
              </a:spcAft>
              <a:buClrTx/>
              <a:buSzTx/>
              <a:buFontTx/>
              <a:buNone/>
              <a:tabLst/>
              <a:defRPr/>
            </a:pPr>
            <a:r>
              <a:rPr kumimoji="0" lang="en-CA" sz="1200" b="1" i="0" u="none" strike="noStrike" kern="1200" cap="none" spc="0" normalizeH="0" baseline="0" noProof="0" dirty="0" smtClean="0">
                <a:ln>
                  <a:noFill/>
                </a:ln>
                <a:solidFill>
                  <a:schemeClr val="tx1"/>
                </a:solidFill>
                <a:effectLst/>
                <a:uLnTx/>
                <a:uFillTx/>
                <a:latin typeface="Century Gothic" pitchFamily="34" charset="0"/>
                <a:ea typeface="ヒラギノ角ゴ Pro W3" pitchFamily="126" charset="-128"/>
              </a:rPr>
              <a:t>Guiding Principles (INVEST)</a:t>
            </a:r>
            <a:endParaRPr kumimoji="0" lang="en-CA" sz="1200" b="1" i="0" u="none" strike="noStrike" kern="1200" cap="none" spc="0" normalizeH="0" baseline="0" noProof="0" dirty="0">
              <a:ln>
                <a:noFill/>
              </a:ln>
              <a:solidFill>
                <a:schemeClr val="tx1"/>
              </a:solidFill>
              <a:effectLst/>
              <a:uLnTx/>
              <a:uFillTx/>
              <a:latin typeface="Century Gothic" pitchFamily="34" charset="0"/>
              <a:ea typeface="ヒラギノ角ゴ Pro W3" pitchFamily="126" charset="-128"/>
            </a:endParaRPr>
          </a:p>
        </p:txBody>
      </p:sp>
      <p:cxnSp>
        <p:nvCxnSpPr>
          <p:cNvPr id="51" name="Straight Connector 50"/>
          <p:cNvCxnSpPr/>
          <p:nvPr/>
        </p:nvCxnSpPr>
        <p:spPr>
          <a:xfrm>
            <a:off x="7491612" y="3187089"/>
            <a:ext cx="0" cy="283464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2" name="Title 1">
            <a:extLst>
              <a:ext uri="{FF2B5EF4-FFF2-40B4-BE49-F238E27FC236}">
                <a16:creationId xmlns="" xmlns:a16="http://schemas.microsoft.com/office/drawing/2014/main" id="{C4CC0F66-F716-9E4A-A350-90E627E348D3}"/>
              </a:ext>
            </a:extLst>
          </p:cNvPr>
          <p:cNvSpPr txBox="1">
            <a:spLocks/>
          </p:cNvSpPr>
          <p:nvPr/>
        </p:nvSpPr>
        <p:spPr bwMode="auto">
          <a:xfrm>
            <a:off x="7702142" y="2813541"/>
            <a:ext cx="1613641" cy="287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L="0" marR="0" lvl="0" indent="0" defTabSz="457200" rtl="0" eaLnBrk="0" fontAlgn="base" latinLnBrk="0" hangingPunct="0">
              <a:lnSpc>
                <a:spcPct val="100000"/>
              </a:lnSpc>
              <a:spcBef>
                <a:spcPct val="0"/>
              </a:spcBef>
              <a:spcAft>
                <a:spcPct val="0"/>
              </a:spcAft>
              <a:buClrTx/>
              <a:buSzTx/>
              <a:buFontTx/>
              <a:buNone/>
              <a:tabLst/>
              <a:defRPr/>
            </a:pPr>
            <a:r>
              <a:rPr kumimoji="0" lang="en-CA" sz="1200" b="1" i="0" u="none" strike="noStrike" kern="1200" cap="none" spc="0" normalizeH="0" baseline="0" noProof="0" dirty="0" smtClean="0">
                <a:ln>
                  <a:noFill/>
                </a:ln>
                <a:solidFill>
                  <a:schemeClr val="tx1"/>
                </a:solidFill>
                <a:effectLst/>
                <a:uLnTx/>
                <a:uFillTx/>
                <a:latin typeface="Century Gothic" pitchFamily="34" charset="0"/>
                <a:ea typeface="ヒラギノ角ゴ Pro W3" pitchFamily="126" charset="-128"/>
              </a:rPr>
              <a:t>User Story</a:t>
            </a:r>
            <a:r>
              <a:rPr kumimoji="0" lang="en-CA" sz="1200" b="1" i="0" u="none" strike="noStrike" kern="1200" cap="none" spc="0" normalizeH="0" noProof="0" dirty="0" smtClean="0">
                <a:ln>
                  <a:noFill/>
                </a:ln>
                <a:solidFill>
                  <a:schemeClr val="tx1"/>
                </a:solidFill>
                <a:effectLst/>
                <a:uLnTx/>
                <a:uFillTx/>
                <a:latin typeface="Century Gothic" pitchFamily="34" charset="0"/>
                <a:ea typeface="ヒラギノ角ゴ Pro W3" pitchFamily="126" charset="-128"/>
              </a:rPr>
              <a:t> Structure</a:t>
            </a:r>
            <a:endParaRPr kumimoji="0" lang="en-CA" sz="1200" b="1" i="0" u="none" strike="noStrike" kern="1200" cap="none" spc="0" normalizeH="0" baseline="0" noProof="0" dirty="0">
              <a:ln>
                <a:noFill/>
              </a:ln>
              <a:solidFill>
                <a:schemeClr val="tx1"/>
              </a:solidFill>
              <a:effectLst/>
              <a:uLnTx/>
              <a:uFillTx/>
              <a:latin typeface="Century Gothic" pitchFamily="34" charset="0"/>
              <a:ea typeface="ヒラギノ角ゴ Pro W3" pitchFamily="126" charset="-128"/>
            </a:endParaRPr>
          </a:p>
        </p:txBody>
      </p:sp>
      <p:sp>
        <p:nvSpPr>
          <p:cNvPr id="53" name="Title 1">
            <a:extLst>
              <a:ext uri="{FF2B5EF4-FFF2-40B4-BE49-F238E27FC236}">
                <a16:creationId xmlns="" xmlns:a16="http://schemas.microsoft.com/office/drawing/2014/main" id="{C4CC0F66-F716-9E4A-A350-90E627E348D3}"/>
              </a:ext>
            </a:extLst>
          </p:cNvPr>
          <p:cNvSpPr txBox="1">
            <a:spLocks/>
          </p:cNvSpPr>
          <p:nvPr/>
        </p:nvSpPr>
        <p:spPr bwMode="auto">
          <a:xfrm>
            <a:off x="7702142" y="3294235"/>
            <a:ext cx="4413018" cy="2313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r>
              <a:rPr lang="en-US" sz="1100" b="1" dirty="0" smtClean="0">
                <a:solidFill>
                  <a:srgbClr val="5B9BD5"/>
                </a:solidFill>
              </a:rPr>
              <a:t>As a &lt;type of user&gt;</a:t>
            </a:r>
            <a:r>
              <a:rPr lang="en-US" sz="1100" b="1" dirty="0" smtClean="0">
                <a:solidFill>
                  <a:schemeClr val="tx1"/>
                </a:solidFill>
              </a:rPr>
              <a:t/>
            </a:r>
            <a:br>
              <a:rPr lang="en-US" sz="1100" b="1" dirty="0" smtClean="0">
                <a:solidFill>
                  <a:schemeClr val="tx1"/>
                </a:solidFill>
              </a:rPr>
            </a:br>
            <a:endParaRPr lang="en-US" sz="1100" b="1" dirty="0" smtClean="0">
              <a:solidFill>
                <a:srgbClr val="E47623"/>
              </a:solidFill>
            </a:endParaRPr>
          </a:p>
          <a:p>
            <a:r>
              <a:rPr lang="en-US" sz="1100" b="1" dirty="0" smtClean="0">
                <a:solidFill>
                  <a:srgbClr val="E47623"/>
                </a:solidFill>
              </a:rPr>
              <a:t>I want &lt;users goal&gt;</a:t>
            </a:r>
            <a:r>
              <a:rPr lang="en-US" sz="1100" b="1" dirty="0" smtClean="0">
                <a:solidFill>
                  <a:schemeClr val="tx1"/>
                </a:solidFill>
              </a:rPr>
              <a:t/>
            </a:r>
            <a:br>
              <a:rPr lang="en-US" sz="1100" b="1" dirty="0" smtClean="0">
                <a:solidFill>
                  <a:schemeClr val="tx1"/>
                </a:solidFill>
              </a:rPr>
            </a:br>
            <a:endParaRPr lang="en-US" sz="1100" b="1" dirty="0" smtClean="0">
              <a:solidFill>
                <a:schemeClr val="tx1"/>
              </a:solidFill>
            </a:endParaRPr>
          </a:p>
          <a:p>
            <a:r>
              <a:rPr lang="en-US" sz="1100" b="1" dirty="0" smtClean="0">
                <a:solidFill>
                  <a:srgbClr val="73B632"/>
                </a:solidFill>
              </a:rPr>
              <a:t>So that &lt;some reason&gt;</a:t>
            </a:r>
          </a:p>
          <a:p>
            <a:endParaRPr lang="en-US" sz="1100" dirty="0"/>
          </a:p>
          <a:p>
            <a:r>
              <a:rPr lang="en-US" sz="1100" b="1" dirty="0">
                <a:solidFill>
                  <a:schemeClr val="tx1"/>
                </a:solidFill>
              </a:rPr>
              <a:t>Example</a:t>
            </a:r>
            <a:r>
              <a:rPr lang="en-US" sz="1100" b="1" dirty="0" smtClean="0">
                <a:solidFill>
                  <a:schemeClr val="tx1"/>
                </a:solidFill>
              </a:rPr>
              <a:t>:</a:t>
            </a:r>
            <a:br>
              <a:rPr lang="en-US" sz="1100" b="1" dirty="0" smtClean="0">
                <a:solidFill>
                  <a:schemeClr val="tx1"/>
                </a:solidFill>
              </a:rPr>
            </a:br>
            <a:endParaRPr lang="en-US" sz="1100" dirty="0">
              <a:solidFill>
                <a:schemeClr val="tx1"/>
              </a:solidFill>
            </a:endParaRPr>
          </a:p>
          <a:p>
            <a:r>
              <a:rPr lang="en-US" sz="1100" b="1" i="1" dirty="0">
                <a:solidFill>
                  <a:srgbClr val="5B9BD5"/>
                </a:solidFill>
              </a:rPr>
              <a:t>As a</a:t>
            </a:r>
            <a:r>
              <a:rPr lang="en-US" sz="1100" dirty="0">
                <a:solidFill>
                  <a:schemeClr val="tx1"/>
                </a:solidFill>
              </a:rPr>
              <a:t> power </a:t>
            </a:r>
            <a:r>
              <a:rPr lang="en-US" sz="1100" dirty="0" smtClean="0">
                <a:solidFill>
                  <a:schemeClr val="tx1"/>
                </a:solidFill>
              </a:rPr>
              <a:t>user</a:t>
            </a:r>
            <a:br>
              <a:rPr lang="en-US" sz="1100" dirty="0" smtClean="0">
                <a:solidFill>
                  <a:schemeClr val="tx1"/>
                </a:solidFill>
              </a:rPr>
            </a:br>
            <a:endParaRPr lang="en-US" sz="1100" dirty="0">
              <a:solidFill>
                <a:schemeClr val="tx1"/>
              </a:solidFill>
            </a:endParaRPr>
          </a:p>
          <a:p>
            <a:r>
              <a:rPr lang="en-US" sz="1100" b="1" i="1" dirty="0">
                <a:solidFill>
                  <a:srgbClr val="E47623"/>
                </a:solidFill>
              </a:rPr>
              <a:t>I want</a:t>
            </a:r>
            <a:r>
              <a:rPr lang="en-US" sz="1100" dirty="0">
                <a:solidFill>
                  <a:schemeClr val="tx1"/>
                </a:solidFill>
              </a:rPr>
              <a:t> the ability to merge all user records by selecting which values from each I want to </a:t>
            </a:r>
            <a:r>
              <a:rPr lang="en-US" sz="1100" dirty="0" smtClean="0">
                <a:solidFill>
                  <a:schemeClr val="tx1"/>
                </a:solidFill>
              </a:rPr>
              <a:t>keep</a:t>
            </a:r>
            <a:br>
              <a:rPr lang="en-US" sz="1100" dirty="0" smtClean="0">
                <a:solidFill>
                  <a:schemeClr val="tx1"/>
                </a:solidFill>
              </a:rPr>
            </a:br>
            <a:endParaRPr lang="en-US" sz="1100" dirty="0">
              <a:solidFill>
                <a:schemeClr val="tx1"/>
              </a:solidFill>
            </a:endParaRPr>
          </a:p>
          <a:p>
            <a:r>
              <a:rPr lang="en-US" sz="1100" b="1" i="1" dirty="0">
                <a:solidFill>
                  <a:srgbClr val="73B632"/>
                </a:solidFill>
              </a:rPr>
              <a:t>So that</a:t>
            </a:r>
            <a:r>
              <a:rPr lang="en-US" sz="1100" dirty="0">
                <a:solidFill>
                  <a:schemeClr val="tx1"/>
                </a:solidFill>
              </a:rPr>
              <a:t> the application does not contain duplicates</a:t>
            </a:r>
          </a:p>
        </p:txBody>
      </p:sp>
    </p:spTree>
    <p:extLst>
      <p:ext uri="{BB962C8B-B14F-4D97-AF65-F5344CB8AC3E}">
        <p14:creationId xmlns:p14="http://schemas.microsoft.com/office/powerpoint/2010/main" val="275787812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imageimage2018-9-26.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56094" y="719970"/>
            <a:ext cx="8879813" cy="54180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706367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Rectangle 89"/>
          <p:cNvSpPr/>
          <p:nvPr/>
        </p:nvSpPr>
        <p:spPr>
          <a:xfrm>
            <a:off x="117566" y="656963"/>
            <a:ext cx="2569464" cy="5992412"/>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Pentagon 16"/>
          <p:cNvSpPr/>
          <p:nvPr/>
        </p:nvSpPr>
        <p:spPr>
          <a:xfrm>
            <a:off x="-1" y="57150"/>
            <a:ext cx="11978877" cy="521494"/>
          </a:xfrm>
          <a:prstGeom prst="homePlate">
            <a:avLst/>
          </a:prstGeom>
          <a:solidFill>
            <a:schemeClr val="bg1">
              <a:lumMod val="9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val 1"/>
          <p:cNvSpPr/>
          <p:nvPr/>
        </p:nvSpPr>
        <p:spPr>
          <a:xfrm>
            <a:off x="402989" y="957449"/>
            <a:ext cx="1998618" cy="2002536"/>
          </a:xfrm>
          <a:prstGeom prst="ellipse">
            <a:avLst/>
          </a:prstGeom>
          <a:solidFill>
            <a:schemeClr val="bg1"/>
          </a:solidFill>
          <a:ln>
            <a:solidFill>
              <a:srgbClr val="73B632"/>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Title 1">
            <a:extLst>
              <a:ext uri="{FF2B5EF4-FFF2-40B4-BE49-F238E27FC236}">
                <a16:creationId xmlns="" xmlns:a16="http://schemas.microsoft.com/office/drawing/2014/main" id="{C4CC0F66-F716-9E4A-A350-90E627E348D3}"/>
              </a:ext>
            </a:extLst>
          </p:cNvPr>
          <p:cNvSpPr txBox="1">
            <a:spLocks/>
          </p:cNvSpPr>
          <p:nvPr/>
        </p:nvSpPr>
        <p:spPr bwMode="auto">
          <a:xfrm>
            <a:off x="677555" y="2357026"/>
            <a:ext cx="1449486" cy="229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L="0" marR="0" lvl="0" indent="0" algn="ctr" defTabSz="457200" rtl="0" eaLnBrk="0" fontAlgn="base" latinLnBrk="0" hangingPunct="0">
              <a:lnSpc>
                <a:spcPct val="100000"/>
              </a:lnSpc>
              <a:spcBef>
                <a:spcPct val="0"/>
              </a:spcBef>
              <a:spcAft>
                <a:spcPct val="0"/>
              </a:spcAft>
              <a:buClrTx/>
              <a:buSzTx/>
              <a:buFontTx/>
              <a:buNone/>
              <a:tabLst/>
              <a:defRPr/>
            </a:pPr>
            <a:r>
              <a:rPr kumimoji="0" lang="en-CA" sz="1200" b="1" i="0" u="none" strike="noStrike" kern="1200" cap="none" spc="0" normalizeH="0" baseline="0" noProof="0" dirty="0" smtClean="0">
                <a:ln>
                  <a:noFill/>
                </a:ln>
                <a:solidFill>
                  <a:srgbClr val="73B632"/>
                </a:solidFill>
                <a:effectLst/>
                <a:uLnTx/>
                <a:uFillTx/>
                <a:latin typeface="Century Gothic" pitchFamily="34" charset="0"/>
                <a:ea typeface="ヒラギノ角ゴ Pro W3" pitchFamily="126" charset="-128"/>
              </a:rPr>
              <a:t>Product Backlog</a:t>
            </a:r>
            <a:endParaRPr kumimoji="0" lang="en-CA" sz="1200" b="1" i="0" u="none" strike="noStrike" kern="1200" cap="none" spc="0" normalizeH="0" baseline="0" noProof="0" dirty="0">
              <a:ln>
                <a:noFill/>
              </a:ln>
              <a:solidFill>
                <a:srgbClr val="73B632"/>
              </a:solidFill>
              <a:effectLst/>
              <a:uLnTx/>
              <a:uFillTx/>
              <a:latin typeface="Century Gothic" pitchFamily="34" charset="0"/>
              <a:ea typeface="ヒラギノ角ゴ Pro W3" pitchFamily="126" charset="-128"/>
            </a:endParaRPr>
          </a:p>
        </p:txBody>
      </p:sp>
      <p:grpSp>
        <p:nvGrpSpPr>
          <p:cNvPr id="29" name="Group 28"/>
          <p:cNvGrpSpPr/>
          <p:nvPr/>
        </p:nvGrpSpPr>
        <p:grpSpPr>
          <a:xfrm>
            <a:off x="945098" y="1364307"/>
            <a:ext cx="914400" cy="914400"/>
            <a:chOff x="7324726" y="2465388"/>
            <a:chExt cx="323850" cy="404812"/>
          </a:xfrm>
        </p:grpSpPr>
        <p:sp>
          <p:nvSpPr>
            <p:cNvPr id="30" name="Freeform 627"/>
            <p:cNvSpPr>
              <a:spLocks/>
            </p:cNvSpPr>
            <p:nvPr/>
          </p:nvSpPr>
          <p:spPr bwMode="auto">
            <a:xfrm>
              <a:off x="7324726" y="2768600"/>
              <a:ext cx="323850" cy="71438"/>
            </a:xfrm>
            <a:custGeom>
              <a:avLst/>
              <a:gdLst>
                <a:gd name="T0" fmla="*/ 204 w 204"/>
                <a:gd name="T1" fmla="*/ 45 h 45"/>
                <a:gd name="T2" fmla="*/ 22 w 204"/>
                <a:gd name="T3" fmla="*/ 45 h 45"/>
                <a:gd name="T4" fmla="*/ 22 w 204"/>
                <a:gd name="T5" fmla="*/ 36 h 45"/>
                <a:gd name="T6" fmla="*/ 195 w 204"/>
                <a:gd name="T7" fmla="*/ 36 h 45"/>
                <a:gd name="T8" fmla="*/ 195 w 204"/>
                <a:gd name="T9" fmla="*/ 9 h 45"/>
                <a:gd name="T10" fmla="*/ 0 w 204"/>
                <a:gd name="T11" fmla="*/ 9 h 45"/>
                <a:gd name="T12" fmla="*/ 0 w 204"/>
                <a:gd name="T13" fmla="*/ 0 h 45"/>
                <a:gd name="T14" fmla="*/ 204 w 204"/>
                <a:gd name="T15" fmla="*/ 0 h 45"/>
                <a:gd name="T16" fmla="*/ 204 w 204"/>
                <a:gd name="T17"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4" h="45">
                  <a:moveTo>
                    <a:pt x="204" y="45"/>
                  </a:moveTo>
                  <a:lnTo>
                    <a:pt x="22" y="45"/>
                  </a:lnTo>
                  <a:lnTo>
                    <a:pt x="22" y="36"/>
                  </a:lnTo>
                  <a:lnTo>
                    <a:pt x="195" y="36"/>
                  </a:lnTo>
                  <a:lnTo>
                    <a:pt x="195" y="9"/>
                  </a:lnTo>
                  <a:lnTo>
                    <a:pt x="0" y="9"/>
                  </a:lnTo>
                  <a:lnTo>
                    <a:pt x="0" y="0"/>
                  </a:lnTo>
                  <a:lnTo>
                    <a:pt x="204" y="0"/>
                  </a:lnTo>
                  <a:lnTo>
                    <a:pt x="204" y="45"/>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31" name="Freeform 628"/>
            <p:cNvSpPr>
              <a:spLocks/>
            </p:cNvSpPr>
            <p:nvPr/>
          </p:nvSpPr>
          <p:spPr bwMode="auto">
            <a:xfrm>
              <a:off x="7324726" y="2617788"/>
              <a:ext cx="323850" cy="71438"/>
            </a:xfrm>
            <a:custGeom>
              <a:avLst/>
              <a:gdLst>
                <a:gd name="T0" fmla="*/ 204 w 204"/>
                <a:gd name="T1" fmla="*/ 45 h 45"/>
                <a:gd name="T2" fmla="*/ 22 w 204"/>
                <a:gd name="T3" fmla="*/ 45 h 45"/>
                <a:gd name="T4" fmla="*/ 22 w 204"/>
                <a:gd name="T5" fmla="*/ 36 h 45"/>
                <a:gd name="T6" fmla="*/ 195 w 204"/>
                <a:gd name="T7" fmla="*/ 36 h 45"/>
                <a:gd name="T8" fmla="*/ 195 w 204"/>
                <a:gd name="T9" fmla="*/ 9 h 45"/>
                <a:gd name="T10" fmla="*/ 0 w 204"/>
                <a:gd name="T11" fmla="*/ 9 h 45"/>
                <a:gd name="T12" fmla="*/ 0 w 204"/>
                <a:gd name="T13" fmla="*/ 0 h 45"/>
                <a:gd name="T14" fmla="*/ 204 w 204"/>
                <a:gd name="T15" fmla="*/ 0 h 45"/>
                <a:gd name="T16" fmla="*/ 204 w 204"/>
                <a:gd name="T17"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4" h="45">
                  <a:moveTo>
                    <a:pt x="204" y="45"/>
                  </a:moveTo>
                  <a:lnTo>
                    <a:pt x="22" y="45"/>
                  </a:lnTo>
                  <a:lnTo>
                    <a:pt x="22" y="36"/>
                  </a:lnTo>
                  <a:lnTo>
                    <a:pt x="195" y="36"/>
                  </a:lnTo>
                  <a:lnTo>
                    <a:pt x="195" y="9"/>
                  </a:lnTo>
                  <a:lnTo>
                    <a:pt x="0" y="9"/>
                  </a:lnTo>
                  <a:lnTo>
                    <a:pt x="0" y="0"/>
                  </a:lnTo>
                  <a:lnTo>
                    <a:pt x="204" y="0"/>
                  </a:lnTo>
                  <a:lnTo>
                    <a:pt x="204" y="45"/>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32" name="Freeform 629"/>
            <p:cNvSpPr>
              <a:spLocks/>
            </p:cNvSpPr>
            <p:nvPr/>
          </p:nvSpPr>
          <p:spPr bwMode="auto">
            <a:xfrm>
              <a:off x="7324726" y="2465388"/>
              <a:ext cx="323850" cy="73025"/>
            </a:xfrm>
            <a:custGeom>
              <a:avLst/>
              <a:gdLst>
                <a:gd name="T0" fmla="*/ 204 w 204"/>
                <a:gd name="T1" fmla="*/ 46 h 46"/>
                <a:gd name="T2" fmla="*/ 22 w 204"/>
                <a:gd name="T3" fmla="*/ 46 h 46"/>
                <a:gd name="T4" fmla="*/ 22 w 204"/>
                <a:gd name="T5" fmla="*/ 37 h 46"/>
                <a:gd name="T6" fmla="*/ 195 w 204"/>
                <a:gd name="T7" fmla="*/ 37 h 46"/>
                <a:gd name="T8" fmla="*/ 195 w 204"/>
                <a:gd name="T9" fmla="*/ 9 h 46"/>
                <a:gd name="T10" fmla="*/ 0 w 204"/>
                <a:gd name="T11" fmla="*/ 9 h 46"/>
                <a:gd name="T12" fmla="*/ 0 w 204"/>
                <a:gd name="T13" fmla="*/ 0 h 46"/>
                <a:gd name="T14" fmla="*/ 204 w 204"/>
                <a:gd name="T15" fmla="*/ 0 h 46"/>
                <a:gd name="T16" fmla="*/ 204 w 204"/>
                <a:gd name="T17" fmla="*/ 4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4" h="46">
                  <a:moveTo>
                    <a:pt x="204" y="46"/>
                  </a:moveTo>
                  <a:lnTo>
                    <a:pt x="22" y="46"/>
                  </a:lnTo>
                  <a:lnTo>
                    <a:pt x="22" y="37"/>
                  </a:lnTo>
                  <a:lnTo>
                    <a:pt x="195" y="37"/>
                  </a:lnTo>
                  <a:lnTo>
                    <a:pt x="195" y="9"/>
                  </a:lnTo>
                  <a:lnTo>
                    <a:pt x="0" y="9"/>
                  </a:lnTo>
                  <a:lnTo>
                    <a:pt x="0" y="0"/>
                  </a:lnTo>
                  <a:lnTo>
                    <a:pt x="204" y="0"/>
                  </a:lnTo>
                  <a:lnTo>
                    <a:pt x="204" y="46"/>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33" name="Rectangle 630"/>
            <p:cNvSpPr>
              <a:spLocks noChangeArrowheads="1"/>
            </p:cNvSpPr>
            <p:nvPr/>
          </p:nvSpPr>
          <p:spPr bwMode="auto">
            <a:xfrm>
              <a:off x="7359651" y="2493963"/>
              <a:ext cx="14288" cy="15875"/>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54" name="Rectangle 631"/>
            <p:cNvSpPr>
              <a:spLocks noChangeArrowheads="1"/>
            </p:cNvSpPr>
            <p:nvPr/>
          </p:nvSpPr>
          <p:spPr bwMode="auto">
            <a:xfrm>
              <a:off x="7388226" y="2493963"/>
              <a:ext cx="14288" cy="15875"/>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55" name="Rectangle 632"/>
            <p:cNvSpPr>
              <a:spLocks noChangeArrowheads="1"/>
            </p:cNvSpPr>
            <p:nvPr/>
          </p:nvSpPr>
          <p:spPr bwMode="auto">
            <a:xfrm>
              <a:off x="7416801" y="2493963"/>
              <a:ext cx="15875" cy="15875"/>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56" name="Rectangle 633"/>
            <p:cNvSpPr>
              <a:spLocks noChangeArrowheads="1"/>
            </p:cNvSpPr>
            <p:nvPr/>
          </p:nvSpPr>
          <p:spPr bwMode="auto">
            <a:xfrm>
              <a:off x="7446963" y="2493963"/>
              <a:ext cx="14288" cy="15875"/>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57" name="Rectangle 634"/>
            <p:cNvSpPr>
              <a:spLocks noChangeArrowheads="1"/>
            </p:cNvSpPr>
            <p:nvPr/>
          </p:nvSpPr>
          <p:spPr bwMode="auto">
            <a:xfrm>
              <a:off x="7475538" y="2493963"/>
              <a:ext cx="14288" cy="15875"/>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58" name="Rectangle 635"/>
            <p:cNvSpPr>
              <a:spLocks noChangeArrowheads="1"/>
            </p:cNvSpPr>
            <p:nvPr/>
          </p:nvSpPr>
          <p:spPr bwMode="auto">
            <a:xfrm>
              <a:off x="7504113" y="2493963"/>
              <a:ext cx="14288" cy="15875"/>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59" name="Rectangle 636"/>
            <p:cNvSpPr>
              <a:spLocks noChangeArrowheads="1"/>
            </p:cNvSpPr>
            <p:nvPr/>
          </p:nvSpPr>
          <p:spPr bwMode="auto">
            <a:xfrm>
              <a:off x="7359651" y="2646363"/>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60" name="Rectangle 637"/>
            <p:cNvSpPr>
              <a:spLocks noChangeArrowheads="1"/>
            </p:cNvSpPr>
            <p:nvPr/>
          </p:nvSpPr>
          <p:spPr bwMode="auto">
            <a:xfrm>
              <a:off x="7388226" y="2646363"/>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61" name="Rectangle 638"/>
            <p:cNvSpPr>
              <a:spLocks noChangeArrowheads="1"/>
            </p:cNvSpPr>
            <p:nvPr/>
          </p:nvSpPr>
          <p:spPr bwMode="auto">
            <a:xfrm>
              <a:off x="7416801" y="2646363"/>
              <a:ext cx="15875"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62" name="Rectangle 639"/>
            <p:cNvSpPr>
              <a:spLocks noChangeArrowheads="1"/>
            </p:cNvSpPr>
            <p:nvPr/>
          </p:nvSpPr>
          <p:spPr bwMode="auto">
            <a:xfrm>
              <a:off x="7446963" y="2646363"/>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63" name="Rectangle 640"/>
            <p:cNvSpPr>
              <a:spLocks noChangeArrowheads="1"/>
            </p:cNvSpPr>
            <p:nvPr/>
          </p:nvSpPr>
          <p:spPr bwMode="auto">
            <a:xfrm>
              <a:off x="7475538" y="2646363"/>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65" name="Rectangle 641"/>
            <p:cNvSpPr>
              <a:spLocks noChangeArrowheads="1"/>
            </p:cNvSpPr>
            <p:nvPr/>
          </p:nvSpPr>
          <p:spPr bwMode="auto">
            <a:xfrm>
              <a:off x="7504113" y="2646363"/>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66" name="Rectangle 642"/>
            <p:cNvSpPr>
              <a:spLocks noChangeArrowheads="1"/>
            </p:cNvSpPr>
            <p:nvPr/>
          </p:nvSpPr>
          <p:spPr bwMode="auto">
            <a:xfrm>
              <a:off x="7532688" y="2646363"/>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67" name="Rectangle 643"/>
            <p:cNvSpPr>
              <a:spLocks noChangeArrowheads="1"/>
            </p:cNvSpPr>
            <p:nvPr/>
          </p:nvSpPr>
          <p:spPr bwMode="auto">
            <a:xfrm>
              <a:off x="7561263" y="2646363"/>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68" name="Rectangle 644"/>
            <p:cNvSpPr>
              <a:spLocks noChangeArrowheads="1"/>
            </p:cNvSpPr>
            <p:nvPr/>
          </p:nvSpPr>
          <p:spPr bwMode="auto">
            <a:xfrm>
              <a:off x="7359651" y="2797175"/>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69" name="Rectangle 645"/>
            <p:cNvSpPr>
              <a:spLocks noChangeArrowheads="1"/>
            </p:cNvSpPr>
            <p:nvPr/>
          </p:nvSpPr>
          <p:spPr bwMode="auto">
            <a:xfrm>
              <a:off x="7388226" y="2797175"/>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70" name="Rectangle 646"/>
            <p:cNvSpPr>
              <a:spLocks noChangeArrowheads="1"/>
            </p:cNvSpPr>
            <p:nvPr/>
          </p:nvSpPr>
          <p:spPr bwMode="auto">
            <a:xfrm>
              <a:off x="7416801" y="2797175"/>
              <a:ext cx="15875"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71" name="Rectangle 647"/>
            <p:cNvSpPr>
              <a:spLocks noChangeArrowheads="1"/>
            </p:cNvSpPr>
            <p:nvPr/>
          </p:nvSpPr>
          <p:spPr bwMode="auto">
            <a:xfrm>
              <a:off x="7446963" y="2797175"/>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72" name="Rectangle 648"/>
            <p:cNvSpPr>
              <a:spLocks noChangeArrowheads="1"/>
            </p:cNvSpPr>
            <p:nvPr/>
          </p:nvSpPr>
          <p:spPr bwMode="auto">
            <a:xfrm>
              <a:off x="7475538" y="2797175"/>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73" name="Rectangle 649"/>
            <p:cNvSpPr>
              <a:spLocks noChangeArrowheads="1"/>
            </p:cNvSpPr>
            <p:nvPr/>
          </p:nvSpPr>
          <p:spPr bwMode="auto">
            <a:xfrm>
              <a:off x="7359651" y="2854325"/>
              <a:ext cx="57150" cy="15875"/>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74" name="Rectangle 650"/>
            <p:cNvSpPr>
              <a:spLocks noChangeArrowheads="1"/>
            </p:cNvSpPr>
            <p:nvPr/>
          </p:nvSpPr>
          <p:spPr bwMode="auto">
            <a:xfrm>
              <a:off x="7432676" y="2854325"/>
              <a:ext cx="142875" cy="15875"/>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75" name="Rectangle 651"/>
            <p:cNvSpPr>
              <a:spLocks noChangeArrowheads="1"/>
            </p:cNvSpPr>
            <p:nvPr/>
          </p:nvSpPr>
          <p:spPr bwMode="auto">
            <a:xfrm>
              <a:off x="7359651" y="2703513"/>
              <a:ext cx="130175"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76" name="Rectangle 652"/>
            <p:cNvSpPr>
              <a:spLocks noChangeArrowheads="1"/>
            </p:cNvSpPr>
            <p:nvPr/>
          </p:nvSpPr>
          <p:spPr bwMode="auto">
            <a:xfrm>
              <a:off x="7504113" y="2703513"/>
              <a:ext cx="7143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77" name="Rectangle 653"/>
            <p:cNvSpPr>
              <a:spLocks noChangeArrowheads="1"/>
            </p:cNvSpPr>
            <p:nvPr/>
          </p:nvSpPr>
          <p:spPr bwMode="auto">
            <a:xfrm>
              <a:off x="7475538" y="2552700"/>
              <a:ext cx="28575"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78" name="Rectangle 654"/>
            <p:cNvSpPr>
              <a:spLocks noChangeArrowheads="1"/>
            </p:cNvSpPr>
            <p:nvPr/>
          </p:nvSpPr>
          <p:spPr bwMode="auto">
            <a:xfrm>
              <a:off x="7359651" y="2552700"/>
              <a:ext cx="101600"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79" name="Rectangle 655"/>
            <p:cNvSpPr>
              <a:spLocks noChangeArrowheads="1"/>
            </p:cNvSpPr>
            <p:nvPr/>
          </p:nvSpPr>
          <p:spPr bwMode="auto">
            <a:xfrm>
              <a:off x="7518401" y="2552700"/>
              <a:ext cx="57150"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grpSp>
      <p:sp>
        <p:nvSpPr>
          <p:cNvPr id="92" name="Rectangle 91"/>
          <p:cNvSpPr/>
          <p:nvPr/>
        </p:nvSpPr>
        <p:spPr>
          <a:xfrm>
            <a:off x="8173438" y="656962"/>
            <a:ext cx="3805438" cy="5992413"/>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Title 1">
            <a:extLst>
              <a:ext uri="{FF2B5EF4-FFF2-40B4-BE49-F238E27FC236}">
                <a16:creationId xmlns="" xmlns:a16="http://schemas.microsoft.com/office/drawing/2014/main" id="{C4CC0F66-F716-9E4A-A350-90E627E348D3}"/>
              </a:ext>
            </a:extLst>
          </p:cNvPr>
          <p:cNvSpPr txBox="1">
            <a:spLocks/>
          </p:cNvSpPr>
          <p:nvPr/>
        </p:nvSpPr>
        <p:spPr bwMode="auto">
          <a:xfrm>
            <a:off x="8348367" y="675395"/>
            <a:ext cx="1094448" cy="2558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r>
              <a:rPr lang="en-US" sz="1200" b="1" dirty="0" smtClean="0">
                <a:solidFill>
                  <a:srgbClr val="5B9BD5"/>
                </a:solidFill>
              </a:rPr>
              <a:t>Themes</a:t>
            </a:r>
            <a:endParaRPr lang="en-US" sz="1200" b="1" dirty="0">
              <a:solidFill>
                <a:schemeClr val="tx1"/>
              </a:solidFill>
            </a:endParaRPr>
          </a:p>
        </p:txBody>
      </p:sp>
      <p:sp>
        <p:nvSpPr>
          <p:cNvPr id="94" name="Title 1">
            <a:extLst>
              <a:ext uri="{FF2B5EF4-FFF2-40B4-BE49-F238E27FC236}">
                <a16:creationId xmlns="" xmlns:a16="http://schemas.microsoft.com/office/drawing/2014/main" id="{C4CC0F66-F716-9E4A-A350-90E627E348D3}"/>
              </a:ext>
            </a:extLst>
          </p:cNvPr>
          <p:cNvSpPr txBox="1">
            <a:spLocks/>
          </p:cNvSpPr>
          <p:nvPr/>
        </p:nvSpPr>
        <p:spPr bwMode="auto">
          <a:xfrm>
            <a:off x="8348367" y="721099"/>
            <a:ext cx="3503322" cy="8670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r>
              <a:rPr lang="en-US" sz="1000" dirty="0">
                <a:solidFill>
                  <a:schemeClr val="tx1"/>
                </a:solidFill>
              </a:rPr>
              <a:t>A Theme is a top-level objective that may span projects and </a:t>
            </a:r>
            <a:r>
              <a:rPr lang="en-US" sz="1000" dirty="0" smtClean="0">
                <a:solidFill>
                  <a:schemeClr val="tx1"/>
                </a:solidFill>
              </a:rPr>
              <a:t>products, and it </a:t>
            </a:r>
            <a:r>
              <a:rPr lang="en-US" sz="1000" dirty="0">
                <a:solidFill>
                  <a:schemeClr val="tx1"/>
                </a:solidFill>
              </a:rPr>
              <a:t>may be broken down into </a:t>
            </a:r>
            <a:r>
              <a:rPr lang="en-US" sz="1000" dirty="0" smtClean="0">
                <a:solidFill>
                  <a:schemeClr val="tx1"/>
                </a:solidFill>
              </a:rPr>
              <a:t>sub-themes. </a:t>
            </a:r>
            <a:r>
              <a:rPr lang="en-US" sz="1000" dirty="0">
                <a:solidFill>
                  <a:schemeClr val="tx1"/>
                </a:solidFill>
              </a:rPr>
              <a:t>At its most granular form, a Theme may be an Epic</a:t>
            </a:r>
            <a:r>
              <a:rPr lang="en-US" sz="1000" dirty="0" smtClean="0">
                <a:solidFill>
                  <a:schemeClr val="tx1"/>
                </a:solidFill>
              </a:rPr>
              <a:t>.</a:t>
            </a:r>
            <a:endParaRPr lang="en-US" sz="1000" b="1" dirty="0">
              <a:solidFill>
                <a:schemeClr val="tx1"/>
              </a:solidFill>
            </a:endParaRPr>
          </a:p>
        </p:txBody>
      </p:sp>
      <p:sp>
        <p:nvSpPr>
          <p:cNvPr id="95" name="Title 1">
            <a:extLst>
              <a:ext uri="{FF2B5EF4-FFF2-40B4-BE49-F238E27FC236}">
                <a16:creationId xmlns="" xmlns:a16="http://schemas.microsoft.com/office/drawing/2014/main" id="{C4CC0F66-F716-9E4A-A350-90E627E348D3}"/>
              </a:ext>
            </a:extLst>
          </p:cNvPr>
          <p:cNvSpPr txBox="1">
            <a:spLocks/>
          </p:cNvSpPr>
          <p:nvPr/>
        </p:nvSpPr>
        <p:spPr bwMode="auto">
          <a:xfrm>
            <a:off x="8357079" y="1730492"/>
            <a:ext cx="1094448" cy="2558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r>
              <a:rPr lang="en-US" sz="1200" b="1" dirty="0" smtClean="0">
                <a:solidFill>
                  <a:srgbClr val="E47623"/>
                </a:solidFill>
              </a:rPr>
              <a:t>Epics</a:t>
            </a:r>
            <a:endParaRPr lang="en-US" sz="1200" b="1" dirty="0">
              <a:solidFill>
                <a:srgbClr val="E47623"/>
              </a:solidFill>
            </a:endParaRPr>
          </a:p>
        </p:txBody>
      </p:sp>
      <p:sp>
        <p:nvSpPr>
          <p:cNvPr id="96" name="Title 1">
            <a:extLst>
              <a:ext uri="{FF2B5EF4-FFF2-40B4-BE49-F238E27FC236}">
                <a16:creationId xmlns="" xmlns:a16="http://schemas.microsoft.com/office/drawing/2014/main" id="{C4CC0F66-F716-9E4A-A350-90E627E348D3}"/>
              </a:ext>
            </a:extLst>
          </p:cNvPr>
          <p:cNvSpPr txBox="1">
            <a:spLocks/>
          </p:cNvSpPr>
          <p:nvPr/>
        </p:nvSpPr>
        <p:spPr bwMode="auto">
          <a:xfrm>
            <a:off x="8357079" y="1869918"/>
            <a:ext cx="3494610" cy="5084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r>
              <a:rPr lang="en-US" sz="1000" dirty="0" smtClean="0">
                <a:solidFill>
                  <a:schemeClr val="tx1"/>
                </a:solidFill>
              </a:rPr>
              <a:t>An </a:t>
            </a:r>
            <a:r>
              <a:rPr lang="en-US" sz="1000" dirty="0">
                <a:solidFill>
                  <a:schemeClr val="tx1"/>
                </a:solidFill>
              </a:rPr>
              <a:t>Agile Epic is a group of related User Stories, representing a feature. </a:t>
            </a:r>
            <a:endParaRPr lang="en-US" sz="1000" b="1" dirty="0">
              <a:solidFill>
                <a:schemeClr val="tx1"/>
              </a:solidFill>
            </a:endParaRPr>
          </a:p>
        </p:txBody>
      </p:sp>
      <p:sp>
        <p:nvSpPr>
          <p:cNvPr id="97" name="Title 1">
            <a:extLst>
              <a:ext uri="{FF2B5EF4-FFF2-40B4-BE49-F238E27FC236}">
                <a16:creationId xmlns="" xmlns:a16="http://schemas.microsoft.com/office/drawing/2014/main" id="{C4CC0F66-F716-9E4A-A350-90E627E348D3}"/>
              </a:ext>
            </a:extLst>
          </p:cNvPr>
          <p:cNvSpPr txBox="1">
            <a:spLocks/>
          </p:cNvSpPr>
          <p:nvPr/>
        </p:nvSpPr>
        <p:spPr bwMode="auto">
          <a:xfrm>
            <a:off x="8357079" y="2529425"/>
            <a:ext cx="1291746" cy="2691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r>
              <a:rPr lang="en-US" sz="1200" b="1" dirty="0" smtClean="0">
                <a:solidFill>
                  <a:srgbClr val="73B632"/>
                </a:solidFill>
              </a:rPr>
              <a:t>User Story</a:t>
            </a:r>
            <a:endParaRPr lang="en-US" sz="1200" b="1" dirty="0">
              <a:solidFill>
                <a:srgbClr val="73B632"/>
              </a:solidFill>
            </a:endParaRPr>
          </a:p>
        </p:txBody>
      </p:sp>
      <p:sp>
        <p:nvSpPr>
          <p:cNvPr id="98" name="Title 1">
            <a:extLst>
              <a:ext uri="{FF2B5EF4-FFF2-40B4-BE49-F238E27FC236}">
                <a16:creationId xmlns="" xmlns:a16="http://schemas.microsoft.com/office/drawing/2014/main" id="{C4CC0F66-F716-9E4A-A350-90E627E348D3}"/>
              </a:ext>
            </a:extLst>
          </p:cNvPr>
          <p:cNvSpPr txBox="1">
            <a:spLocks/>
          </p:cNvSpPr>
          <p:nvPr/>
        </p:nvSpPr>
        <p:spPr bwMode="auto">
          <a:xfrm>
            <a:off x="8348367" y="2776153"/>
            <a:ext cx="3503322" cy="372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r>
              <a:rPr lang="en-US" sz="1000" dirty="0">
                <a:solidFill>
                  <a:schemeClr val="tx1"/>
                </a:solidFill>
              </a:rPr>
              <a:t>A </a:t>
            </a:r>
            <a:r>
              <a:rPr lang="en-US" sz="1000" dirty="0" smtClean="0">
                <a:solidFill>
                  <a:schemeClr val="tx1"/>
                </a:solidFill>
              </a:rPr>
              <a:t>User Story</a:t>
            </a:r>
            <a:r>
              <a:rPr lang="en-US" sz="1000" dirty="0">
                <a:solidFill>
                  <a:schemeClr val="tx1"/>
                </a:solidFill>
              </a:rPr>
              <a:t> is a description of desired functionality told from the perspective of the </a:t>
            </a:r>
            <a:r>
              <a:rPr lang="en-US" sz="1000" dirty="0" smtClean="0">
                <a:solidFill>
                  <a:schemeClr val="tx1"/>
                </a:solidFill>
              </a:rPr>
              <a:t>user.</a:t>
            </a:r>
            <a:endParaRPr lang="en-US" sz="1000" b="1" dirty="0">
              <a:solidFill>
                <a:schemeClr val="tx1"/>
              </a:solidFill>
            </a:endParaRPr>
          </a:p>
        </p:txBody>
      </p:sp>
      <p:sp>
        <p:nvSpPr>
          <p:cNvPr id="99" name="Title 1">
            <a:extLst>
              <a:ext uri="{FF2B5EF4-FFF2-40B4-BE49-F238E27FC236}">
                <a16:creationId xmlns="" xmlns:a16="http://schemas.microsoft.com/office/drawing/2014/main" id="{C4CC0F66-F716-9E4A-A350-90E627E348D3}"/>
              </a:ext>
            </a:extLst>
          </p:cNvPr>
          <p:cNvSpPr txBox="1">
            <a:spLocks/>
          </p:cNvSpPr>
          <p:nvPr/>
        </p:nvSpPr>
        <p:spPr bwMode="auto">
          <a:xfrm>
            <a:off x="8348367" y="3258852"/>
            <a:ext cx="1291746" cy="2691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r>
              <a:rPr lang="en-US" sz="1200" b="1" dirty="0" smtClean="0">
                <a:solidFill>
                  <a:srgbClr val="EF4051"/>
                </a:solidFill>
              </a:rPr>
              <a:t>Task</a:t>
            </a:r>
            <a:endParaRPr lang="en-US" sz="1200" b="1" dirty="0">
              <a:solidFill>
                <a:srgbClr val="EF4051"/>
              </a:solidFill>
            </a:endParaRPr>
          </a:p>
        </p:txBody>
      </p:sp>
      <p:sp>
        <p:nvSpPr>
          <p:cNvPr id="100" name="Title 1">
            <a:extLst>
              <a:ext uri="{FF2B5EF4-FFF2-40B4-BE49-F238E27FC236}">
                <a16:creationId xmlns="" xmlns:a16="http://schemas.microsoft.com/office/drawing/2014/main" id="{C4CC0F66-F716-9E4A-A350-90E627E348D3}"/>
              </a:ext>
            </a:extLst>
          </p:cNvPr>
          <p:cNvSpPr txBox="1">
            <a:spLocks/>
          </p:cNvSpPr>
          <p:nvPr/>
        </p:nvSpPr>
        <p:spPr bwMode="auto">
          <a:xfrm>
            <a:off x="8348367" y="3518285"/>
            <a:ext cx="3494610" cy="372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r>
              <a:rPr lang="en-US" sz="1000" dirty="0">
                <a:solidFill>
                  <a:schemeClr val="tx1"/>
                </a:solidFill>
              </a:rPr>
              <a:t>Tasks are individual activities that are required for a User Story to be “done</a:t>
            </a:r>
            <a:r>
              <a:rPr lang="en-US" sz="1000" dirty="0" smtClean="0">
                <a:solidFill>
                  <a:schemeClr val="tx1"/>
                </a:solidFill>
              </a:rPr>
              <a:t>”.</a:t>
            </a:r>
            <a:endParaRPr lang="en-US" sz="1000" b="1" dirty="0">
              <a:solidFill>
                <a:schemeClr val="tx1"/>
              </a:solidFill>
            </a:endParaRPr>
          </a:p>
        </p:txBody>
      </p:sp>
      <p:sp>
        <p:nvSpPr>
          <p:cNvPr id="101" name="Rectangle 100"/>
          <p:cNvSpPr/>
          <p:nvPr/>
        </p:nvSpPr>
        <p:spPr>
          <a:xfrm>
            <a:off x="2730256" y="677093"/>
            <a:ext cx="5348424" cy="1986907"/>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p:cNvSpPr/>
          <p:nvPr/>
        </p:nvSpPr>
        <p:spPr>
          <a:xfrm>
            <a:off x="2721463" y="2714940"/>
            <a:ext cx="5348424" cy="3934435"/>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 name="Picture 102"/>
          <p:cNvPicPr>
            <a:picLocks noChangeAspect="1"/>
          </p:cNvPicPr>
          <p:nvPr/>
        </p:nvPicPr>
        <p:blipFill>
          <a:blip r:embed="rId3"/>
          <a:stretch>
            <a:fillRect/>
          </a:stretch>
        </p:blipFill>
        <p:spPr>
          <a:xfrm>
            <a:off x="8348367" y="3891135"/>
            <a:ext cx="3404973" cy="2684437"/>
          </a:xfrm>
          <a:prstGeom prst="rect">
            <a:avLst/>
          </a:prstGeom>
        </p:spPr>
      </p:pic>
      <p:sp>
        <p:nvSpPr>
          <p:cNvPr id="104" name="Title 1">
            <a:extLst>
              <a:ext uri="{FF2B5EF4-FFF2-40B4-BE49-F238E27FC236}">
                <a16:creationId xmlns="" xmlns:a16="http://schemas.microsoft.com/office/drawing/2014/main" id="{C4CC0F66-F716-9E4A-A350-90E627E348D3}"/>
              </a:ext>
            </a:extLst>
          </p:cNvPr>
          <p:cNvSpPr txBox="1">
            <a:spLocks/>
          </p:cNvSpPr>
          <p:nvPr/>
        </p:nvSpPr>
        <p:spPr bwMode="auto">
          <a:xfrm>
            <a:off x="2867930" y="1236345"/>
            <a:ext cx="5201957" cy="1065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L="171450" indent="-171450">
              <a:buFont typeface="Arial" panose="020B0604020202020204" pitchFamily="34" charset="0"/>
              <a:buChar char="•"/>
            </a:pPr>
            <a:r>
              <a:rPr lang="en-US" sz="1100" dirty="0">
                <a:solidFill>
                  <a:schemeClr val="tx1"/>
                </a:solidFill>
              </a:rPr>
              <a:t>The product backlog consist of all the user stories that make the functionality for the entire product that is being </a:t>
            </a:r>
            <a:r>
              <a:rPr lang="en-US" sz="1100" dirty="0" smtClean="0">
                <a:solidFill>
                  <a:schemeClr val="tx1"/>
                </a:solidFill>
              </a:rPr>
              <a:t>built</a:t>
            </a:r>
          </a:p>
          <a:p>
            <a:pPr marL="171450" indent="-171450">
              <a:buFont typeface="Arial" panose="020B0604020202020204" pitchFamily="34" charset="0"/>
              <a:buChar char="•"/>
            </a:pPr>
            <a:r>
              <a:rPr lang="en-US" sz="1100" dirty="0" smtClean="0">
                <a:solidFill>
                  <a:schemeClr val="tx1"/>
                </a:solidFill>
              </a:rPr>
              <a:t>The </a:t>
            </a:r>
            <a:r>
              <a:rPr lang="en-US" sz="1100" dirty="0">
                <a:solidFill>
                  <a:schemeClr val="tx1"/>
                </a:solidFill>
              </a:rPr>
              <a:t>product backlog is broken down into </a:t>
            </a:r>
            <a:r>
              <a:rPr lang="en-US" sz="1100" dirty="0" smtClean="0">
                <a:solidFill>
                  <a:schemeClr val="tx1"/>
                </a:solidFill>
              </a:rPr>
              <a:t>consumable </a:t>
            </a:r>
            <a:r>
              <a:rPr lang="en-US" sz="1100" dirty="0">
                <a:solidFill>
                  <a:schemeClr val="tx1"/>
                </a:solidFill>
              </a:rPr>
              <a:t>components (Themes, Epics, User Stories, and </a:t>
            </a:r>
            <a:r>
              <a:rPr lang="en-US" sz="1100" dirty="0" smtClean="0">
                <a:solidFill>
                  <a:schemeClr val="tx1"/>
                </a:solidFill>
              </a:rPr>
              <a:t>Task)</a:t>
            </a:r>
          </a:p>
          <a:p>
            <a:pPr marL="171450" indent="-171450">
              <a:buFont typeface="Arial" panose="020B0604020202020204" pitchFamily="34" charset="0"/>
              <a:buChar char="•"/>
            </a:pPr>
            <a:r>
              <a:rPr lang="en-US" sz="1100" dirty="0" smtClean="0">
                <a:solidFill>
                  <a:schemeClr val="tx1"/>
                </a:solidFill>
              </a:rPr>
              <a:t>The </a:t>
            </a:r>
            <a:r>
              <a:rPr lang="en-US" sz="1100" dirty="0">
                <a:solidFill>
                  <a:schemeClr val="tx1"/>
                </a:solidFill>
              </a:rPr>
              <a:t>owner of the product backlog is the product owner. </a:t>
            </a:r>
          </a:p>
        </p:txBody>
      </p:sp>
      <p:sp>
        <p:nvSpPr>
          <p:cNvPr id="105" name="Title 1">
            <a:extLst>
              <a:ext uri="{FF2B5EF4-FFF2-40B4-BE49-F238E27FC236}">
                <a16:creationId xmlns="" xmlns:a16="http://schemas.microsoft.com/office/drawing/2014/main" id="{C4CC0F66-F716-9E4A-A350-90E627E348D3}"/>
              </a:ext>
            </a:extLst>
          </p:cNvPr>
          <p:cNvSpPr txBox="1">
            <a:spLocks/>
          </p:cNvSpPr>
          <p:nvPr/>
        </p:nvSpPr>
        <p:spPr bwMode="auto">
          <a:xfrm>
            <a:off x="2801634" y="2826056"/>
            <a:ext cx="4486134" cy="273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r>
              <a:rPr lang="en-US" sz="1200" b="1" dirty="0" smtClean="0">
                <a:solidFill>
                  <a:schemeClr val="tx1"/>
                </a:solidFill>
              </a:rPr>
              <a:t>Product Backlog Characteristics</a:t>
            </a:r>
            <a:endParaRPr lang="en-US" sz="1200" b="1" dirty="0">
              <a:solidFill>
                <a:schemeClr val="tx1"/>
              </a:solidFill>
            </a:endParaRPr>
          </a:p>
        </p:txBody>
      </p:sp>
      <p:sp>
        <p:nvSpPr>
          <p:cNvPr id="106" name="Title 1">
            <a:extLst>
              <a:ext uri="{FF2B5EF4-FFF2-40B4-BE49-F238E27FC236}">
                <a16:creationId xmlns="" xmlns:a16="http://schemas.microsoft.com/office/drawing/2014/main" id="{C4CC0F66-F716-9E4A-A350-90E627E348D3}"/>
              </a:ext>
            </a:extLst>
          </p:cNvPr>
          <p:cNvSpPr txBox="1">
            <a:spLocks/>
          </p:cNvSpPr>
          <p:nvPr/>
        </p:nvSpPr>
        <p:spPr bwMode="auto">
          <a:xfrm>
            <a:off x="2801634" y="3258852"/>
            <a:ext cx="5063982" cy="27047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L="171450" indent="-171450">
              <a:buFont typeface="Arial" panose="020B0604020202020204" pitchFamily="34" charset="0"/>
              <a:buChar char="•"/>
            </a:pPr>
            <a:r>
              <a:rPr lang="en-US" sz="1100" dirty="0">
                <a:solidFill>
                  <a:schemeClr val="tx1"/>
                </a:solidFill>
              </a:rPr>
              <a:t>Items added to the product backlog must add value for the end user</a:t>
            </a:r>
          </a:p>
          <a:p>
            <a:pPr marL="171450" indent="-171450">
              <a:buFont typeface="Arial" panose="020B0604020202020204" pitchFamily="34" charset="0"/>
              <a:buChar char="•"/>
            </a:pPr>
            <a:r>
              <a:rPr lang="en-US" sz="1100" dirty="0">
                <a:solidFill>
                  <a:schemeClr val="tx1"/>
                </a:solidFill>
              </a:rPr>
              <a:t>Items in the product backlog are prioritized and ordered by the product owner</a:t>
            </a:r>
          </a:p>
          <a:p>
            <a:pPr marL="171450" indent="-171450">
              <a:buFont typeface="Arial" panose="020B0604020202020204" pitchFamily="34" charset="0"/>
              <a:buChar char="•"/>
            </a:pPr>
            <a:r>
              <a:rPr lang="en-US" sz="1100" dirty="0">
                <a:solidFill>
                  <a:schemeClr val="tx1"/>
                </a:solidFill>
              </a:rPr>
              <a:t>The backlog is a living document</a:t>
            </a:r>
          </a:p>
          <a:p>
            <a:pPr marL="171450" indent="-171450">
              <a:buFont typeface="Arial" panose="020B0604020202020204" pitchFamily="34" charset="0"/>
              <a:buChar char="•"/>
            </a:pPr>
            <a:r>
              <a:rPr lang="en-US" sz="1100" dirty="0" smtClean="0">
                <a:solidFill>
                  <a:schemeClr val="tx1"/>
                </a:solidFill>
              </a:rPr>
              <a:t>All </a:t>
            </a:r>
            <a:r>
              <a:rPr lang="en-US" sz="1100" dirty="0">
                <a:solidFill>
                  <a:schemeClr val="tx1"/>
                </a:solidFill>
              </a:rPr>
              <a:t>items added to the product backlog are estimated</a:t>
            </a:r>
          </a:p>
          <a:p>
            <a:pPr marL="171450" indent="-171450">
              <a:buFont typeface="Arial" panose="020B0604020202020204" pitchFamily="34" charset="0"/>
              <a:buChar char="•"/>
            </a:pPr>
            <a:r>
              <a:rPr lang="en-US" sz="1100" dirty="0">
                <a:solidFill>
                  <a:schemeClr val="tx1"/>
                </a:solidFill>
              </a:rPr>
              <a:t>Items can have different </a:t>
            </a:r>
            <a:r>
              <a:rPr lang="en-US" sz="1100" dirty="0" smtClean="0">
                <a:solidFill>
                  <a:schemeClr val="tx1"/>
                </a:solidFill>
              </a:rPr>
              <a:t>levels </a:t>
            </a:r>
            <a:r>
              <a:rPr lang="en-US" sz="1100" dirty="0">
                <a:solidFill>
                  <a:schemeClr val="tx1"/>
                </a:solidFill>
              </a:rPr>
              <a:t>of </a:t>
            </a:r>
            <a:r>
              <a:rPr lang="en-US" sz="1100" dirty="0" smtClean="0">
                <a:solidFill>
                  <a:schemeClr val="tx1"/>
                </a:solidFill>
              </a:rPr>
              <a:t>detail</a:t>
            </a:r>
          </a:p>
          <a:p>
            <a:pPr marL="171450" indent="-171450">
              <a:buFont typeface="Arial" panose="020B0604020202020204" pitchFamily="34" charset="0"/>
              <a:buChar char="•"/>
            </a:pPr>
            <a:r>
              <a:rPr lang="en-US" sz="1100" dirty="0" smtClean="0">
                <a:solidFill>
                  <a:schemeClr val="tx1"/>
                </a:solidFill>
              </a:rPr>
              <a:t>The </a:t>
            </a:r>
            <a:r>
              <a:rPr lang="en-US" sz="1100" dirty="0">
                <a:solidFill>
                  <a:schemeClr val="tx1"/>
                </a:solidFill>
              </a:rPr>
              <a:t>backlog is not guaranteed to be fully depleted by the end of the project as a budget is estimated up front </a:t>
            </a:r>
            <a:r>
              <a:rPr lang="en-US" sz="1100" dirty="0" smtClean="0">
                <a:solidFill>
                  <a:schemeClr val="tx1"/>
                </a:solidFill>
              </a:rPr>
              <a:t>when </a:t>
            </a:r>
            <a:r>
              <a:rPr lang="en-US" sz="1100" dirty="0">
                <a:solidFill>
                  <a:schemeClr val="tx1"/>
                </a:solidFill>
              </a:rPr>
              <a:t>the backlog has not been fully fleshed out</a:t>
            </a:r>
          </a:p>
        </p:txBody>
      </p:sp>
      <p:sp>
        <p:nvSpPr>
          <p:cNvPr id="84" name="Title 1">
            <a:extLst>
              <a:ext uri="{FF2B5EF4-FFF2-40B4-BE49-F238E27FC236}">
                <a16:creationId xmlns="" xmlns:a16="http://schemas.microsoft.com/office/drawing/2014/main" id="{C4CC0F66-F716-9E4A-A350-90E627E348D3}"/>
              </a:ext>
            </a:extLst>
          </p:cNvPr>
          <p:cNvSpPr txBox="1">
            <a:spLocks/>
          </p:cNvSpPr>
          <p:nvPr/>
        </p:nvSpPr>
        <p:spPr bwMode="auto">
          <a:xfrm>
            <a:off x="2861959" y="765195"/>
            <a:ext cx="5026056" cy="3845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r>
              <a:rPr lang="en-US" sz="1200" b="1" dirty="0">
                <a:solidFill>
                  <a:schemeClr val="tx1"/>
                </a:solidFill>
              </a:rPr>
              <a:t>This Is The Entire Backlog of User Stories and Bugs for Your Product</a:t>
            </a:r>
          </a:p>
        </p:txBody>
      </p:sp>
    </p:spTree>
    <p:extLst>
      <p:ext uri="{BB962C8B-B14F-4D97-AF65-F5344CB8AC3E}">
        <p14:creationId xmlns:p14="http://schemas.microsoft.com/office/powerpoint/2010/main" val="429003077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Rectangle 89"/>
          <p:cNvSpPr/>
          <p:nvPr/>
        </p:nvSpPr>
        <p:spPr>
          <a:xfrm>
            <a:off x="117566" y="656963"/>
            <a:ext cx="2569464" cy="5992412"/>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Pentagon 16"/>
          <p:cNvSpPr/>
          <p:nvPr/>
        </p:nvSpPr>
        <p:spPr>
          <a:xfrm>
            <a:off x="-1" y="57150"/>
            <a:ext cx="11978877" cy="521494"/>
          </a:xfrm>
          <a:prstGeom prst="homePlate">
            <a:avLst/>
          </a:prstGeom>
          <a:solidFill>
            <a:schemeClr val="bg1">
              <a:lumMod val="9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val 1"/>
          <p:cNvSpPr/>
          <p:nvPr/>
        </p:nvSpPr>
        <p:spPr>
          <a:xfrm>
            <a:off x="402989" y="957449"/>
            <a:ext cx="1998618" cy="2002536"/>
          </a:xfrm>
          <a:prstGeom prst="ellipse">
            <a:avLst/>
          </a:prstGeom>
          <a:solidFill>
            <a:schemeClr val="bg1"/>
          </a:solidFill>
          <a:ln>
            <a:solidFill>
              <a:srgbClr val="EF405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Title 1">
            <a:extLst>
              <a:ext uri="{FF2B5EF4-FFF2-40B4-BE49-F238E27FC236}">
                <a16:creationId xmlns="" xmlns:a16="http://schemas.microsoft.com/office/drawing/2014/main" id="{C4CC0F66-F716-9E4A-A350-90E627E348D3}"/>
              </a:ext>
            </a:extLst>
          </p:cNvPr>
          <p:cNvSpPr txBox="1">
            <a:spLocks/>
          </p:cNvSpPr>
          <p:nvPr/>
        </p:nvSpPr>
        <p:spPr bwMode="auto">
          <a:xfrm>
            <a:off x="677555" y="2357026"/>
            <a:ext cx="1449486" cy="229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L="0" marR="0" lvl="0" indent="0" algn="ctr" defTabSz="457200" rtl="0" eaLnBrk="0" fontAlgn="base" latinLnBrk="0" hangingPunct="0">
              <a:lnSpc>
                <a:spcPct val="100000"/>
              </a:lnSpc>
              <a:spcBef>
                <a:spcPct val="0"/>
              </a:spcBef>
              <a:spcAft>
                <a:spcPct val="0"/>
              </a:spcAft>
              <a:buClrTx/>
              <a:buSzTx/>
              <a:buFontTx/>
              <a:buNone/>
              <a:tabLst/>
              <a:defRPr/>
            </a:pPr>
            <a:r>
              <a:rPr kumimoji="0" lang="en-CA" sz="1200" b="1" i="0" u="none" strike="noStrike" kern="1200" cap="none" spc="0" normalizeH="0" baseline="0" noProof="0" dirty="0" smtClean="0">
                <a:ln>
                  <a:noFill/>
                </a:ln>
                <a:solidFill>
                  <a:srgbClr val="EF4051"/>
                </a:solidFill>
                <a:effectLst/>
                <a:uLnTx/>
                <a:uFillTx/>
                <a:latin typeface="Century Gothic" pitchFamily="34" charset="0"/>
                <a:ea typeface="ヒラギノ角ゴ Pro W3" pitchFamily="126" charset="-128"/>
              </a:rPr>
              <a:t>Sprint Backlog</a:t>
            </a:r>
            <a:endParaRPr kumimoji="0" lang="en-CA" sz="1200" b="1" i="0" u="none" strike="noStrike" kern="1200" cap="none" spc="0" normalizeH="0" baseline="0" noProof="0" dirty="0">
              <a:ln>
                <a:noFill/>
              </a:ln>
              <a:solidFill>
                <a:srgbClr val="EF4051"/>
              </a:solidFill>
              <a:effectLst/>
              <a:uLnTx/>
              <a:uFillTx/>
              <a:latin typeface="Century Gothic" pitchFamily="34" charset="0"/>
              <a:ea typeface="ヒラギノ角ゴ Pro W3" pitchFamily="126" charset="-128"/>
            </a:endParaRPr>
          </a:p>
        </p:txBody>
      </p:sp>
      <p:sp>
        <p:nvSpPr>
          <p:cNvPr id="92" name="Rectangle 91"/>
          <p:cNvSpPr/>
          <p:nvPr/>
        </p:nvSpPr>
        <p:spPr>
          <a:xfrm>
            <a:off x="8173438" y="656962"/>
            <a:ext cx="3805438" cy="5992413"/>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ectangle 100"/>
          <p:cNvSpPr/>
          <p:nvPr/>
        </p:nvSpPr>
        <p:spPr>
          <a:xfrm>
            <a:off x="2730256" y="677093"/>
            <a:ext cx="5348424" cy="1244523"/>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p:cNvSpPr/>
          <p:nvPr/>
        </p:nvSpPr>
        <p:spPr>
          <a:xfrm>
            <a:off x="2721463" y="2006456"/>
            <a:ext cx="5348424" cy="4642919"/>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3" name="Group 52"/>
          <p:cNvGrpSpPr/>
          <p:nvPr/>
        </p:nvGrpSpPr>
        <p:grpSpPr>
          <a:xfrm>
            <a:off x="945098" y="1321442"/>
            <a:ext cx="914400" cy="914400"/>
            <a:chOff x="7186613" y="2422525"/>
            <a:chExt cx="461963" cy="461963"/>
          </a:xfrm>
        </p:grpSpPr>
        <p:sp>
          <p:nvSpPr>
            <p:cNvPr id="80" name="Freeform 619"/>
            <p:cNvSpPr>
              <a:spLocks noEditPoints="1"/>
            </p:cNvSpPr>
            <p:nvPr/>
          </p:nvSpPr>
          <p:spPr bwMode="auto">
            <a:xfrm>
              <a:off x="7223126" y="2422525"/>
              <a:ext cx="85725" cy="101600"/>
            </a:xfrm>
            <a:custGeom>
              <a:avLst/>
              <a:gdLst>
                <a:gd name="T0" fmla="*/ 24 w 48"/>
                <a:gd name="T1" fmla="*/ 56 h 56"/>
                <a:gd name="T2" fmla="*/ 0 w 48"/>
                <a:gd name="T3" fmla="*/ 26 h 56"/>
                <a:gd name="T4" fmla="*/ 24 w 48"/>
                <a:gd name="T5" fmla="*/ 0 h 56"/>
                <a:gd name="T6" fmla="*/ 48 w 48"/>
                <a:gd name="T7" fmla="*/ 26 h 56"/>
                <a:gd name="T8" fmla="*/ 24 w 48"/>
                <a:gd name="T9" fmla="*/ 56 h 56"/>
                <a:gd name="T10" fmla="*/ 24 w 48"/>
                <a:gd name="T11" fmla="*/ 8 h 56"/>
                <a:gd name="T12" fmla="*/ 8 w 48"/>
                <a:gd name="T13" fmla="*/ 26 h 56"/>
                <a:gd name="T14" fmla="*/ 24 w 48"/>
                <a:gd name="T15" fmla="*/ 48 h 56"/>
                <a:gd name="T16" fmla="*/ 40 w 48"/>
                <a:gd name="T17" fmla="*/ 26 h 56"/>
                <a:gd name="T18" fmla="*/ 24 w 48"/>
                <a:gd name="T19" fmla="*/ 8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56">
                  <a:moveTo>
                    <a:pt x="24" y="56"/>
                  </a:moveTo>
                  <a:cubicBezTo>
                    <a:pt x="11" y="56"/>
                    <a:pt x="0" y="43"/>
                    <a:pt x="0" y="26"/>
                  </a:cubicBezTo>
                  <a:cubicBezTo>
                    <a:pt x="0" y="14"/>
                    <a:pt x="3" y="0"/>
                    <a:pt x="24" y="0"/>
                  </a:cubicBezTo>
                  <a:cubicBezTo>
                    <a:pt x="45" y="0"/>
                    <a:pt x="48" y="14"/>
                    <a:pt x="48" y="26"/>
                  </a:cubicBezTo>
                  <a:cubicBezTo>
                    <a:pt x="48" y="43"/>
                    <a:pt x="38" y="56"/>
                    <a:pt x="24" y="56"/>
                  </a:cubicBezTo>
                  <a:close/>
                  <a:moveTo>
                    <a:pt x="24" y="8"/>
                  </a:moveTo>
                  <a:cubicBezTo>
                    <a:pt x="12" y="8"/>
                    <a:pt x="8" y="12"/>
                    <a:pt x="8" y="26"/>
                  </a:cubicBezTo>
                  <a:cubicBezTo>
                    <a:pt x="8" y="37"/>
                    <a:pt x="14" y="48"/>
                    <a:pt x="24" y="48"/>
                  </a:cubicBezTo>
                  <a:cubicBezTo>
                    <a:pt x="35" y="48"/>
                    <a:pt x="40" y="37"/>
                    <a:pt x="40" y="26"/>
                  </a:cubicBezTo>
                  <a:cubicBezTo>
                    <a:pt x="40" y="12"/>
                    <a:pt x="36" y="8"/>
                    <a:pt x="24" y="8"/>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81" name="Freeform 620"/>
            <p:cNvSpPr>
              <a:spLocks/>
            </p:cNvSpPr>
            <p:nvPr/>
          </p:nvSpPr>
          <p:spPr bwMode="auto">
            <a:xfrm>
              <a:off x="7285038" y="2503488"/>
              <a:ext cx="60325" cy="77788"/>
            </a:xfrm>
            <a:custGeom>
              <a:avLst/>
              <a:gdLst>
                <a:gd name="T0" fmla="*/ 22 w 34"/>
                <a:gd name="T1" fmla="*/ 43 h 43"/>
                <a:gd name="T2" fmla="*/ 14 w 34"/>
                <a:gd name="T3" fmla="*/ 43 h 43"/>
                <a:gd name="T4" fmla="*/ 14 w 34"/>
                <a:gd name="T5" fmla="*/ 35 h 43"/>
                <a:gd name="T6" fmla="*/ 22 w 34"/>
                <a:gd name="T7" fmla="*/ 35 h 43"/>
                <a:gd name="T8" fmla="*/ 26 w 34"/>
                <a:gd name="T9" fmla="*/ 27 h 43"/>
                <a:gd name="T10" fmla="*/ 26 w 34"/>
                <a:gd name="T11" fmla="*/ 21 h 43"/>
                <a:gd name="T12" fmla="*/ 0 w 34"/>
                <a:gd name="T13" fmla="*/ 6 h 43"/>
                <a:gd name="T14" fmla="*/ 4 w 34"/>
                <a:gd name="T15" fmla="*/ 0 h 43"/>
                <a:gd name="T16" fmla="*/ 34 w 34"/>
                <a:gd name="T17" fmla="*/ 17 h 43"/>
                <a:gd name="T18" fmla="*/ 34 w 34"/>
                <a:gd name="T19" fmla="*/ 27 h 43"/>
                <a:gd name="T20" fmla="*/ 22 w 34"/>
                <a:gd name="T21"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 h="43">
                  <a:moveTo>
                    <a:pt x="22" y="43"/>
                  </a:moveTo>
                  <a:cubicBezTo>
                    <a:pt x="14" y="43"/>
                    <a:pt x="14" y="43"/>
                    <a:pt x="14" y="43"/>
                  </a:cubicBezTo>
                  <a:cubicBezTo>
                    <a:pt x="14" y="35"/>
                    <a:pt x="14" y="35"/>
                    <a:pt x="14" y="35"/>
                  </a:cubicBezTo>
                  <a:cubicBezTo>
                    <a:pt x="22" y="35"/>
                    <a:pt x="22" y="35"/>
                    <a:pt x="22" y="35"/>
                  </a:cubicBezTo>
                  <a:cubicBezTo>
                    <a:pt x="23" y="35"/>
                    <a:pt x="26" y="32"/>
                    <a:pt x="26" y="27"/>
                  </a:cubicBezTo>
                  <a:cubicBezTo>
                    <a:pt x="26" y="21"/>
                    <a:pt x="26" y="21"/>
                    <a:pt x="26" y="21"/>
                  </a:cubicBezTo>
                  <a:cubicBezTo>
                    <a:pt x="0" y="6"/>
                    <a:pt x="0" y="6"/>
                    <a:pt x="0" y="6"/>
                  </a:cubicBezTo>
                  <a:cubicBezTo>
                    <a:pt x="4" y="0"/>
                    <a:pt x="4" y="0"/>
                    <a:pt x="4" y="0"/>
                  </a:cubicBezTo>
                  <a:cubicBezTo>
                    <a:pt x="34" y="17"/>
                    <a:pt x="34" y="17"/>
                    <a:pt x="34" y="17"/>
                  </a:cubicBezTo>
                  <a:cubicBezTo>
                    <a:pt x="34" y="27"/>
                    <a:pt x="34" y="27"/>
                    <a:pt x="34" y="27"/>
                  </a:cubicBezTo>
                  <a:cubicBezTo>
                    <a:pt x="34" y="36"/>
                    <a:pt x="29" y="43"/>
                    <a:pt x="22" y="43"/>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82" name="Freeform 621"/>
            <p:cNvSpPr>
              <a:spLocks/>
            </p:cNvSpPr>
            <p:nvPr/>
          </p:nvSpPr>
          <p:spPr bwMode="auto">
            <a:xfrm>
              <a:off x="7186613" y="2503488"/>
              <a:ext cx="61913" cy="77788"/>
            </a:xfrm>
            <a:custGeom>
              <a:avLst/>
              <a:gdLst>
                <a:gd name="T0" fmla="*/ 20 w 34"/>
                <a:gd name="T1" fmla="*/ 43 h 43"/>
                <a:gd name="T2" fmla="*/ 12 w 34"/>
                <a:gd name="T3" fmla="*/ 43 h 43"/>
                <a:gd name="T4" fmla="*/ 0 w 34"/>
                <a:gd name="T5" fmla="*/ 27 h 43"/>
                <a:gd name="T6" fmla="*/ 0 w 34"/>
                <a:gd name="T7" fmla="*/ 17 h 43"/>
                <a:gd name="T8" fmla="*/ 30 w 34"/>
                <a:gd name="T9" fmla="*/ 0 h 43"/>
                <a:gd name="T10" fmla="*/ 34 w 34"/>
                <a:gd name="T11" fmla="*/ 6 h 43"/>
                <a:gd name="T12" fmla="*/ 8 w 34"/>
                <a:gd name="T13" fmla="*/ 21 h 43"/>
                <a:gd name="T14" fmla="*/ 8 w 34"/>
                <a:gd name="T15" fmla="*/ 27 h 43"/>
                <a:gd name="T16" fmla="*/ 12 w 34"/>
                <a:gd name="T17" fmla="*/ 35 h 43"/>
                <a:gd name="T18" fmla="*/ 20 w 34"/>
                <a:gd name="T19" fmla="*/ 35 h 43"/>
                <a:gd name="T20" fmla="*/ 20 w 34"/>
                <a:gd name="T21"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 h="43">
                  <a:moveTo>
                    <a:pt x="20" y="43"/>
                  </a:moveTo>
                  <a:cubicBezTo>
                    <a:pt x="12" y="43"/>
                    <a:pt x="12" y="43"/>
                    <a:pt x="12" y="43"/>
                  </a:cubicBezTo>
                  <a:cubicBezTo>
                    <a:pt x="6" y="43"/>
                    <a:pt x="0" y="36"/>
                    <a:pt x="0" y="27"/>
                  </a:cubicBezTo>
                  <a:cubicBezTo>
                    <a:pt x="0" y="17"/>
                    <a:pt x="0" y="17"/>
                    <a:pt x="0" y="17"/>
                  </a:cubicBezTo>
                  <a:cubicBezTo>
                    <a:pt x="30" y="0"/>
                    <a:pt x="30" y="0"/>
                    <a:pt x="30" y="0"/>
                  </a:cubicBezTo>
                  <a:cubicBezTo>
                    <a:pt x="34" y="6"/>
                    <a:pt x="34" y="6"/>
                    <a:pt x="34" y="6"/>
                  </a:cubicBezTo>
                  <a:cubicBezTo>
                    <a:pt x="8" y="21"/>
                    <a:pt x="8" y="21"/>
                    <a:pt x="8" y="21"/>
                  </a:cubicBezTo>
                  <a:cubicBezTo>
                    <a:pt x="8" y="27"/>
                    <a:pt x="8" y="27"/>
                    <a:pt x="8" y="27"/>
                  </a:cubicBezTo>
                  <a:cubicBezTo>
                    <a:pt x="8" y="32"/>
                    <a:pt x="11" y="35"/>
                    <a:pt x="12" y="35"/>
                  </a:cubicBezTo>
                  <a:cubicBezTo>
                    <a:pt x="20" y="35"/>
                    <a:pt x="20" y="35"/>
                    <a:pt x="20" y="35"/>
                  </a:cubicBezTo>
                  <a:lnTo>
                    <a:pt x="20" y="43"/>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83" name="Freeform 622"/>
            <p:cNvSpPr>
              <a:spLocks noEditPoints="1"/>
            </p:cNvSpPr>
            <p:nvPr/>
          </p:nvSpPr>
          <p:spPr bwMode="auto">
            <a:xfrm>
              <a:off x="7223126" y="2573338"/>
              <a:ext cx="85725" cy="101600"/>
            </a:xfrm>
            <a:custGeom>
              <a:avLst/>
              <a:gdLst>
                <a:gd name="T0" fmla="*/ 24 w 48"/>
                <a:gd name="T1" fmla="*/ 56 h 56"/>
                <a:gd name="T2" fmla="*/ 0 w 48"/>
                <a:gd name="T3" fmla="*/ 26 h 56"/>
                <a:gd name="T4" fmla="*/ 24 w 48"/>
                <a:gd name="T5" fmla="*/ 0 h 56"/>
                <a:gd name="T6" fmla="*/ 48 w 48"/>
                <a:gd name="T7" fmla="*/ 26 h 56"/>
                <a:gd name="T8" fmla="*/ 24 w 48"/>
                <a:gd name="T9" fmla="*/ 56 h 56"/>
                <a:gd name="T10" fmla="*/ 24 w 48"/>
                <a:gd name="T11" fmla="*/ 8 h 56"/>
                <a:gd name="T12" fmla="*/ 8 w 48"/>
                <a:gd name="T13" fmla="*/ 26 h 56"/>
                <a:gd name="T14" fmla="*/ 24 w 48"/>
                <a:gd name="T15" fmla="*/ 48 h 56"/>
                <a:gd name="T16" fmla="*/ 40 w 48"/>
                <a:gd name="T17" fmla="*/ 26 h 56"/>
                <a:gd name="T18" fmla="*/ 24 w 48"/>
                <a:gd name="T19" fmla="*/ 8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56">
                  <a:moveTo>
                    <a:pt x="24" y="56"/>
                  </a:moveTo>
                  <a:cubicBezTo>
                    <a:pt x="11" y="56"/>
                    <a:pt x="0" y="43"/>
                    <a:pt x="0" y="26"/>
                  </a:cubicBezTo>
                  <a:cubicBezTo>
                    <a:pt x="0" y="14"/>
                    <a:pt x="3" y="0"/>
                    <a:pt x="24" y="0"/>
                  </a:cubicBezTo>
                  <a:cubicBezTo>
                    <a:pt x="45" y="0"/>
                    <a:pt x="48" y="14"/>
                    <a:pt x="48" y="26"/>
                  </a:cubicBezTo>
                  <a:cubicBezTo>
                    <a:pt x="48" y="43"/>
                    <a:pt x="38" y="56"/>
                    <a:pt x="24" y="56"/>
                  </a:cubicBezTo>
                  <a:close/>
                  <a:moveTo>
                    <a:pt x="24" y="8"/>
                  </a:moveTo>
                  <a:cubicBezTo>
                    <a:pt x="12" y="8"/>
                    <a:pt x="8" y="12"/>
                    <a:pt x="8" y="26"/>
                  </a:cubicBezTo>
                  <a:cubicBezTo>
                    <a:pt x="8" y="37"/>
                    <a:pt x="14" y="48"/>
                    <a:pt x="24" y="48"/>
                  </a:cubicBezTo>
                  <a:cubicBezTo>
                    <a:pt x="35" y="48"/>
                    <a:pt x="40" y="37"/>
                    <a:pt x="40" y="26"/>
                  </a:cubicBezTo>
                  <a:cubicBezTo>
                    <a:pt x="40" y="12"/>
                    <a:pt x="36" y="8"/>
                    <a:pt x="24" y="8"/>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85" name="Freeform 623"/>
            <p:cNvSpPr>
              <a:spLocks/>
            </p:cNvSpPr>
            <p:nvPr/>
          </p:nvSpPr>
          <p:spPr bwMode="auto">
            <a:xfrm>
              <a:off x="7285038" y="2654300"/>
              <a:ext cx="60325" cy="77788"/>
            </a:xfrm>
            <a:custGeom>
              <a:avLst/>
              <a:gdLst>
                <a:gd name="T0" fmla="*/ 22 w 34"/>
                <a:gd name="T1" fmla="*/ 43 h 43"/>
                <a:gd name="T2" fmla="*/ 14 w 34"/>
                <a:gd name="T3" fmla="*/ 43 h 43"/>
                <a:gd name="T4" fmla="*/ 14 w 34"/>
                <a:gd name="T5" fmla="*/ 35 h 43"/>
                <a:gd name="T6" fmla="*/ 22 w 34"/>
                <a:gd name="T7" fmla="*/ 35 h 43"/>
                <a:gd name="T8" fmla="*/ 26 w 34"/>
                <a:gd name="T9" fmla="*/ 27 h 43"/>
                <a:gd name="T10" fmla="*/ 26 w 34"/>
                <a:gd name="T11" fmla="*/ 21 h 43"/>
                <a:gd name="T12" fmla="*/ 0 w 34"/>
                <a:gd name="T13" fmla="*/ 6 h 43"/>
                <a:gd name="T14" fmla="*/ 4 w 34"/>
                <a:gd name="T15" fmla="*/ 0 h 43"/>
                <a:gd name="T16" fmla="*/ 34 w 34"/>
                <a:gd name="T17" fmla="*/ 17 h 43"/>
                <a:gd name="T18" fmla="*/ 34 w 34"/>
                <a:gd name="T19" fmla="*/ 27 h 43"/>
                <a:gd name="T20" fmla="*/ 22 w 34"/>
                <a:gd name="T21"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 h="43">
                  <a:moveTo>
                    <a:pt x="22" y="43"/>
                  </a:moveTo>
                  <a:cubicBezTo>
                    <a:pt x="14" y="43"/>
                    <a:pt x="14" y="43"/>
                    <a:pt x="14" y="43"/>
                  </a:cubicBezTo>
                  <a:cubicBezTo>
                    <a:pt x="14" y="35"/>
                    <a:pt x="14" y="35"/>
                    <a:pt x="14" y="35"/>
                  </a:cubicBezTo>
                  <a:cubicBezTo>
                    <a:pt x="22" y="35"/>
                    <a:pt x="22" y="35"/>
                    <a:pt x="22" y="35"/>
                  </a:cubicBezTo>
                  <a:cubicBezTo>
                    <a:pt x="23" y="35"/>
                    <a:pt x="26" y="32"/>
                    <a:pt x="26" y="27"/>
                  </a:cubicBezTo>
                  <a:cubicBezTo>
                    <a:pt x="26" y="21"/>
                    <a:pt x="26" y="21"/>
                    <a:pt x="26" y="21"/>
                  </a:cubicBezTo>
                  <a:cubicBezTo>
                    <a:pt x="0" y="6"/>
                    <a:pt x="0" y="6"/>
                    <a:pt x="0" y="6"/>
                  </a:cubicBezTo>
                  <a:cubicBezTo>
                    <a:pt x="4" y="0"/>
                    <a:pt x="4" y="0"/>
                    <a:pt x="4" y="0"/>
                  </a:cubicBezTo>
                  <a:cubicBezTo>
                    <a:pt x="34" y="17"/>
                    <a:pt x="34" y="17"/>
                    <a:pt x="34" y="17"/>
                  </a:cubicBezTo>
                  <a:cubicBezTo>
                    <a:pt x="34" y="27"/>
                    <a:pt x="34" y="27"/>
                    <a:pt x="34" y="27"/>
                  </a:cubicBezTo>
                  <a:cubicBezTo>
                    <a:pt x="34" y="36"/>
                    <a:pt x="29" y="43"/>
                    <a:pt x="22" y="43"/>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86" name="Freeform 624"/>
            <p:cNvSpPr>
              <a:spLocks/>
            </p:cNvSpPr>
            <p:nvPr/>
          </p:nvSpPr>
          <p:spPr bwMode="auto">
            <a:xfrm>
              <a:off x="7186613" y="2654300"/>
              <a:ext cx="61913" cy="77788"/>
            </a:xfrm>
            <a:custGeom>
              <a:avLst/>
              <a:gdLst>
                <a:gd name="T0" fmla="*/ 20 w 34"/>
                <a:gd name="T1" fmla="*/ 43 h 43"/>
                <a:gd name="T2" fmla="*/ 12 w 34"/>
                <a:gd name="T3" fmla="*/ 43 h 43"/>
                <a:gd name="T4" fmla="*/ 0 w 34"/>
                <a:gd name="T5" fmla="*/ 27 h 43"/>
                <a:gd name="T6" fmla="*/ 0 w 34"/>
                <a:gd name="T7" fmla="*/ 17 h 43"/>
                <a:gd name="T8" fmla="*/ 30 w 34"/>
                <a:gd name="T9" fmla="*/ 0 h 43"/>
                <a:gd name="T10" fmla="*/ 34 w 34"/>
                <a:gd name="T11" fmla="*/ 6 h 43"/>
                <a:gd name="T12" fmla="*/ 8 w 34"/>
                <a:gd name="T13" fmla="*/ 21 h 43"/>
                <a:gd name="T14" fmla="*/ 8 w 34"/>
                <a:gd name="T15" fmla="*/ 27 h 43"/>
                <a:gd name="T16" fmla="*/ 12 w 34"/>
                <a:gd name="T17" fmla="*/ 35 h 43"/>
                <a:gd name="T18" fmla="*/ 20 w 34"/>
                <a:gd name="T19" fmla="*/ 35 h 43"/>
                <a:gd name="T20" fmla="*/ 20 w 34"/>
                <a:gd name="T21"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 h="43">
                  <a:moveTo>
                    <a:pt x="20" y="43"/>
                  </a:moveTo>
                  <a:cubicBezTo>
                    <a:pt x="12" y="43"/>
                    <a:pt x="12" y="43"/>
                    <a:pt x="12" y="43"/>
                  </a:cubicBezTo>
                  <a:cubicBezTo>
                    <a:pt x="6" y="43"/>
                    <a:pt x="0" y="36"/>
                    <a:pt x="0" y="27"/>
                  </a:cubicBezTo>
                  <a:cubicBezTo>
                    <a:pt x="0" y="17"/>
                    <a:pt x="0" y="17"/>
                    <a:pt x="0" y="17"/>
                  </a:cubicBezTo>
                  <a:cubicBezTo>
                    <a:pt x="30" y="0"/>
                    <a:pt x="30" y="0"/>
                    <a:pt x="30" y="0"/>
                  </a:cubicBezTo>
                  <a:cubicBezTo>
                    <a:pt x="34" y="6"/>
                    <a:pt x="34" y="6"/>
                    <a:pt x="34" y="6"/>
                  </a:cubicBezTo>
                  <a:cubicBezTo>
                    <a:pt x="8" y="21"/>
                    <a:pt x="8" y="21"/>
                    <a:pt x="8" y="21"/>
                  </a:cubicBezTo>
                  <a:cubicBezTo>
                    <a:pt x="8" y="27"/>
                    <a:pt x="8" y="27"/>
                    <a:pt x="8" y="27"/>
                  </a:cubicBezTo>
                  <a:cubicBezTo>
                    <a:pt x="8" y="32"/>
                    <a:pt x="11" y="35"/>
                    <a:pt x="12" y="35"/>
                  </a:cubicBezTo>
                  <a:cubicBezTo>
                    <a:pt x="20" y="35"/>
                    <a:pt x="20" y="35"/>
                    <a:pt x="20" y="35"/>
                  </a:cubicBezTo>
                  <a:lnTo>
                    <a:pt x="20" y="43"/>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87" name="Freeform 625"/>
            <p:cNvSpPr>
              <a:spLocks noEditPoints="1"/>
            </p:cNvSpPr>
            <p:nvPr/>
          </p:nvSpPr>
          <p:spPr bwMode="auto">
            <a:xfrm>
              <a:off x="7223126" y="2725738"/>
              <a:ext cx="85725" cy="100013"/>
            </a:xfrm>
            <a:custGeom>
              <a:avLst/>
              <a:gdLst>
                <a:gd name="T0" fmla="*/ 24 w 48"/>
                <a:gd name="T1" fmla="*/ 56 h 56"/>
                <a:gd name="T2" fmla="*/ 0 w 48"/>
                <a:gd name="T3" fmla="*/ 26 h 56"/>
                <a:gd name="T4" fmla="*/ 24 w 48"/>
                <a:gd name="T5" fmla="*/ 0 h 56"/>
                <a:gd name="T6" fmla="*/ 48 w 48"/>
                <a:gd name="T7" fmla="*/ 26 h 56"/>
                <a:gd name="T8" fmla="*/ 24 w 48"/>
                <a:gd name="T9" fmla="*/ 56 h 56"/>
                <a:gd name="T10" fmla="*/ 24 w 48"/>
                <a:gd name="T11" fmla="*/ 8 h 56"/>
                <a:gd name="T12" fmla="*/ 8 w 48"/>
                <a:gd name="T13" fmla="*/ 26 h 56"/>
                <a:gd name="T14" fmla="*/ 24 w 48"/>
                <a:gd name="T15" fmla="*/ 48 h 56"/>
                <a:gd name="T16" fmla="*/ 40 w 48"/>
                <a:gd name="T17" fmla="*/ 26 h 56"/>
                <a:gd name="T18" fmla="*/ 24 w 48"/>
                <a:gd name="T19" fmla="*/ 8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56">
                  <a:moveTo>
                    <a:pt x="24" y="56"/>
                  </a:moveTo>
                  <a:cubicBezTo>
                    <a:pt x="11" y="56"/>
                    <a:pt x="0" y="43"/>
                    <a:pt x="0" y="26"/>
                  </a:cubicBezTo>
                  <a:cubicBezTo>
                    <a:pt x="0" y="14"/>
                    <a:pt x="3" y="0"/>
                    <a:pt x="24" y="0"/>
                  </a:cubicBezTo>
                  <a:cubicBezTo>
                    <a:pt x="45" y="0"/>
                    <a:pt x="48" y="14"/>
                    <a:pt x="48" y="26"/>
                  </a:cubicBezTo>
                  <a:cubicBezTo>
                    <a:pt x="48" y="43"/>
                    <a:pt x="38" y="56"/>
                    <a:pt x="24" y="56"/>
                  </a:cubicBezTo>
                  <a:close/>
                  <a:moveTo>
                    <a:pt x="24" y="8"/>
                  </a:moveTo>
                  <a:cubicBezTo>
                    <a:pt x="12" y="8"/>
                    <a:pt x="8" y="12"/>
                    <a:pt x="8" y="26"/>
                  </a:cubicBezTo>
                  <a:cubicBezTo>
                    <a:pt x="8" y="37"/>
                    <a:pt x="14" y="48"/>
                    <a:pt x="24" y="48"/>
                  </a:cubicBezTo>
                  <a:cubicBezTo>
                    <a:pt x="35" y="48"/>
                    <a:pt x="40" y="37"/>
                    <a:pt x="40" y="26"/>
                  </a:cubicBezTo>
                  <a:cubicBezTo>
                    <a:pt x="40" y="12"/>
                    <a:pt x="36" y="8"/>
                    <a:pt x="24" y="8"/>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88" name="Freeform 626"/>
            <p:cNvSpPr>
              <a:spLocks/>
            </p:cNvSpPr>
            <p:nvPr/>
          </p:nvSpPr>
          <p:spPr bwMode="auto">
            <a:xfrm>
              <a:off x="7186613" y="2806700"/>
              <a:ext cx="158750" cy="77788"/>
            </a:xfrm>
            <a:custGeom>
              <a:avLst/>
              <a:gdLst>
                <a:gd name="T0" fmla="*/ 76 w 88"/>
                <a:gd name="T1" fmla="*/ 43 h 43"/>
                <a:gd name="T2" fmla="*/ 12 w 88"/>
                <a:gd name="T3" fmla="*/ 43 h 43"/>
                <a:gd name="T4" fmla="*/ 0 w 88"/>
                <a:gd name="T5" fmla="*/ 27 h 43"/>
                <a:gd name="T6" fmla="*/ 0 w 88"/>
                <a:gd name="T7" fmla="*/ 17 h 43"/>
                <a:gd name="T8" fmla="*/ 30 w 88"/>
                <a:gd name="T9" fmla="*/ 0 h 43"/>
                <a:gd name="T10" fmla="*/ 34 w 88"/>
                <a:gd name="T11" fmla="*/ 6 h 43"/>
                <a:gd name="T12" fmla="*/ 8 w 88"/>
                <a:gd name="T13" fmla="*/ 21 h 43"/>
                <a:gd name="T14" fmla="*/ 8 w 88"/>
                <a:gd name="T15" fmla="*/ 27 h 43"/>
                <a:gd name="T16" fmla="*/ 12 w 88"/>
                <a:gd name="T17" fmla="*/ 35 h 43"/>
                <a:gd name="T18" fmla="*/ 76 w 88"/>
                <a:gd name="T19" fmla="*/ 35 h 43"/>
                <a:gd name="T20" fmla="*/ 80 w 88"/>
                <a:gd name="T21" fmla="*/ 27 h 43"/>
                <a:gd name="T22" fmla="*/ 80 w 88"/>
                <a:gd name="T23" fmla="*/ 21 h 43"/>
                <a:gd name="T24" fmla="*/ 54 w 88"/>
                <a:gd name="T25" fmla="*/ 6 h 43"/>
                <a:gd name="T26" fmla="*/ 58 w 88"/>
                <a:gd name="T27" fmla="*/ 0 h 43"/>
                <a:gd name="T28" fmla="*/ 88 w 88"/>
                <a:gd name="T29" fmla="*/ 17 h 43"/>
                <a:gd name="T30" fmla="*/ 88 w 88"/>
                <a:gd name="T31" fmla="*/ 27 h 43"/>
                <a:gd name="T32" fmla="*/ 76 w 88"/>
                <a:gd name="T33"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8" h="43">
                  <a:moveTo>
                    <a:pt x="76" y="43"/>
                  </a:moveTo>
                  <a:cubicBezTo>
                    <a:pt x="12" y="43"/>
                    <a:pt x="12" y="43"/>
                    <a:pt x="12" y="43"/>
                  </a:cubicBezTo>
                  <a:cubicBezTo>
                    <a:pt x="6" y="43"/>
                    <a:pt x="0" y="36"/>
                    <a:pt x="0" y="27"/>
                  </a:cubicBezTo>
                  <a:cubicBezTo>
                    <a:pt x="0" y="17"/>
                    <a:pt x="0" y="17"/>
                    <a:pt x="0" y="17"/>
                  </a:cubicBezTo>
                  <a:cubicBezTo>
                    <a:pt x="30" y="0"/>
                    <a:pt x="30" y="0"/>
                    <a:pt x="30" y="0"/>
                  </a:cubicBezTo>
                  <a:cubicBezTo>
                    <a:pt x="34" y="6"/>
                    <a:pt x="34" y="6"/>
                    <a:pt x="34" y="6"/>
                  </a:cubicBezTo>
                  <a:cubicBezTo>
                    <a:pt x="8" y="21"/>
                    <a:pt x="8" y="21"/>
                    <a:pt x="8" y="21"/>
                  </a:cubicBezTo>
                  <a:cubicBezTo>
                    <a:pt x="8" y="27"/>
                    <a:pt x="8" y="27"/>
                    <a:pt x="8" y="27"/>
                  </a:cubicBezTo>
                  <a:cubicBezTo>
                    <a:pt x="8" y="32"/>
                    <a:pt x="11" y="35"/>
                    <a:pt x="12" y="35"/>
                  </a:cubicBezTo>
                  <a:cubicBezTo>
                    <a:pt x="76" y="35"/>
                    <a:pt x="76" y="35"/>
                    <a:pt x="76" y="35"/>
                  </a:cubicBezTo>
                  <a:cubicBezTo>
                    <a:pt x="77" y="35"/>
                    <a:pt x="80" y="32"/>
                    <a:pt x="80" y="27"/>
                  </a:cubicBezTo>
                  <a:cubicBezTo>
                    <a:pt x="80" y="21"/>
                    <a:pt x="80" y="21"/>
                    <a:pt x="80" y="21"/>
                  </a:cubicBezTo>
                  <a:cubicBezTo>
                    <a:pt x="54" y="6"/>
                    <a:pt x="54" y="6"/>
                    <a:pt x="54" y="6"/>
                  </a:cubicBezTo>
                  <a:cubicBezTo>
                    <a:pt x="58" y="0"/>
                    <a:pt x="58" y="0"/>
                    <a:pt x="58" y="0"/>
                  </a:cubicBezTo>
                  <a:cubicBezTo>
                    <a:pt x="88" y="17"/>
                    <a:pt x="88" y="17"/>
                    <a:pt x="88" y="17"/>
                  </a:cubicBezTo>
                  <a:cubicBezTo>
                    <a:pt x="88" y="27"/>
                    <a:pt x="88" y="27"/>
                    <a:pt x="88" y="27"/>
                  </a:cubicBezTo>
                  <a:cubicBezTo>
                    <a:pt x="88" y="36"/>
                    <a:pt x="83" y="43"/>
                    <a:pt x="76" y="43"/>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89" name="Freeform 627"/>
            <p:cNvSpPr>
              <a:spLocks/>
            </p:cNvSpPr>
            <p:nvPr/>
          </p:nvSpPr>
          <p:spPr bwMode="auto">
            <a:xfrm>
              <a:off x="7324726" y="2768600"/>
              <a:ext cx="323850" cy="71438"/>
            </a:xfrm>
            <a:custGeom>
              <a:avLst/>
              <a:gdLst>
                <a:gd name="T0" fmla="*/ 204 w 204"/>
                <a:gd name="T1" fmla="*/ 45 h 45"/>
                <a:gd name="T2" fmla="*/ 22 w 204"/>
                <a:gd name="T3" fmla="*/ 45 h 45"/>
                <a:gd name="T4" fmla="*/ 22 w 204"/>
                <a:gd name="T5" fmla="*/ 36 h 45"/>
                <a:gd name="T6" fmla="*/ 195 w 204"/>
                <a:gd name="T7" fmla="*/ 36 h 45"/>
                <a:gd name="T8" fmla="*/ 195 w 204"/>
                <a:gd name="T9" fmla="*/ 9 h 45"/>
                <a:gd name="T10" fmla="*/ 0 w 204"/>
                <a:gd name="T11" fmla="*/ 9 h 45"/>
                <a:gd name="T12" fmla="*/ 0 w 204"/>
                <a:gd name="T13" fmla="*/ 0 h 45"/>
                <a:gd name="T14" fmla="*/ 204 w 204"/>
                <a:gd name="T15" fmla="*/ 0 h 45"/>
                <a:gd name="T16" fmla="*/ 204 w 204"/>
                <a:gd name="T17"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4" h="45">
                  <a:moveTo>
                    <a:pt x="204" y="45"/>
                  </a:moveTo>
                  <a:lnTo>
                    <a:pt x="22" y="45"/>
                  </a:lnTo>
                  <a:lnTo>
                    <a:pt x="22" y="36"/>
                  </a:lnTo>
                  <a:lnTo>
                    <a:pt x="195" y="36"/>
                  </a:lnTo>
                  <a:lnTo>
                    <a:pt x="195" y="9"/>
                  </a:lnTo>
                  <a:lnTo>
                    <a:pt x="0" y="9"/>
                  </a:lnTo>
                  <a:lnTo>
                    <a:pt x="0" y="0"/>
                  </a:lnTo>
                  <a:lnTo>
                    <a:pt x="204" y="0"/>
                  </a:lnTo>
                  <a:lnTo>
                    <a:pt x="204" y="45"/>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91" name="Freeform 628"/>
            <p:cNvSpPr>
              <a:spLocks/>
            </p:cNvSpPr>
            <p:nvPr/>
          </p:nvSpPr>
          <p:spPr bwMode="auto">
            <a:xfrm>
              <a:off x="7324726" y="2617788"/>
              <a:ext cx="323850" cy="71438"/>
            </a:xfrm>
            <a:custGeom>
              <a:avLst/>
              <a:gdLst>
                <a:gd name="T0" fmla="*/ 204 w 204"/>
                <a:gd name="T1" fmla="*/ 45 h 45"/>
                <a:gd name="T2" fmla="*/ 22 w 204"/>
                <a:gd name="T3" fmla="*/ 45 h 45"/>
                <a:gd name="T4" fmla="*/ 22 w 204"/>
                <a:gd name="T5" fmla="*/ 36 h 45"/>
                <a:gd name="T6" fmla="*/ 195 w 204"/>
                <a:gd name="T7" fmla="*/ 36 h 45"/>
                <a:gd name="T8" fmla="*/ 195 w 204"/>
                <a:gd name="T9" fmla="*/ 9 h 45"/>
                <a:gd name="T10" fmla="*/ 0 w 204"/>
                <a:gd name="T11" fmla="*/ 9 h 45"/>
                <a:gd name="T12" fmla="*/ 0 w 204"/>
                <a:gd name="T13" fmla="*/ 0 h 45"/>
                <a:gd name="T14" fmla="*/ 204 w 204"/>
                <a:gd name="T15" fmla="*/ 0 h 45"/>
                <a:gd name="T16" fmla="*/ 204 w 204"/>
                <a:gd name="T17"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4" h="45">
                  <a:moveTo>
                    <a:pt x="204" y="45"/>
                  </a:moveTo>
                  <a:lnTo>
                    <a:pt x="22" y="45"/>
                  </a:lnTo>
                  <a:lnTo>
                    <a:pt x="22" y="36"/>
                  </a:lnTo>
                  <a:lnTo>
                    <a:pt x="195" y="36"/>
                  </a:lnTo>
                  <a:lnTo>
                    <a:pt x="195" y="9"/>
                  </a:lnTo>
                  <a:lnTo>
                    <a:pt x="0" y="9"/>
                  </a:lnTo>
                  <a:lnTo>
                    <a:pt x="0" y="0"/>
                  </a:lnTo>
                  <a:lnTo>
                    <a:pt x="204" y="0"/>
                  </a:lnTo>
                  <a:lnTo>
                    <a:pt x="204" y="45"/>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107" name="Freeform 629"/>
            <p:cNvSpPr>
              <a:spLocks/>
            </p:cNvSpPr>
            <p:nvPr/>
          </p:nvSpPr>
          <p:spPr bwMode="auto">
            <a:xfrm>
              <a:off x="7324726" y="2465388"/>
              <a:ext cx="323850" cy="73025"/>
            </a:xfrm>
            <a:custGeom>
              <a:avLst/>
              <a:gdLst>
                <a:gd name="T0" fmla="*/ 204 w 204"/>
                <a:gd name="T1" fmla="*/ 46 h 46"/>
                <a:gd name="T2" fmla="*/ 22 w 204"/>
                <a:gd name="T3" fmla="*/ 46 h 46"/>
                <a:gd name="T4" fmla="*/ 22 w 204"/>
                <a:gd name="T5" fmla="*/ 37 h 46"/>
                <a:gd name="T6" fmla="*/ 195 w 204"/>
                <a:gd name="T7" fmla="*/ 37 h 46"/>
                <a:gd name="T8" fmla="*/ 195 w 204"/>
                <a:gd name="T9" fmla="*/ 9 h 46"/>
                <a:gd name="T10" fmla="*/ 0 w 204"/>
                <a:gd name="T11" fmla="*/ 9 h 46"/>
                <a:gd name="T12" fmla="*/ 0 w 204"/>
                <a:gd name="T13" fmla="*/ 0 h 46"/>
                <a:gd name="T14" fmla="*/ 204 w 204"/>
                <a:gd name="T15" fmla="*/ 0 h 46"/>
                <a:gd name="T16" fmla="*/ 204 w 204"/>
                <a:gd name="T17" fmla="*/ 4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4" h="46">
                  <a:moveTo>
                    <a:pt x="204" y="46"/>
                  </a:moveTo>
                  <a:lnTo>
                    <a:pt x="22" y="46"/>
                  </a:lnTo>
                  <a:lnTo>
                    <a:pt x="22" y="37"/>
                  </a:lnTo>
                  <a:lnTo>
                    <a:pt x="195" y="37"/>
                  </a:lnTo>
                  <a:lnTo>
                    <a:pt x="195" y="9"/>
                  </a:lnTo>
                  <a:lnTo>
                    <a:pt x="0" y="9"/>
                  </a:lnTo>
                  <a:lnTo>
                    <a:pt x="0" y="0"/>
                  </a:lnTo>
                  <a:lnTo>
                    <a:pt x="204" y="0"/>
                  </a:lnTo>
                  <a:lnTo>
                    <a:pt x="204" y="46"/>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108" name="Rectangle 630"/>
            <p:cNvSpPr>
              <a:spLocks noChangeArrowheads="1"/>
            </p:cNvSpPr>
            <p:nvPr/>
          </p:nvSpPr>
          <p:spPr bwMode="auto">
            <a:xfrm>
              <a:off x="7359651" y="2493963"/>
              <a:ext cx="14288" cy="15875"/>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109" name="Rectangle 631"/>
            <p:cNvSpPr>
              <a:spLocks noChangeArrowheads="1"/>
            </p:cNvSpPr>
            <p:nvPr/>
          </p:nvSpPr>
          <p:spPr bwMode="auto">
            <a:xfrm>
              <a:off x="7388226" y="2493963"/>
              <a:ext cx="14288" cy="15875"/>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110" name="Rectangle 632"/>
            <p:cNvSpPr>
              <a:spLocks noChangeArrowheads="1"/>
            </p:cNvSpPr>
            <p:nvPr/>
          </p:nvSpPr>
          <p:spPr bwMode="auto">
            <a:xfrm>
              <a:off x="7416801" y="2493963"/>
              <a:ext cx="15875" cy="15875"/>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111" name="Rectangle 633"/>
            <p:cNvSpPr>
              <a:spLocks noChangeArrowheads="1"/>
            </p:cNvSpPr>
            <p:nvPr/>
          </p:nvSpPr>
          <p:spPr bwMode="auto">
            <a:xfrm>
              <a:off x="7446963" y="2493963"/>
              <a:ext cx="14288" cy="15875"/>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112" name="Rectangle 634"/>
            <p:cNvSpPr>
              <a:spLocks noChangeArrowheads="1"/>
            </p:cNvSpPr>
            <p:nvPr/>
          </p:nvSpPr>
          <p:spPr bwMode="auto">
            <a:xfrm>
              <a:off x="7475538" y="2493963"/>
              <a:ext cx="14288" cy="15875"/>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113" name="Rectangle 635"/>
            <p:cNvSpPr>
              <a:spLocks noChangeArrowheads="1"/>
            </p:cNvSpPr>
            <p:nvPr/>
          </p:nvSpPr>
          <p:spPr bwMode="auto">
            <a:xfrm>
              <a:off x="7504113" y="2493963"/>
              <a:ext cx="14288" cy="15875"/>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114" name="Rectangle 636"/>
            <p:cNvSpPr>
              <a:spLocks noChangeArrowheads="1"/>
            </p:cNvSpPr>
            <p:nvPr/>
          </p:nvSpPr>
          <p:spPr bwMode="auto">
            <a:xfrm>
              <a:off x="7359651" y="2646363"/>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115" name="Rectangle 637"/>
            <p:cNvSpPr>
              <a:spLocks noChangeArrowheads="1"/>
            </p:cNvSpPr>
            <p:nvPr/>
          </p:nvSpPr>
          <p:spPr bwMode="auto">
            <a:xfrm>
              <a:off x="7388226" y="2646363"/>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116" name="Rectangle 638"/>
            <p:cNvSpPr>
              <a:spLocks noChangeArrowheads="1"/>
            </p:cNvSpPr>
            <p:nvPr/>
          </p:nvSpPr>
          <p:spPr bwMode="auto">
            <a:xfrm>
              <a:off x="7416801" y="2646363"/>
              <a:ext cx="15875"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117" name="Rectangle 639"/>
            <p:cNvSpPr>
              <a:spLocks noChangeArrowheads="1"/>
            </p:cNvSpPr>
            <p:nvPr/>
          </p:nvSpPr>
          <p:spPr bwMode="auto">
            <a:xfrm>
              <a:off x="7446963" y="2646363"/>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118" name="Rectangle 640"/>
            <p:cNvSpPr>
              <a:spLocks noChangeArrowheads="1"/>
            </p:cNvSpPr>
            <p:nvPr/>
          </p:nvSpPr>
          <p:spPr bwMode="auto">
            <a:xfrm>
              <a:off x="7475538" y="2646363"/>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119" name="Rectangle 641"/>
            <p:cNvSpPr>
              <a:spLocks noChangeArrowheads="1"/>
            </p:cNvSpPr>
            <p:nvPr/>
          </p:nvSpPr>
          <p:spPr bwMode="auto">
            <a:xfrm>
              <a:off x="7504113" y="2646363"/>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120" name="Rectangle 642"/>
            <p:cNvSpPr>
              <a:spLocks noChangeArrowheads="1"/>
            </p:cNvSpPr>
            <p:nvPr/>
          </p:nvSpPr>
          <p:spPr bwMode="auto">
            <a:xfrm>
              <a:off x="7532688" y="2646363"/>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121" name="Rectangle 643"/>
            <p:cNvSpPr>
              <a:spLocks noChangeArrowheads="1"/>
            </p:cNvSpPr>
            <p:nvPr/>
          </p:nvSpPr>
          <p:spPr bwMode="auto">
            <a:xfrm>
              <a:off x="7561263" y="2646363"/>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122" name="Rectangle 644"/>
            <p:cNvSpPr>
              <a:spLocks noChangeArrowheads="1"/>
            </p:cNvSpPr>
            <p:nvPr/>
          </p:nvSpPr>
          <p:spPr bwMode="auto">
            <a:xfrm>
              <a:off x="7359651" y="2797175"/>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123" name="Rectangle 645"/>
            <p:cNvSpPr>
              <a:spLocks noChangeArrowheads="1"/>
            </p:cNvSpPr>
            <p:nvPr/>
          </p:nvSpPr>
          <p:spPr bwMode="auto">
            <a:xfrm>
              <a:off x="7388226" y="2797175"/>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124" name="Rectangle 646"/>
            <p:cNvSpPr>
              <a:spLocks noChangeArrowheads="1"/>
            </p:cNvSpPr>
            <p:nvPr/>
          </p:nvSpPr>
          <p:spPr bwMode="auto">
            <a:xfrm>
              <a:off x="7416801" y="2797175"/>
              <a:ext cx="15875"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125" name="Rectangle 647"/>
            <p:cNvSpPr>
              <a:spLocks noChangeArrowheads="1"/>
            </p:cNvSpPr>
            <p:nvPr/>
          </p:nvSpPr>
          <p:spPr bwMode="auto">
            <a:xfrm>
              <a:off x="7446963" y="2797175"/>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126" name="Rectangle 648"/>
            <p:cNvSpPr>
              <a:spLocks noChangeArrowheads="1"/>
            </p:cNvSpPr>
            <p:nvPr/>
          </p:nvSpPr>
          <p:spPr bwMode="auto">
            <a:xfrm>
              <a:off x="7475538" y="2797175"/>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127" name="Rectangle 649"/>
            <p:cNvSpPr>
              <a:spLocks noChangeArrowheads="1"/>
            </p:cNvSpPr>
            <p:nvPr/>
          </p:nvSpPr>
          <p:spPr bwMode="auto">
            <a:xfrm>
              <a:off x="7359651" y="2854325"/>
              <a:ext cx="57150" cy="15875"/>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128" name="Rectangle 650"/>
            <p:cNvSpPr>
              <a:spLocks noChangeArrowheads="1"/>
            </p:cNvSpPr>
            <p:nvPr/>
          </p:nvSpPr>
          <p:spPr bwMode="auto">
            <a:xfrm>
              <a:off x="7432676" y="2854325"/>
              <a:ext cx="142875" cy="15875"/>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129" name="Rectangle 651"/>
            <p:cNvSpPr>
              <a:spLocks noChangeArrowheads="1"/>
            </p:cNvSpPr>
            <p:nvPr/>
          </p:nvSpPr>
          <p:spPr bwMode="auto">
            <a:xfrm>
              <a:off x="7359651" y="2703513"/>
              <a:ext cx="130175"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130" name="Rectangle 652"/>
            <p:cNvSpPr>
              <a:spLocks noChangeArrowheads="1"/>
            </p:cNvSpPr>
            <p:nvPr/>
          </p:nvSpPr>
          <p:spPr bwMode="auto">
            <a:xfrm>
              <a:off x="7504113" y="2703513"/>
              <a:ext cx="7143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131" name="Rectangle 653"/>
            <p:cNvSpPr>
              <a:spLocks noChangeArrowheads="1"/>
            </p:cNvSpPr>
            <p:nvPr/>
          </p:nvSpPr>
          <p:spPr bwMode="auto">
            <a:xfrm>
              <a:off x="7475538" y="2552700"/>
              <a:ext cx="28575"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132" name="Rectangle 654"/>
            <p:cNvSpPr>
              <a:spLocks noChangeArrowheads="1"/>
            </p:cNvSpPr>
            <p:nvPr/>
          </p:nvSpPr>
          <p:spPr bwMode="auto">
            <a:xfrm>
              <a:off x="7359651" y="2552700"/>
              <a:ext cx="101600"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133" name="Rectangle 655"/>
            <p:cNvSpPr>
              <a:spLocks noChangeArrowheads="1"/>
            </p:cNvSpPr>
            <p:nvPr/>
          </p:nvSpPr>
          <p:spPr bwMode="auto">
            <a:xfrm>
              <a:off x="7518401" y="2552700"/>
              <a:ext cx="57150"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grpSp>
      <p:pic>
        <p:nvPicPr>
          <p:cNvPr id="134" name="Picture 13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524645" y="1290623"/>
            <a:ext cx="3234539" cy="2592569"/>
          </a:xfrm>
          <a:prstGeom prst="rect">
            <a:avLst/>
          </a:prstGeom>
        </p:spPr>
      </p:pic>
      <p:sp>
        <p:nvSpPr>
          <p:cNvPr id="135" name="Oval 134"/>
          <p:cNvSpPr/>
          <p:nvPr/>
        </p:nvSpPr>
        <p:spPr>
          <a:xfrm>
            <a:off x="8524645" y="4272326"/>
            <a:ext cx="246490" cy="233816"/>
          </a:xfrm>
          <a:prstGeom prst="ellipse">
            <a:avLst/>
          </a:prstGeom>
          <a:solidFill>
            <a:srgbClr val="5B9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latin typeface="Century Gothic" panose="020B0502020202020204" pitchFamily="34" charset="0"/>
              </a:rPr>
              <a:t>1</a:t>
            </a:r>
            <a:endParaRPr lang="en-US" sz="1200" dirty="0">
              <a:latin typeface="Century Gothic" panose="020B0502020202020204" pitchFamily="34" charset="0"/>
            </a:endParaRPr>
          </a:p>
        </p:txBody>
      </p:sp>
      <p:sp>
        <p:nvSpPr>
          <p:cNvPr id="136" name="Oval 135"/>
          <p:cNvSpPr/>
          <p:nvPr/>
        </p:nvSpPr>
        <p:spPr>
          <a:xfrm>
            <a:off x="8524645" y="4627295"/>
            <a:ext cx="246490" cy="233816"/>
          </a:xfrm>
          <a:prstGeom prst="ellipse">
            <a:avLst/>
          </a:prstGeom>
          <a:solidFill>
            <a:srgbClr val="5B9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2</a:t>
            </a:r>
          </a:p>
        </p:txBody>
      </p:sp>
      <p:sp>
        <p:nvSpPr>
          <p:cNvPr id="137" name="Oval 136"/>
          <p:cNvSpPr/>
          <p:nvPr/>
        </p:nvSpPr>
        <p:spPr>
          <a:xfrm>
            <a:off x="8524645" y="4982264"/>
            <a:ext cx="246490" cy="233816"/>
          </a:xfrm>
          <a:prstGeom prst="ellipse">
            <a:avLst/>
          </a:prstGeom>
          <a:solidFill>
            <a:srgbClr val="5B9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3</a:t>
            </a:r>
            <a:endParaRPr lang="en-US" sz="1200" dirty="0"/>
          </a:p>
        </p:txBody>
      </p:sp>
      <p:sp>
        <p:nvSpPr>
          <p:cNvPr id="138" name="Oval 137"/>
          <p:cNvSpPr/>
          <p:nvPr/>
        </p:nvSpPr>
        <p:spPr>
          <a:xfrm>
            <a:off x="8524645" y="5350028"/>
            <a:ext cx="246490" cy="233816"/>
          </a:xfrm>
          <a:prstGeom prst="ellipse">
            <a:avLst/>
          </a:prstGeom>
          <a:solidFill>
            <a:srgbClr val="5B9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4</a:t>
            </a:r>
            <a:endParaRPr lang="en-US" sz="1200" dirty="0"/>
          </a:p>
        </p:txBody>
      </p:sp>
      <p:sp>
        <p:nvSpPr>
          <p:cNvPr id="139" name="Oval 138"/>
          <p:cNvSpPr/>
          <p:nvPr/>
        </p:nvSpPr>
        <p:spPr>
          <a:xfrm>
            <a:off x="8524645" y="5704997"/>
            <a:ext cx="246490" cy="233816"/>
          </a:xfrm>
          <a:prstGeom prst="ellipse">
            <a:avLst/>
          </a:prstGeom>
          <a:solidFill>
            <a:srgbClr val="5B9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5</a:t>
            </a:r>
            <a:endParaRPr lang="en-US" sz="1200" dirty="0"/>
          </a:p>
        </p:txBody>
      </p:sp>
      <p:sp>
        <p:nvSpPr>
          <p:cNvPr id="140" name="Oval 139"/>
          <p:cNvSpPr/>
          <p:nvPr/>
        </p:nvSpPr>
        <p:spPr>
          <a:xfrm>
            <a:off x="8524645" y="6059966"/>
            <a:ext cx="246490" cy="233816"/>
          </a:xfrm>
          <a:prstGeom prst="ellipse">
            <a:avLst/>
          </a:prstGeom>
          <a:solidFill>
            <a:srgbClr val="5B9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latin typeface="Century Gothic" panose="020B0502020202020204" pitchFamily="34" charset="0"/>
              </a:rPr>
              <a:t>6</a:t>
            </a:r>
            <a:endParaRPr lang="en-US" sz="1200" dirty="0">
              <a:latin typeface="Century Gothic" panose="020B0502020202020204" pitchFamily="34" charset="0"/>
            </a:endParaRPr>
          </a:p>
        </p:txBody>
      </p:sp>
      <p:sp>
        <p:nvSpPr>
          <p:cNvPr id="141" name="Rounded Rectangle 140"/>
          <p:cNvSpPr/>
          <p:nvPr/>
        </p:nvSpPr>
        <p:spPr>
          <a:xfrm>
            <a:off x="8869705" y="4291329"/>
            <a:ext cx="2544418" cy="195809"/>
          </a:xfrm>
          <a:prstGeom prst="roundRect">
            <a:avLst/>
          </a:prstGeom>
          <a:solidFill>
            <a:srgbClr val="73B6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latin typeface="Century Gothic" panose="020B0502020202020204" pitchFamily="34" charset="0"/>
              </a:rPr>
              <a:t>User Story</a:t>
            </a:r>
            <a:endParaRPr lang="en-US" sz="1200" dirty="0">
              <a:latin typeface="Century Gothic" panose="020B0502020202020204" pitchFamily="34" charset="0"/>
            </a:endParaRPr>
          </a:p>
        </p:txBody>
      </p:sp>
      <p:sp>
        <p:nvSpPr>
          <p:cNvPr id="142" name="Rounded Rectangle 141"/>
          <p:cNvSpPr/>
          <p:nvPr/>
        </p:nvSpPr>
        <p:spPr>
          <a:xfrm>
            <a:off x="8869705" y="4646297"/>
            <a:ext cx="2544418" cy="195809"/>
          </a:xfrm>
          <a:prstGeom prst="roundRect">
            <a:avLst/>
          </a:prstGeom>
          <a:solidFill>
            <a:srgbClr val="73B6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User Story</a:t>
            </a:r>
            <a:endParaRPr lang="en-US" sz="1200" dirty="0"/>
          </a:p>
        </p:txBody>
      </p:sp>
      <p:sp>
        <p:nvSpPr>
          <p:cNvPr id="143" name="Rounded Rectangle 142"/>
          <p:cNvSpPr/>
          <p:nvPr/>
        </p:nvSpPr>
        <p:spPr>
          <a:xfrm>
            <a:off x="8869705" y="5001267"/>
            <a:ext cx="2544418" cy="195809"/>
          </a:xfrm>
          <a:prstGeom prst="roundRect">
            <a:avLst/>
          </a:prstGeom>
          <a:solidFill>
            <a:srgbClr val="73B6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User Story</a:t>
            </a:r>
            <a:endParaRPr lang="en-US" sz="1200" dirty="0"/>
          </a:p>
        </p:txBody>
      </p:sp>
      <p:sp>
        <p:nvSpPr>
          <p:cNvPr id="144" name="Rounded Rectangle 143"/>
          <p:cNvSpPr/>
          <p:nvPr/>
        </p:nvSpPr>
        <p:spPr>
          <a:xfrm>
            <a:off x="8869705" y="5357200"/>
            <a:ext cx="2544418" cy="195809"/>
          </a:xfrm>
          <a:prstGeom prst="roundRect">
            <a:avLst/>
          </a:prstGeom>
          <a:solidFill>
            <a:srgbClr val="73B6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latin typeface="Century Gothic" panose="020B0502020202020204" pitchFamily="34" charset="0"/>
              </a:rPr>
              <a:t>User Story</a:t>
            </a:r>
            <a:endParaRPr lang="en-US" sz="1200" dirty="0">
              <a:latin typeface="Century Gothic" panose="020B0502020202020204" pitchFamily="34" charset="0"/>
            </a:endParaRPr>
          </a:p>
        </p:txBody>
      </p:sp>
      <p:sp>
        <p:nvSpPr>
          <p:cNvPr id="145" name="Rounded Rectangle 144"/>
          <p:cNvSpPr/>
          <p:nvPr/>
        </p:nvSpPr>
        <p:spPr>
          <a:xfrm>
            <a:off x="8869705" y="5712168"/>
            <a:ext cx="2544418" cy="195809"/>
          </a:xfrm>
          <a:prstGeom prst="roundRect">
            <a:avLst/>
          </a:prstGeom>
          <a:solidFill>
            <a:srgbClr val="73B6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latin typeface="Century Gothic" panose="020B0502020202020204" pitchFamily="34" charset="0"/>
              </a:rPr>
              <a:t>User Story</a:t>
            </a:r>
            <a:endParaRPr lang="en-US" sz="1200" dirty="0">
              <a:latin typeface="Century Gothic" panose="020B0502020202020204" pitchFamily="34" charset="0"/>
            </a:endParaRPr>
          </a:p>
        </p:txBody>
      </p:sp>
      <p:sp>
        <p:nvSpPr>
          <p:cNvPr id="146" name="Rounded Rectangle 145"/>
          <p:cNvSpPr/>
          <p:nvPr/>
        </p:nvSpPr>
        <p:spPr>
          <a:xfrm>
            <a:off x="8869705" y="6067138"/>
            <a:ext cx="2544418" cy="195809"/>
          </a:xfrm>
          <a:prstGeom prst="roundRect">
            <a:avLst/>
          </a:prstGeom>
          <a:solidFill>
            <a:srgbClr val="73B6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latin typeface="Century Gothic" panose="020B0502020202020204" pitchFamily="34" charset="0"/>
              </a:rPr>
              <a:t>User Story</a:t>
            </a:r>
            <a:endParaRPr lang="en-US" sz="1200" dirty="0">
              <a:latin typeface="Century Gothic" panose="020B0502020202020204" pitchFamily="34" charset="0"/>
            </a:endParaRPr>
          </a:p>
        </p:txBody>
      </p:sp>
      <p:sp>
        <p:nvSpPr>
          <p:cNvPr id="147" name="Title 1">
            <a:extLst>
              <a:ext uri="{FF2B5EF4-FFF2-40B4-BE49-F238E27FC236}">
                <a16:creationId xmlns="" xmlns:a16="http://schemas.microsoft.com/office/drawing/2014/main" id="{C4CC0F66-F716-9E4A-A350-90E627E348D3}"/>
              </a:ext>
            </a:extLst>
          </p:cNvPr>
          <p:cNvSpPr txBox="1">
            <a:spLocks/>
          </p:cNvSpPr>
          <p:nvPr/>
        </p:nvSpPr>
        <p:spPr bwMode="auto">
          <a:xfrm>
            <a:off x="9185671" y="3949022"/>
            <a:ext cx="1912486" cy="2574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r>
              <a:rPr lang="en-US" sz="1100" b="1" dirty="0" smtClean="0">
                <a:solidFill>
                  <a:schemeClr val="tx1"/>
                </a:solidFill>
              </a:rPr>
              <a:t>Prioritized Sprint Backlog</a:t>
            </a:r>
            <a:endParaRPr lang="en-US" sz="1100" b="1" dirty="0">
              <a:solidFill>
                <a:schemeClr val="tx1"/>
              </a:solidFill>
            </a:endParaRPr>
          </a:p>
        </p:txBody>
      </p:sp>
      <p:cxnSp>
        <p:nvCxnSpPr>
          <p:cNvPr id="148" name="Elbow Connector 147"/>
          <p:cNvCxnSpPr/>
          <p:nvPr/>
        </p:nvCxnSpPr>
        <p:spPr>
          <a:xfrm rot="5400000">
            <a:off x="8333456" y="3098942"/>
            <a:ext cx="1421987" cy="793118"/>
          </a:xfrm>
          <a:prstGeom prst="bentConnector3">
            <a:avLst>
              <a:gd name="adj1" fmla="val -325"/>
            </a:avLst>
          </a:prstGeom>
          <a:ln w="38100">
            <a:solidFill>
              <a:srgbClr val="73B632"/>
            </a:solidFill>
            <a:tailEnd type="triangle"/>
          </a:ln>
        </p:spPr>
        <p:style>
          <a:lnRef idx="1">
            <a:schemeClr val="accent1"/>
          </a:lnRef>
          <a:fillRef idx="0">
            <a:schemeClr val="accent1"/>
          </a:fillRef>
          <a:effectRef idx="0">
            <a:schemeClr val="accent1"/>
          </a:effectRef>
          <a:fontRef idx="minor">
            <a:schemeClr val="tx1"/>
          </a:fontRef>
        </p:style>
      </p:cxnSp>
      <p:sp>
        <p:nvSpPr>
          <p:cNvPr id="150" name="Title 1">
            <a:extLst>
              <a:ext uri="{FF2B5EF4-FFF2-40B4-BE49-F238E27FC236}">
                <a16:creationId xmlns="" xmlns:a16="http://schemas.microsoft.com/office/drawing/2014/main" id="{C4CC0F66-F716-9E4A-A350-90E627E348D3}"/>
              </a:ext>
            </a:extLst>
          </p:cNvPr>
          <p:cNvSpPr txBox="1">
            <a:spLocks/>
          </p:cNvSpPr>
          <p:nvPr/>
        </p:nvSpPr>
        <p:spPr bwMode="auto">
          <a:xfrm>
            <a:off x="2839906" y="652405"/>
            <a:ext cx="5111537" cy="545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r>
              <a:rPr lang="en-US" sz="1200" b="1" dirty="0" smtClean="0">
                <a:solidFill>
                  <a:schemeClr val="tx1"/>
                </a:solidFill>
              </a:rPr>
              <a:t>This is a List of Tickets Your Team Has Committed to doing for The Current Sprint</a:t>
            </a:r>
            <a:endParaRPr lang="en-US" sz="1200" b="1" dirty="0">
              <a:solidFill>
                <a:schemeClr val="tx1"/>
              </a:solidFill>
            </a:endParaRPr>
          </a:p>
        </p:txBody>
      </p:sp>
      <p:sp>
        <p:nvSpPr>
          <p:cNvPr id="151" name="Title 1">
            <a:extLst>
              <a:ext uri="{FF2B5EF4-FFF2-40B4-BE49-F238E27FC236}">
                <a16:creationId xmlns="" xmlns:a16="http://schemas.microsoft.com/office/drawing/2014/main" id="{C4CC0F66-F716-9E4A-A350-90E627E348D3}"/>
              </a:ext>
            </a:extLst>
          </p:cNvPr>
          <p:cNvSpPr txBox="1">
            <a:spLocks/>
          </p:cNvSpPr>
          <p:nvPr/>
        </p:nvSpPr>
        <p:spPr bwMode="auto">
          <a:xfrm>
            <a:off x="2842209" y="945637"/>
            <a:ext cx="5176049" cy="813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r>
              <a:rPr lang="en-US" sz="1100" dirty="0" smtClean="0">
                <a:solidFill>
                  <a:schemeClr val="tx1"/>
                </a:solidFill>
              </a:rPr>
              <a:t>It </a:t>
            </a:r>
            <a:r>
              <a:rPr lang="en-US" sz="1100" dirty="0">
                <a:solidFill>
                  <a:schemeClr val="tx1"/>
                </a:solidFill>
              </a:rPr>
              <a:t>is important to note that the user stories from the product backlog that are being proposed for the next sprint come from the product owner</a:t>
            </a:r>
            <a:r>
              <a:rPr lang="en-US" sz="1100" dirty="0" smtClean="0">
                <a:solidFill>
                  <a:schemeClr val="tx1"/>
                </a:solidFill>
              </a:rPr>
              <a:t>!</a:t>
            </a:r>
            <a:endParaRPr lang="en-US" sz="1100" dirty="0">
              <a:solidFill>
                <a:schemeClr val="tx1"/>
              </a:solidFill>
            </a:endParaRPr>
          </a:p>
        </p:txBody>
      </p:sp>
      <p:sp>
        <p:nvSpPr>
          <p:cNvPr id="152" name="Title 1">
            <a:extLst>
              <a:ext uri="{FF2B5EF4-FFF2-40B4-BE49-F238E27FC236}">
                <a16:creationId xmlns="" xmlns:a16="http://schemas.microsoft.com/office/drawing/2014/main" id="{C4CC0F66-F716-9E4A-A350-90E627E348D3}"/>
              </a:ext>
            </a:extLst>
          </p:cNvPr>
          <p:cNvSpPr txBox="1">
            <a:spLocks/>
          </p:cNvSpPr>
          <p:nvPr/>
        </p:nvSpPr>
        <p:spPr bwMode="auto">
          <a:xfrm>
            <a:off x="2781788" y="2184984"/>
            <a:ext cx="3390412" cy="2574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r>
              <a:rPr lang="en-US" sz="1200" b="1" dirty="0" smtClean="0">
                <a:solidFill>
                  <a:schemeClr val="tx1"/>
                </a:solidFill>
              </a:rPr>
              <a:t>Creating a Sprint Backlog</a:t>
            </a:r>
            <a:endParaRPr lang="en-US" sz="1200" b="1" dirty="0">
              <a:solidFill>
                <a:schemeClr val="tx1"/>
              </a:solidFill>
            </a:endParaRPr>
          </a:p>
        </p:txBody>
      </p:sp>
      <p:sp>
        <p:nvSpPr>
          <p:cNvPr id="153" name="Title 1">
            <a:extLst>
              <a:ext uri="{FF2B5EF4-FFF2-40B4-BE49-F238E27FC236}">
                <a16:creationId xmlns="" xmlns:a16="http://schemas.microsoft.com/office/drawing/2014/main" id="{C4CC0F66-F716-9E4A-A350-90E627E348D3}"/>
              </a:ext>
            </a:extLst>
          </p:cNvPr>
          <p:cNvSpPr txBox="1">
            <a:spLocks/>
          </p:cNvSpPr>
          <p:nvPr/>
        </p:nvSpPr>
        <p:spPr bwMode="auto">
          <a:xfrm>
            <a:off x="2781788" y="2812839"/>
            <a:ext cx="5171958" cy="9606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L="171450" indent="-171450">
              <a:buFont typeface="Arial" panose="020B0604020202020204" pitchFamily="34" charset="0"/>
              <a:buChar char="•"/>
            </a:pPr>
            <a:r>
              <a:rPr lang="en-US" sz="1100" dirty="0" smtClean="0">
                <a:solidFill>
                  <a:schemeClr val="tx1"/>
                </a:solidFill>
              </a:rPr>
              <a:t>The Sprint Backlog is formulated during Sprint Planning</a:t>
            </a:r>
            <a:br>
              <a:rPr lang="en-US" sz="1100" dirty="0" smtClean="0">
                <a:solidFill>
                  <a:schemeClr val="tx1"/>
                </a:solidFill>
              </a:rPr>
            </a:br>
            <a:endParaRPr lang="en-US" sz="1100" dirty="0">
              <a:solidFill>
                <a:schemeClr val="tx1"/>
              </a:solidFill>
            </a:endParaRPr>
          </a:p>
          <a:p>
            <a:pPr marL="171450" indent="-171450">
              <a:buFont typeface="Arial" panose="020B0604020202020204" pitchFamily="34" charset="0"/>
              <a:buChar char="•"/>
            </a:pPr>
            <a:r>
              <a:rPr lang="en-US" sz="1100" dirty="0" smtClean="0">
                <a:solidFill>
                  <a:schemeClr val="tx1"/>
                </a:solidFill>
              </a:rPr>
              <a:t>The Scrum Team works with the Product </a:t>
            </a:r>
            <a:r>
              <a:rPr lang="en-US" sz="1100" dirty="0">
                <a:solidFill>
                  <a:schemeClr val="tx1"/>
                </a:solidFill>
              </a:rPr>
              <a:t>O</a:t>
            </a:r>
            <a:r>
              <a:rPr lang="en-US" sz="1100" dirty="0" smtClean="0">
                <a:solidFill>
                  <a:schemeClr val="tx1"/>
                </a:solidFill>
              </a:rPr>
              <a:t>wner and Business Analyst to break User Stories into smaller tasks and estimate the length of time it will take to complete each task</a:t>
            </a:r>
            <a:br>
              <a:rPr lang="en-US" sz="1100" dirty="0" smtClean="0">
                <a:solidFill>
                  <a:schemeClr val="tx1"/>
                </a:solidFill>
              </a:rPr>
            </a:br>
            <a:endParaRPr lang="en-US" sz="1100" dirty="0" smtClean="0">
              <a:solidFill>
                <a:schemeClr val="tx1"/>
              </a:solidFill>
            </a:endParaRPr>
          </a:p>
          <a:p>
            <a:pPr marL="171450" indent="-171450">
              <a:buFont typeface="Arial" panose="020B0604020202020204" pitchFamily="34" charset="0"/>
              <a:buChar char="•"/>
            </a:pPr>
            <a:r>
              <a:rPr lang="en-US" sz="1100" dirty="0" smtClean="0">
                <a:solidFill>
                  <a:schemeClr val="tx1"/>
                </a:solidFill>
              </a:rPr>
              <a:t>At the end of the Sprint Planning meeting, the Sprint Backlog will be set</a:t>
            </a:r>
            <a:endParaRPr lang="en-US" sz="1100" dirty="0">
              <a:solidFill>
                <a:schemeClr val="tx1"/>
              </a:solidFill>
            </a:endParaRPr>
          </a:p>
        </p:txBody>
      </p:sp>
      <p:sp>
        <p:nvSpPr>
          <p:cNvPr id="154" name="Title 1">
            <a:extLst>
              <a:ext uri="{FF2B5EF4-FFF2-40B4-BE49-F238E27FC236}">
                <a16:creationId xmlns="" xmlns:a16="http://schemas.microsoft.com/office/drawing/2014/main" id="{C4CC0F66-F716-9E4A-A350-90E627E348D3}"/>
              </a:ext>
            </a:extLst>
          </p:cNvPr>
          <p:cNvSpPr txBox="1">
            <a:spLocks/>
          </p:cNvSpPr>
          <p:nvPr/>
        </p:nvSpPr>
        <p:spPr bwMode="auto">
          <a:xfrm>
            <a:off x="2781787" y="4055532"/>
            <a:ext cx="1932167" cy="2574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r>
              <a:rPr lang="en-US" sz="1200" b="1" dirty="0" smtClean="0">
                <a:solidFill>
                  <a:schemeClr val="tx1"/>
                </a:solidFill>
              </a:rPr>
              <a:t>Key Considerations</a:t>
            </a:r>
            <a:endParaRPr lang="en-US" sz="1200" b="1" dirty="0">
              <a:solidFill>
                <a:schemeClr val="tx1"/>
              </a:solidFill>
            </a:endParaRPr>
          </a:p>
        </p:txBody>
      </p:sp>
      <p:sp>
        <p:nvSpPr>
          <p:cNvPr id="155" name="Title 1">
            <a:extLst>
              <a:ext uri="{FF2B5EF4-FFF2-40B4-BE49-F238E27FC236}">
                <a16:creationId xmlns="" xmlns:a16="http://schemas.microsoft.com/office/drawing/2014/main" id="{C4CC0F66-F716-9E4A-A350-90E627E348D3}"/>
              </a:ext>
            </a:extLst>
          </p:cNvPr>
          <p:cNvSpPr txBox="1">
            <a:spLocks/>
          </p:cNvSpPr>
          <p:nvPr/>
        </p:nvSpPr>
        <p:spPr bwMode="auto">
          <a:xfrm>
            <a:off x="2781787" y="4672064"/>
            <a:ext cx="5178105" cy="9606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L="171450" indent="-171450">
              <a:buFont typeface="Arial" panose="020B0604020202020204" pitchFamily="34" charset="0"/>
              <a:buChar char="•"/>
            </a:pPr>
            <a:r>
              <a:rPr lang="en-US" sz="1100" dirty="0" smtClean="0">
                <a:solidFill>
                  <a:schemeClr val="tx1"/>
                </a:solidFill>
              </a:rPr>
              <a:t>During the sprint the Product Owner should not alter the Sprint Backlog</a:t>
            </a:r>
            <a:r>
              <a:rPr lang="en-US" sz="1100" dirty="0">
                <a:solidFill>
                  <a:schemeClr val="tx1"/>
                </a:solidFill>
              </a:rPr>
              <a:t/>
            </a:r>
            <a:br>
              <a:rPr lang="en-US" sz="1100" dirty="0">
                <a:solidFill>
                  <a:schemeClr val="tx1"/>
                </a:solidFill>
              </a:rPr>
            </a:br>
            <a:endParaRPr lang="en-US" sz="1100" dirty="0" smtClean="0">
              <a:solidFill>
                <a:schemeClr val="tx1"/>
              </a:solidFill>
            </a:endParaRPr>
          </a:p>
          <a:p>
            <a:pPr marL="171450" indent="-171450">
              <a:buFont typeface="Arial" panose="020B0604020202020204" pitchFamily="34" charset="0"/>
              <a:buChar char="•"/>
            </a:pPr>
            <a:r>
              <a:rPr lang="en-US" sz="1100" dirty="0" smtClean="0">
                <a:solidFill>
                  <a:schemeClr val="tx1"/>
                </a:solidFill>
              </a:rPr>
              <a:t>Once committed to the Sprint Backlog, the Scrum Team is responsible for completing those User Stories</a:t>
            </a:r>
            <a:br>
              <a:rPr lang="en-US" sz="1100" dirty="0" smtClean="0">
                <a:solidFill>
                  <a:schemeClr val="tx1"/>
                </a:solidFill>
              </a:rPr>
            </a:br>
            <a:endParaRPr lang="en-US" sz="1100" dirty="0" smtClean="0">
              <a:solidFill>
                <a:schemeClr val="tx1"/>
              </a:solidFill>
            </a:endParaRPr>
          </a:p>
          <a:p>
            <a:pPr marL="171450" indent="-171450">
              <a:buFont typeface="Arial" panose="020B0604020202020204" pitchFamily="34" charset="0"/>
              <a:buChar char="•"/>
            </a:pPr>
            <a:r>
              <a:rPr lang="en-US" sz="1100" dirty="0" smtClean="0">
                <a:solidFill>
                  <a:schemeClr val="tx1"/>
                </a:solidFill>
              </a:rPr>
              <a:t>If you must change the Sprint Backlog during the sprint, you may have to end the sprint and begin over again from a Sprint Planning session </a:t>
            </a:r>
          </a:p>
        </p:txBody>
      </p:sp>
    </p:spTree>
    <p:extLst>
      <p:ext uri="{BB962C8B-B14F-4D97-AF65-F5344CB8AC3E}">
        <p14:creationId xmlns:p14="http://schemas.microsoft.com/office/powerpoint/2010/main" val="308601283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Rectangle 89"/>
          <p:cNvSpPr/>
          <p:nvPr/>
        </p:nvSpPr>
        <p:spPr>
          <a:xfrm>
            <a:off x="117566" y="656963"/>
            <a:ext cx="2569464" cy="5992412"/>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Pentagon 16"/>
          <p:cNvSpPr/>
          <p:nvPr/>
        </p:nvSpPr>
        <p:spPr>
          <a:xfrm>
            <a:off x="-1" y="57150"/>
            <a:ext cx="11978877" cy="521494"/>
          </a:xfrm>
          <a:prstGeom prst="homePlate">
            <a:avLst/>
          </a:prstGeom>
          <a:solidFill>
            <a:schemeClr val="bg1">
              <a:lumMod val="9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val 1"/>
          <p:cNvSpPr/>
          <p:nvPr/>
        </p:nvSpPr>
        <p:spPr>
          <a:xfrm>
            <a:off x="402989" y="957449"/>
            <a:ext cx="1998618" cy="2002536"/>
          </a:xfrm>
          <a:prstGeom prst="ellipse">
            <a:avLst/>
          </a:prstGeom>
          <a:solidFill>
            <a:schemeClr val="bg1"/>
          </a:solidFill>
          <a:ln>
            <a:solidFill>
              <a:srgbClr val="E47623"/>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Title 1">
            <a:extLst>
              <a:ext uri="{FF2B5EF4-FFF2-40B4-BE49-F238E27FC236}">
                <a16:creationId xmlns="" xmlns:a16="http://schemas.microsoft.com/office/drawing/2014/main" id="{C4CC0F66-F716-9E4A-A350-90E627E348D3}"/>
              </a:ext>
            </a:extLst>
          </p:cNvPr>
          <p:cNvSpPr txBox="1">
            <a:spLocks/>
          </p:cNvSpPr>
          <p:nvPr/>
        </p:nvSpPr>
        <p:spPr bwMode="auto">
          <a:xfrm>
            <a:off x="677555" y="2357026"/>
            <a:ext cx="1449486" cy="229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L="0" marR="0" lvl="0" indent="0" algn="ctr" defTabSz="457200" rtl="0" eaLnBrk="0" fontAlgn="base" latinLnBrk="0" hangingPunct="0">
              <a:lnSpc>
                <a:spcPct val="100000"/>
              </a:lnSpc>
              <a:spcBef>
                <a:spcPct val="0"/>
              </a:spcBef>
              <a:spcAft>
                <a:spcPct val="0"/>
              </a:spcAft>
              <a:buClrTx/>
              <a:buSzTx/>
              <a:buFontTx/>
              <a:buNone/>
              <a:tabLst/>
              <a:defRPr/>
            </a:pPr>
            <a:r>
              <a:rPr kumimoji="0" lang="en-CA" sz="1200" b="1" i="0" u="none" strike="noStrike" kern="1200" cap="none" spc="0" normalizeH="0" baseline="0" noProof="0" dirty="0" smtClean="0">
                <a:ln>
                  <a:noFill/>
                </a:ln>
                <a:solidFill>
                  <a:srgbClr val="E47623"/>
                </a:solidFill>
                <a:effectLst/>
                <a:uLnTx/>
                <a:uFillTx/>
                <a:latin typeface="Century Gothic" pitchFamily="34" charset="0"/>
                <a:ea typeface="ヒラギノ角ゴ Pro W3" pitchFamily="126" charset="-128"/>
              </a:rPr>
              <a:t>Burndown Chart</a:t>
            </a:r>
            <a:endParaRPr kumimoji="0" lang="en-CA" sz="1200" b="1" i="0" u="none" strike="noStrike" kern="1200" cap="none" spc="0" normalizeH="0" baseline="0" noProof="0" dirty="0">
              <a:ln>
                <a:noFill/>
              </a:ln>
              <a:solidFill>
                <a:srgbClr val="E47623"/>
              </a:solidFill>
              <a:effectLst/>
              <a:uLnTx/>
              <a:uFillTx/>
              <a:latin typeface="Century Gothic" pitchFamily="34" charset="0"/>
              <a:ea typeface="ヒラギノ角ゴ Pro W3" pitchFamily="126" charset="-128"/>
            </a:endParaRPr>
          </a:p>
        </p:txBody>
      </p:sp>
      <p:sp>
        <p:nvSpPr>
          <p:cNvPr id="92" name="Rectangle 91"/>
          <p:cNvSpPr/>
          <p:nvPr/>
        </p:nvSpPr>
        <p:spPr>
          <a:xfrm>
            <a:off x="8173438" y="656962"/>
            <a:ext cx="3805438" cy="5992413"/>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ectangle 100"/>
          <p:cNvSpPr/>
          <p:nvPr/>
        </p:nvSpPr>
        <p:spPr>
          <a:xfrm>
            <a:off x="2730256" y="677094"/>
            <a:ext cx="5348424" cy="1350042"/>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p:cNvSpPr/>
          <p:nvPr/>
        </p:nvSpPr>
        <p:spPr>
          <a:xfrm>
            <a:off x="2721463" y="2714940"/>
            <a:ext cx="5348424" cy="3934435"/>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Title 1">
            <a:extLst>
              <a:ext uri="{FF2B5EF4-FFF2-40B4-BE49-F238E27FC236}">
                <a16:creationId xmlns="" xmlns:a16="http://schemas.microsoft.com/office/drawing/2014/main" id="{C4CC0F66-F716-9E4A-A350-90E627E348D3}"/>
              </a:ext>
            </a:extLst>
          </p:cNvPr>
          <p:cNvSpPr txBox="1">
            <a:spLocks/>
          </p:cNvSpPr>
          <p:nvPr/>
        </p:nvSpPr>
        <p:spPr bwMode="auto">
          <a:xfrm>
            <a:off x="2814617" y="783825"/>
            <a:ext cx="5264063" cy="3671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r>
              <a:rPr lang="en-US" sz="1200" b="1" dirty="0" smtClean="0">
                <a:solidFill>
                  <a:schemeClr val="tx1"/>
                </a:solidFill>
              </a:rPr>
              <a:t>Track sprint, EPIC, and release Burndown to see if the team is on track or behind schedule</a:t>
            </a:r>
            <a:endParaRPr lang="en-US" sz="1200" b="1" dirty="0">
              <a:solidFill>
                <a:schemeClr val="tx1"/>
              </a:solidFill>
            </a:endParaRPr>
          </a:p>
        </p:txBody>
      </p:sp>
      <p:sp>
        <p:nvSpPr>
          <p:cNvPr id="157" name="Title 1">
            <a:extLst>
              <a:ext uri="{FF2B5EF4-FFF2-40B4-BE49-F238E27FC236}">
                <a16:creationId xmlns="" xmlns:a16="http://schemas.microsoft.com/office/drawing/2014/main" id="{C4CC0F66-F716-9E4A-A350-90E627E348D3}"/>
              </a:ext>
            </a:extLst>
          </p:cNvPr>
          <p:cNvSpPr txBox="1">
            <a:spLocks/>
          </p:cNvSpPr>
          <p:nvPr/>
        </p:nvSpPr>
        <p:spPr bwMode="auto">
          <a:xfrm>
            <a:off x="2814617" y="1198452"/>
            <a:ext cx="5073398" cy="5109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r>
              <a:rPr lang="en-US" sz="1100" dirty="0">
                <a:solidFill>
                  <a:schemeClr val="tx1"/>
                </a:solidFill>
              </a:rPr>
              <a:t>A </a:t>
            </a:r>
            <a:r>
              <a:rPr lang="en-US" sz="1100" dirty="0" smtClean="0">
                <a:solidFill>
                  <a:schemeClr val="tx1"/>
                </a:solidFill>
              </a:rPr>
              <a:t>Burndown Chart </a:t>
            </a:r>
            <a:r>
              <a:rPr lang="en-US" sz="1100" dirty="0">
                <a:solidFill>
                  <a:schemeClr val="tx1"/>
                </a:solidFill>
              </a:rPr>
              <a:t>illustrates the amount of work that is remaining or still needs to be completed within a specific time </a:t>
            </a:r>
            <a:r>
              <a:rPr lang="en-US" sz="1100" dirty="0" smtClean="0">
                <a:solidFill>
                  <a:schemeClr val="tx1"/>
                </a:solidFill>
              </a:rPr>
              <a:t>frame.</a:t>
            </a:r>
            <a:endParaRPr lang="en-US" sz="1100" dirty="0">
              <a:solidFill>
                <a:schemeClr val="tx1"/>
              </a:solidFill>
            </a:endParaRPr>
          </a:p>
        </p:txBody>
      </p:sp>
      <p:pic>
        <p:nvPicPr>
          <p:cNvPr id="158" name="Picture 157"/>
          <p:cNvPicPr>
            <a:picLocks noChangeAspect="1"/>
          </p:cNvPicPr>
          <p:nvPr/>
        </p:nvPicPr>
        <p:blipFill>
          <a:blip r:embed="rId3"/>
          <a:stretch>
            <a:fillRect/>
          </a:stretch>
        </p:blipFill>
        <p:spPr>
          <a:xfrm>
            <a:off x="2730256" y="3496168"/>
            <a:ext cx="5265787" cy="2752232"/>
          </a:xfrm>
          <a:prstGeom prst="rect">
            <a:avLst/>
          </a:prstGeom>
        </p:spPr>
      </p:pic>
      <p:sp>
        <p:nvSpPr>
          <p:cNvPr id="161" name="Title 1">
            <a:extLst>
              <a:ext uri="{FF2B5EF4-FFF2-40B4-BE49-F238E27FC236}">
                <a16:creationId xmlns="" xmlns:a16="http://schemas.microsoft.com/office/drawing/2014/main" id="{C4CC0F66-F716-9E4A-A350-90E627E348D3}"/>
              </a:ext>
            </a:extLst>
          </p:cNvPr>
          <p:cNvSpPr txBox="1">
            <a:spLocks/>
          </p:cNvSpPr>
          <p:nvPr/>
        </p:nvSpPr>
        <p:spPr bwMode="auto">
          <a:xfrm>
            <a:off x="2777462" y="2549332"/>
            <a:ext cx="5182429" cy="845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r>
              <a:rPr lang="en-US" sz="1100" dirty="0" smtClean="0">
                <a:solidFill>
                  <a:schemeClr val="tx1"/>
                </a:solidFill>
              </a:rPr>
              <a:t>The </a:t>
            </a:r>
            <a:r>
              <a:rPr lang="en-US" sz="1100" dirty="0">
                <a:solidFill>
                  <a:schemeClr val="tx1"/>
                </a:solidFill>
              </a:rPr>
              <a:t>outstanding work (or backlog) is represented on the vertical axis, with time along the horizontal. </a:t>
            </a:r>
            <a:endParaRPr lang="en-US" sz="1100" dirty="0" smtClean="0">
              <a:solidFill>
                <a:schemeClr val="tx1"/>
              </a:solidFill>
            </a:endParaRPr>
          </a:p>
          <a:p>
            <a:endParaRPr lang="en-US" sz="1100" dirty="0">
              <a:solidFill>
                <a:schemeClr val="tx1"/>
              </a:solidFill>
            </a:endParaRPr>
          </a:p>
          <a:p>
            <a:r>
              <a:rPr lang="en-US" sz="1100" dirty="0" smtClean="0">
                <a:solidFill>
                  <a:schemeClr val="tx1"/>
                </a:solidFill>
              </a:rPr>
              <a:t>It’s </a:t>
            </a:r>
            <a:r>
              <a:rPr lang="en-US" sz="1100" dirty="0">
                <a:solidFill>
                  <a:schemeClr val="tx1"/>
                </a:solidFill>
              </a:rPr>
              <a:t>extremely useful in predicting when all of the work will be completed &amp; allows project leadership to identify troublesome delivery trends early on.</a:t>
            </a:r>
          </a:p>
        </p:txBody>
      </p:sp>
      <p:sp>
        <p:nvSpPr>
          <p:cNvPr id="162" name="Title 1">
            <a:extLst>
              <a:ext uri="{FF2B5EF4-FFF2-40B4-BE49-F238E27FC236}">
                <a16:creationId xmlns="" xmlns:a16="http://schemas.microsoft.com/office/drawing/2014/main" id="{C4CC0F66-F716-9E4A-A350-90E627E348D3}"/>
              </a:ext>
            </a:extLst>
          </p:cNvPr>
          <p:cNvSpPr txBox="1">
            <a:spLocks/>
          </p:cNvSpPr>
          <p:nvPr/>
        </p:nvSpPr>
        <p:spPr bwMode="auto">
          <a:xfrm>
            <a:off x="8349587" y="783825"/>
            <a:ext cx="3740608" cy="202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r>
              <a:rPr lang="en-US" sz="1200" b="1" dirty="0" smtClean="0">
                <a:solidFill>
                  <a:schemeClr val="tx1"/>
                </a:solidFill>
              </a:rPr>
              <a:t>Key Factors</a:t>
            </a:r>
            <a:endParaRPr lang="en-US" sz="1200" b="1" dirty="0">
              <a:solidFill>
                <a:schemeClr val="tx1"/>
              </a:solidFill>
            </a:endParaRPr>
          </a:p>
        </p:txBody>
      </p:sp>
      <p:sp>
        <p:nvSpPr>
          <p:cNvPr id="163" name="Title 1">
            <a:extLst>
              <a:ext uri="{FF2B5EF4-FFF2-40B4-BE49-F238E27FC236}">
                <a16:creationId xmlns="" xmlns:a16="http://schemas.microsoft.com/office/drawing/2014/main" id="{C4CC0F66-F716-9E4A-A350-90E627E348D3}"/>
              </a:ext>
            </a:extLst>
          </p:cNvPr>
          <p:cNvSpPr txBox="1">
            <a:spLocks/>
          </p:cNvSpPr>
          <p:nvPr/>
        </p:nvSpPr>
        <p:spPr bwMode="auto">
          <a:xfrm>
            <a:off x="8349586" y="4149108"/>
            <a:ext cx="3409597" cy="837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L="171450" indent="-171450">
              <a:buFont typeface="Arial" panose="020B0604020202020204" pitchFamily="34" charset="0"/>
              <a:buChar char="•"/>
            </a:pPr>
            <a:r>
              <a:rPr lang="en-US" sz="1100" dirty="0">
                <a:solidFill>
                  <a:schemeClr val="tx1"/>
                </a:solidFill>
              </a:rPr>
              <a:t>This is a great tool for the </a:t>
            </a:r>
            <a:r>
              <a:rPr lang="en-US" sz="1100" dirty="0" smtClean="0">
                <a:solidFill>
                  <a:schemeClr val="tx1"/>
                </a:solidFill>
              </a:rPr>
              <a:t>Scrum Master</a:t>
            </a:r>
            <a:r>
              <a:rPr lang="en-US" sz="1100" dirty="0">
                <a:solidFill>
                  <a:schemeClr val="tx1"/>
                </a:solidFill>
              </a:rPr>
              <a:t> to use to understand which way the sprint is trending. It allows the team to react / pivot early in the sprint if it </a:t>
            </a:r>
            <a:r>
              <a:rPr lang="en-US" sz="1100" dirty="0" smtClean="0">
                <a:solidFill>
                  <a:schemeClr val="tx1"/>
                </a:solidFill>
              </a:rPr>
              <a:t>realizes </a:t>
            </a:r>
            <a:r>
              <a:rPr lang="en-US" sz="1100" dirty="0">
                <a:solidFill>
                  <a:schemeClr val="tx1"/>
                </a:solidFill>
              </a:rPr>
              <a:t>the work is behind schedule</a:t>
            </a:r>
            <a:r>
              <a:rPr lang="en-US" sz="1100" dirty="0" smtClean="0">
                <a:solidFill>
                  <a:schemeClr val="tx1"/>
                </a:solidFill>
              </a:rPr>
              <a:t>.</a:t>
            </a:r>
            <a:br>
              <a:rPr lang="en-US" sz="1100" dirty="0" smtClean="0">
                <a:solidFill>
                  <a:schemeClr val="tx1"/>
                </a:solidFill>
              </a:rPr>
            </a:br>
            <a:endParaRPr lang="en-US" sz="1100" dirty="0" smtClean="0">
              <a:solidFill>
                <a:schemeClr val="tx1"/>
              </a:solidFill>
            </a:endParaRPr>
          </a:p>
          <a:p>
            <a:pPr marL="171450" indent="-171450">
              <a:buFont typeface="Arial" panose="020B0604020202020204" pitchFamily="34" charset="0"/>
              <a:buChar char="•"/>
            </a:pPr>
            <a:r>
              <a:rPr lang="en-US" sz="1100" dirty="0" smtClean="0">
                <a:solidFill>
                  <a:schemeClr val="tx1"/>
                </a:solidFill>
              </a:rPr>
              <a:t>The </a:t>
            </a:r>
            <a:r>
              <a:rPr lang="en-US" sz="1100" dirty="0">
                <a:solidFill>
                  <a:schemeClr val="tx1"/>
                </a:solidFill>
              </a:rPr>
              <a:t>primary focus for </a:t>
            </a:r>
            <a:r>
              <a:rPr lang="en-US" sz="1100" dirty="0" smtClean="0">
                <a:solidFill>
                  <a:schemeClr val="tx1"/>
                </a:solidFill>
              </a:rPr>
              <a:t>the Scrum Master is </a:t>
            </a:r>
            <a:r>
              <a:rPr lang="en-US" sz="1100" dirty="0">
                <a:solidFill>
                  <a:schemeClr val="tx1"/>
                </a:solidFill>
              </a:rPr>
              <a:t>to remove impediments for the team to allow them to keep working and this tool </a:t>
            </a:r>
            <a:r>
              <a:rPr lang="en-US" sz="1100" dirty="0" smtClean="0">
                <a:solidFill>
                  <a:schemeClr val="tx1"/>
                </a:solidFill>
              </a:rPr>
              <a:t>highlights impediments</a:t>
            </a:r>
          </a:p>
          <a:p>
            <a:pPr marL="171450" indent="-171450">
              <a:buFont typeface="Arial" panose="020B0604020202020204" pitchFamily="34" charset="0"/>
              <a:buChar char="•"/>
            </a:pPr>
            <a:endParaRPr lang="en-US" sz="1100" dirty="0" smtClean="0">
              <a:solidFill>
                <a:schemeClr val="tx1"/>
              </a:solidFill>
            </a:endParaRPr>
          </a:p>
          <a:p>
            <a:pPr marL="171450" indent="-171450">
              <a:buFont typeface="Arial" panose="020B0604020202020204" pitchFamily="34" charset="0"/>
              <a:buChar char="•"/>
            </a:pPr>
            <a:r>
              <a:rPr lang="en-US" sz="1100" dirty="0">
                <a:solidFill>
                  <a:schemeClr val="tx1"/>
                </a:solidFill>
              </a:rPr>
              <a:t>The Burndown chart should be assessed daily with the team to review what impediments are causing the Burndown to go off track and which items are causing the Burndown to be ahead of schedule</a:t>
            </a:r>
            <a:br>
              <a:rPr lang="en-US" sz="1100" dirty="0">
                <a:solidFill>
                  <a:schemeClr val="tx1"/>
                </a:solidFill>
              </a:rPr>
            </a:br>
            <a:endParaRPr lang="en-US" sz="1100" dirty="0">
              <a:solidFill>
                <a:schemeClr val="tx1"/>
              </a:solidFill>
            </a:endParaRPr>
          </a:p>
          <a:p>
            <a:pPr marL="171450" indent="-171450">
              <a:buFont typeface="Arial" panose="020B0604020202020204" pitchFamily="34" charset="0"/>
              <a:buChar char="•"/>
            </a:pPr>
            <a:r>
              <a:rPr lang="en-US" sz="1100" dirty="0">
                <a:solidFill>
                  <a:schemeClr val="tx1"/>
                </a:solidFill>
              </a:rPr>
              <a:t>It is important that the Scrum Team buys into the habit of updating the time remaining on their tasks as this is reflected on the Burndown chart</a:t>
            </a:r>
          </a:p>
          <a:p>
            <a:pPr marL="171450" indent="-171450">
              <a:buFont typeface="Arial" panose="020B0604020202020204" pitchFamily="34" charset="0"/>
              <a:buChar char="•"/>
            </a:pPr>
            <a:endParaRPr lang="en-US" sz="1100" dirty="0">
              <a:solidFill>
                <a:schemeClr val="tx1"/>
              </a:solidFill>
            </a:endParaRPr>
          </a:p>
        </p:txBody>
      </p:sp>
      <p:grpSp>
        <p:nvGrpSpPr>
          <p:cNvPr id="39" name="Group 38"/>
          <p:cNvGrpSpPr>
            <a:grpSpLocks noChangeAspect="1"/>
          </p:cNvGrpSpPr>
          <p:nvPr/>
        </p:nvGrpSpPr>
        <p:grpSpPr>
          <a:xfrm flipH="1">
            <a:off x="948319" y="1318648"/>
            <a:ext cx="882578" cy="914400"/>
            <a:chOff x="3937001" y="1687512"/>
            <a:chExt cx="460376" cy="431800"/>
          </a:xfrm>
        </p:grpSpPr>
        <p:sp>
          <p:nvSpPr>
            <p:cNvPr id="40" name="Rectangle 5"/>
            <p:cNvSpPr>
              <a:spLocks noChangeArrowheads="1"/>
            </p:cNvSpPr>
            <p:nvPr/>
          </p:nvSpPr>
          <p:spPr bwMode="auto">
            <a:xfrm>
              <a:off x="4008439" y="1990725"/>
              <a:ext cx="14288" cy="85725"/>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41" name="Rectangle 6"/>
            <p:cNvSpPr>
              <a:spLocks noChangeArrowheads="1"/>
            </p:cNvSpPr>
            <p:nvPr/>
          </p:nvSpPr>
          <p:spPr bwMode="auto">
            <a:xfrm>
              <a:off x="4037014" y="1982787"/>
              <a:ext cx="14288" cy="93663"/>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42" name="Rectangle 7"/>
            <p:cNvSpPr>
              <a:spLocks noChangeArrowheads="1"/>
            </p:cNvSpPr>
            <p:nvPr/>
          </p:nvSpPr>
          <p:spPr bwMode="auto">
            <a:xfrm>
              <a:off x="4065589" y="1954212"/>
              <a:ext cx="14288" cy="12223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43" name="Rectangle 8"/>
            <p:cNvSpPr>
              <a:spLocks noChangeArrowheads="1"/>
            </p:cNvSpPr>
            <p:nvPr/>
          </p:nvSpPr>
          <p:spPr bwMode="auto">
            <a:xfrm>
              <a:off x="4095751" y="1939925"/>
              <a:ext cx="14288" cy="136525"/>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44" name="Rectangle 9"/>
            <p:cNvSpPr>
              <a:spLocks noChangeArrowheads="1"/>
            </p:cNvSpPr>
            <p:nvPr/>
          </p:nvSpPr>
          <p:spPr bwMode="auto">
            <a:xfrm>
              <a:off x="4124326" y="1931987"/>
              <a:ext cx="14288" cy="144463"/>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45" name="Rectangle 10"/>
            <p:cNvSpPr>
              <a:spLocks noChangeArrowheads="1"/>
            </p:cNvSpPr>
            <p:nvPr/>
          </p:nvSpPr>
          <p:spPr bwMode="auto">
            <a:xfrm>
              <a:off x="4152901" y="1903412"/>
              <a:ext cx="14288" cy="17303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46" name="Rectangle 11"/>
            <p:cNvSpPr>
              <a:spLocks noChangeArrowheads="1"/>
            </p:cNvSpPr>
            <p:nvPr/>
          </p:nvSpPr>
          <p:spPr bwMode="auto">
            <a:xfrm>
              <a:off x="4181476" y="1903412"/>
              <a:ext cx="14288" cy="17303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47" name="Rectangle 12"/>
            <p:cNvSpPr>
              <a:spLocks noChangeArrowheads="1"/>
            </p:cNvSpPr>
            <p:nvPr/>
          </p:nvSpPr>
          <p:spPr bwMode="auto">
            <a:xfrm>
              <a:off x="4210051" y="1903412"/>
              <a:ext cx="14288" cy="17303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48" name="Rectangle 13"/>
            <p:cNvSpPr>
              <a:spLocks noChangeArrowheads="1"/>
            </p:cNvSpPr>
            <p:nvPr/>
          </p:nvSpPr>
          <p:spPr bwMode="auto">
            <a:xfrm>
              <a:off x="4238626" y="1846262"/>
              <a:ext cx="14288" cy="2301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49" name="Rectangle 14"/>
            <p:cNvSpPr>
              <a:spLocks noChangeArrowheads="1"/>
            </p:cNvSpPr>
            <p:nvPr/>
          </p:nvSpPr>
          <p:spPr bwMode="auto">
            <a:xfrm>
              <a:off x="4267201" y="1846262"/>
              <a:ext cx="14288" cy="2301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50" name="Rectangle 15"/>
            <p:cNvSpPr>
              <a:spLocks noChangeArrowheads="1"/>
            </p:cNvSpPr>
            <p:nvPr/>
          </p:nvSpPr>
          <p:spPr bwMode="auto">
            <a:xfrm>
              <a:off x="4295776" y="1846262"/>
              <a:ext cx="15875" cy="2301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51" name="Rectangle 16"/>
            <p:cNvSpPr>
              <a:spLocks noChangeArrowheads="1"/>
            </p:cNvSpPr>
            <p:nvPr/>
          </p:nvSpPr>
          <p:spPr bwMode="auto">
            <a:xfrm>
              <a:off x="4325939" y="1817687"/>
              <a:ext cx="14288" cy="258763"/>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52" name="Freeform 17"/>
            <p:cNvSpPr>
              <a:spLocks/>
            </p:cNvSpPr>
            <p:nvPr/>
          </p:nvSpPr>
          <p:spPr bwMode="auto">
            <a:xfrm>
              <a:off x="3979864" y="1774825"/>
              <a:ext cx="417513" cy="301625"/>
            </a:xfrm>
            <a:custGeom>
              <a:avLst/>
              <a:gdLst>
                <a:gd name="T0" fmla="*/ 232 w 232"/>
                <a:gd name="T1" fmla="*/ 168 h 168"/>
                <a:gd name="T2" fmla="*/ 224 w 232"/>
                <a:gd name="T3" fmla="*/ 168 h 168"/>
                <a:gd name="T4" fmla="*/ 224 w 232"/>
                <a:gd name="T5" fmla="*/ 8 h 168"/>
                <a:gd name="T6" fmla="*/ 214 w 232"/>
                <a:gd name="T7" fmla="*/ 8 h 168"/>
                <a:gd name="T8" fmla="*/ 199 w 232"/>
                <a:gd name="T9" fmla="*/ 26 h 168"/>
                <a:gd name="T10" fmla="*/ 199 w 232"/>
                <a:gd name="T11" fmla="*/ 27 h 168"/>
                <a:gd name="T12" fmla="*/ 179 w 232"/>
                <a:gd name="T13" fmla="*/ 43 h 168"/>
                <a:gd name="T14" fmla="*/ 176 w 232"/>
                <a:gd name="T15" fmla="*/ 44 h 168"/>
                <a:gd name="T16" fmla="*/ 151 w 232"/>
                <a:gd name="T17" fmla="*/ 44 h 168"/>
                <a:gd name="T18" fmla="*/ 136 w 232"/>
                <a:gd name="T19" fmla="*/ 74 h 168"/>
                <a:gd name="T20" fmla="*/ 132 w 232"/>
                <a:gd name="T21" fmla="*/ 76 h 168"/>
                <a:gd name="T22" fmla="*/ 120 w 232"/>
                <a:gd name="T23" fmla="*/ 76 h 168"/>
                <a:gd name="T24" fmla="*/ 119 w 232"/>
                <a:gd name="T25" fmla="*/ 76 h 168"/>
                <a:gd name="T26" fmla="*/ 105 w 232"/>
                <a:gd name="T27" fmla="*/ 72 h 168"/>
                <a:gd name="T28" fmla="*/ 83 w 232"/>
                <a:gd name="T29" fmla="*/ 95 h 168"/>
                <a:gd name="T30" fmla="*/ 80 w 232"/>
                <a:gd name="T31" fmla="*/ 96 h 168"/>
                <a:gd name="T32" fmla="*/ 58 w 232"/>
                <a:gd name="T33" fmla="*/ 96 h 168"/>
                <a:gd name="T34" fmla="*/ 44 w 232"/>
                <a:gd name="T35" fmla="*/ 118 h 168"/>
                <a:gd name="T36" fmla="*/ 40 w 232"/>
                <a:gd name="T37" fmla="*/ 120 h 168"/>
                <a:gd name="T38" fmla="*/ 22 w 232"/>
                <a:gd name="T39" fmla="*/ 120 h 168"/>
                <a:gd name="T40" fmla="*/ 8 w 232"/>
                <a:gd name="T41" fmla="*/ 137 h 168"/>
                <a:gd name="T42" fmla="*/ 8 w 232"/>
                <a:gd name="T43" fmla="*/ 168 h 168"/>
                <a:gd name="T44" fmla="*/ 0 w 232"/>
                <a:gd name="T45" fmla="*/ 168 h 168"/>
                <a:gd name="T46" fmla="*/ 0 w 232"/>
                <a:gd name="T47" fmla="*/ 136 h 168"/>
                <a:gd name="T48" fmla="*/ 1 w 232"/>
                <a:gd name="T49" fmla="*/ 134 h 168"/>
                <a:gd name="T50" fmla="*/ 17 w 232"/>
                <a:gd name="T51" fmla="*/ 114 h 168"/>
                <a:gd name="T52" fmla="*/ 20 w 232"/>
                <a:gd name="T53" fmla="*/ 112 h 168"/>
                <a:gd name="T54" fmla="*/ 38 w 232"/>
                <a:gd name="T55" fmla="*/ 112 h 168"/>
                <a:gd name="T56" fmla="*/ 53 w 232"/>
                <a:gd name="T57" fmla="*/ 90 h 168"/>
                <a:gd name="T58" fmla="*/ 56 w 232"/>
                <a:gd name="T59" fmla="*/ 88 h 168"/>
                <a:gd name="T60" fmla="*/ 79 w 232"/>
                <a:gd name="T61" fmla="*/ 88 h 168"/>
                <a:gd name="T62" fmla="*/ 101 w 232"/>
                <a:gd name="T63" fmla="*/ 65 h 168"/>
                <a:gd name="T64" fmla="*/ 105 w 232"/>
                <a:gd name="T65" fmla="*/ 64 h 168"/>
                <a:gd name="T66" fmla="*/ 121 w 232"/>
                <a:gd name="T67" fmla="*/ 68 h 168"/>
                <a:gd name="T68" fmla="*/ 130 w 232"/>
                <a:gd name="T69" fmla="*/ 68 h 168"/>
                <a:gd name="T70" fmla="*/ 145 w 232"/>
                <a:gd name="T71" fmla="*/ 38 h 168"/>
                <a:gd name="T72" fmla="*/ 148 w 232"/>
                <a:gd name="T73" fmla="*/ 36 h 168"/>
                <a:gd name="T74" fmla="*/ 175 w 232"/>
                <a:gd name="T75" fmla="*/ 36 h 168"/>
                <a:gd name="T76" fmla="*/ 193 w 232"/>
                <a:gd name="T77" fmla="*/ 21 h 168"/>
                <a:gd name="T78" fmla="*/ 209 w 232"/>
                <a:gd name="T79" fmla="*/ 2 h 168"/>
                <a:gd name="T80" fmla="*/ 212 w 232"/>
                <a:gd name="T81" fmla="*/ 0 h 168"/>
                <a:gd name="T82" fmla="*/ 228 w 232"/>
                <a:gd name="T83" fmla="*/ 0 h 168"/>
                <a:gd name="T84" fmla="*/ 232 w 232"/>
                <a:gd name="T85" fmla="*/ 4 h 168"/>
                <a:gd name="T86" fmla="*/ 232 w 232"/>
                <a:gd name="T87" fmla="*/ 168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2" h="168">
                  <a:moveTo>
                    <a:pt x="232" y="168"/>
                  </a:moveTo>
                  <a:cubicBezTo>
                    <a:pt x="224" y="168"/>
                    <a:pt x="224" y="168"/>
                    <a:pt x="224" y="168"/>
                  </a:cubicBezTo>
                  <a:cubicBezTo>
                    <a:pt x="224" y="8"/>
                    <a:pt x="224" y="8"/>
                    <a:pt x="224" y="8"/>
                  </a:cubicBezTo>
                  <a:cubicBezTo>
                    <a:pt x="214" y="8"/>
                    <a:pt x="214" y="8"/>
                    <a:pt x="214" y="8"/>
                  </a:cubicBezTo>
                  <a:cubicBezTo>
                    <a:pt x="199" y="26"/>
                    <a:pt x="199" y="26"/>
                    <a:pt x="199" y="26"/>
                  </a:cubicBezTo>
                  <a:cubicBezTo>
                    <a:pt x="199" y="27"/>
                    <a:pt x="199" y="27"/>
                    <a:pt x="199" y="27"/>
                  </a:cubicBezTo>
                  <a:cubicBezTo>
                    <a:pt x="179" y="43"/>
                    <a:pt x="179" y="43"/>
                    <a:pt x="179" y="43"/>
                  </a:cubicBezTo>
                  <a:cubicBezTo>
                    <a:pt x="178" y="44"/>
                    <a:pt x="177" y="44"/>
                    <a:pt x="176" y="44"/>
                  </a:cubicBezTo>
                  <a:cubicBezTo>
                    <a:pt x="151" y="44"/>
                    <a:pt x="151" y="44"/>
                    <a:pt x="151" y="44"/>
                  </a:cubicBezTo>
                  <a:cubicBezTo>
                    <a:pt x="136" y="74"/>
                    <a:pt x="136" y="74"/>
                    <a:pt x="136" y="74"/>
                  </a:cubicBezTo>
                  <a:cubicBezTo>
                    <a:pt x="135" y="75"/>
                    <a:pt x="134" y="76"/>
                    <a:pt x="132" y="76"/>
                  </a:cubicBezTo>
                  <a:cubicBezTo>
                    <a:pt x="120" y="76"/>
                    <a:pt x="120" y="76"/>
                    <a:pt x="120" y="76"/>
                  </a:cubicBezTo>
                  <a:cubicBezTo>
                    <a:pt x="120" y="76"/>
                    <a:pt x="120" y="76"/>
                    <a:pt x="119" y="76"/>
                  </a:cubicBezTo>
                  <a:cubicBezTo>
                    <a:pt x="105" y="72"/>
                    <a:pt x="105" y="72"/>
                    <a:pt x="105" y="72"/>
                  </a:cubicBezTo>
                  <a:cubicBezTo>
                    <a:pt x="83" y="95"/>
                    <a:pt x="83" y="95"/>
                    <a:pt x="83" y="95"/>
                  </a:cubicBezTo>
                  <a:cubicBezTo>
                    <a:pt x="82" y="96"/>
                    <a:pt x="81" y="96"/>
                    <a:pt x="80" y="96"/>
                  </a:cubicBezTo>
                  <a:cubicBezTo>
                    <a:pt x="58" y="96"/>
                    <a:pt x="58" y="96"/>
                    <a:pt x="58" y="96"/>
                  </a:cubicBezTo>
                  <a:cubicBezTo>
                    <a:pt x="44" y="118"/>
                    <a:pt x="44" y="118"/>
                    <a:pt x="44" y="118"/>
                  </a:cubicBezTo>
                  <a:cubicBezTo>
                    <a:pt x="43" y="119"/>
                    <a:pt x="42" y="120"/>
                    <a:pt x="40" y="120"/>
                  </a:cubicBezTo>
                  <a:cubicBezTo>
                    <a:pt x="22" y="120"/>
                    <a:pt x="22" y="120"/>
                    <a:pt x="22" y="120"/>
                  </a:cubicBezTo>
                  <a:cubicBezTo>
                    <a:pt x="8" y="137"/>
                    <a:pt x="8" y="137"/>
                    <a:pt x="8" y="137"/>
                  </a:cubicBezTo>
                  <a:cubicBezTo>
                    <a:pt x="8" y="168"/>
                    <a:pt x="8" y="168"/>
                    <a:pt x="8" y="168"/>
                  </a:cubicBezTo>
                  <a:cubicBezTo>
                    <a:pt x="0" y="168"/>
                    <a:pt x="0" y="168"/>
                    <a:pt x="0" y="168"/>
                  </a:cubicBezTo>
                  <a:cubicBezTo>
                    <a:pt x="0" y="136"/>
                    <a:pt x="0" y="136"/>
                    <a:pt x="0" y="136"/>
                  </a:cubicBezTo>
                  <a:cubicBezTo>
                    <a:pt x="0" y="135"/>
                    <a:pt x="1" y="134"/>
                    <a:pt x="1" y="134"/>
                  </a:cubicBezTo>
                  <a:cubicBezTo>
                    <a:pt x="17" y="114"/>
                    <a:pt x="17" y="114"/>
                    <a:pt x="17" y="114"/>
                  </a:cubicBezTo>
                  <a:cubicBezTo>
                    <a:pt x="18" y="113"/>
                    <a:pt x="19" y="112"/>
                    <a:pt x="20" y="112"/>
                  </a:cubicBezTo>
                  <a:cubicBezTo>
                    <a:pt x="38" y="112"/>
                    <a:pt x="38" y="112"/>
                    <a:pt x="38" y="112"/>
                  </a:cubicBezTo>
                  <a:cubicBezTo>
                    <a:pt x="53" y="90"/>
                    <a:pt x="53" y="90"/>
                    <a:pt x="53" y="90"/>
                  </a:cubicBezTo>
                  <a:cubicBezTo>
                    <a:pt x="54" y="89"/>
                    <a:pt x="55" y="88"/>
                    <a:pt x="56" y="88"/>
                  </a:cubicBezTo>
                  <a:cubicBezTo>
                    <a:pt x="79" y="88"/>
                    <a:pt x="79" y="88"/>
                    <a:pt x="79" y="88"/>
                  </a:cubicBezTo>
                  <a:cubicBezTo>
                    <a:pt x="101" y="65"/>
                    <a:pt x="101" y="65"/>
                    <a:pt x="101" y="65"/>
                  </a:cubicBezTo>
                  <a:cubicBezTo>
                    <a:pt x="102" y="64"/>
                    <a:pt x="104" y="64"/>
                    <a:pt x="105" y="64"/>
                  </a:cubicBezTo>
                  <a:cubicBezTo>
                    <a:pt x="121" y="68"/>
                    <a:pt x="121" y="68"/>
                    <a:pt x="121" y="68"/>
                  </a:cubicBezTo>
                  <a:cubicBezTo>
                    <a:pt x="130" y="68"/>
                    <a:pt x="130" y="68"/>
                    <a:pt x="130" y="68"/>
                  </a:cubicBezTo>
                  <a:cubicBezTo>
                    <a:pt x="145" y="38"/>
                    <a:pt x="145" y="38"/>
                    <a:pt x="145" y="38"/>
                  </a:cubicBezTo>
                  <a:cubicBezTo>
                    <a:pt x="145" y="37"/>
                    <a:pt x="147" y="36"/>
                    <a:pt x="148" y="36"/>
                  </a:cubicBezTo>
                  <a:cubicBezTo>
                    <a:pt x="175" y="36"/>
                    <a:pt x="175" y="36"/>
                    <a:pt x="175" y="36"/>
                  </a:cubicBezTo>
                  <a:cubicBezTo>
                    <a:pt x="193" y="21"/>
                    <a:pt x="193" y="21"/>
                    <a:pt x="193" y="21"/>
                  </a:cubicBezTo>
                  <a:cubicBezTo>
                    <a:pt x="209" y="2"/>
                    <a:pt x="209" y="2"/>
                    <a:pt x="209" y="2"/>
                  </a:cubicBezTo>
                  <a:cubicBezTo>
                    <a:pt x="210" y="1"/>
                    <a:pt x="211" y="0"/>
                    <a:pt x="212" y="0"/>
                  </a:cubicBezTo>
                  <a:cubicBezTo>
                    <a:pt x="228" y="0"/>
                    <a:pt x="228" y="0"/>
                    <a:pt x="228" y="0"/>
                  </a:cubicBezTo>
                  <a:cubicBezTo>
                    <a:pt x="230" y="0"/>
                    <a:pt x="232" y="2"/>
                    <a:pt x="232" y="4"/>
                  </a:cubicBezTo>
                  <a:lnTo>
                    <a:pt x="232" y="168"/>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53" name="Rectangle 18"/>
            <p:cNvSpPr>
              <a:spLocks noChangeArrowheads="1"/>
            </p:cNvSpPr>
            <p:nvPr/>
          </p:nvSpPr>
          <p:spPr bwMode="auto">
            <a:xfrm>
              <a:off x="4354514" y="1781175"/>
              <a:ext cx="14288" cy="295275"/>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54" name="Rectangle 19"/>
            <p:cNvSpPr>
              <a:spLocks noChangeArrowheads="1"/>
            </p:cNvSpPr>
            <p:nvPr/>
          </p:nvSpPr>
          <p:spPr bwMode="auto">
            <a:xfrm>
              <a:off x="3979864" y="1730375"/>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55" name="Rectangle 20"/>
            <p:cNvSpPr>
              <a:spLocks noChangeArrowheads="1"/>
            </p:cNvSpPr>
            <p:nvPr/>
          </p:nvSpPr>
          <p:spPr bwMode="auto">
            <a:xfrm>
              <a:off x="3979864" y="1758950"/>
              <a:ext cx="14288" cy="15875"/>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56" name="Rectangle 21"/>
            <p:cNvSpPr>
              <a:spLocks noChangeArrowheads="1"/>
            </p:cNvSpPr>
            <p:nvPr/>
          </p:nvSpPr>
          <p:spPr bwMode="auto">
            <a:xfrm>
              <a:off x="3979864" y="1789112"/>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57" name="Rectangle 22"/>
            <p:cNvSpPr>
              <a:spLocks noChangeArrowheads="1"/>
            </p:cNvSpPr>
            <p:nvPr/>
          </p:nvSpPr>
          <p:spPr bwMode="auto">
            <a:xfrm>
              <a:off x="3979864" y="1817687"/>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58" name="Rectangle 23"/>
            <p:cNvSpPr>
              <a:spLocks noChangeArrowheads="1"/>
            </p:cNvSpPr>
            <p:nvPr/>
          </p:nvSpPr>
          <p:spPr bwMode="auto">
            <a:xfrm>
              <a:off x="4008439" y="1730375"/>
              <a:ext cx="130175"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59" name="Rectangle 24"/>
            <p:cNvSpPr>
              <a:spLocks noChangeArrowheads="1"/>
            </p:cNvSpPr>
            <p:nvPr/>
          </p:nvSpPr>
          <p:spPr bwMode="auto">
            <a:xfrm>
              <a:off x="4008439" y="1758950"/>
              <a:ext cx="130175" cy="15875"/>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60" name="Rectangle 25"/>
            <p:cNvSpPr>
              <a:spLocks noChangeArrowheads="1"/>
            </p:cNvSpPr>
            <p:nvPr/>
          </p:nvSpPr>
          <p:spPr bwMode="auto">
            <a:xfrm>
              <a:off x="4008439" y="1789112"/>
              <a:ext cx="130175"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61" name="Rectangle 26"/>
            <p:cNvSpPr>
              <a:spLocks noChangeArrowheads="1"/>
            </p:cNvSpPr>
            <p:nvPr/>
          </p:nvSpPr>
          <p:spPr bwMode="auto">
            <a:xfrm>
              <a:off x="4008439" y="1817687"/>
              <a:ext cx="130175"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62" name="Freeform 27"/>
            <p:cNvSpPr>
              <a:spLocks/>
            </p:cNvSpPr>
            <p:nvPr/>
          </p:nvSpPr>
          <p:spPr bwMode="auto">
            <a:xfrm>
              <a:off x="3937001" y="1687512"/>
              <a:ext cx="460375" cy="431800"/>
            </a:xfrm>
            <a:custGeom>
              <a:avLst/>
              <a:gdLst>
                <a:gd name="T0" fmla="*/ 256 w 256"/>
                <a:gd name="T1" fmla="*/ 240 h 240"/>
                <a:gd name="T2" fmla="*/ 4 w 256"/>
                <a:gd name="T3" fmla="*/ 240 h 240"/>
                <a:gd name="T4" fmla="*/ 0 w 256"/>
                <a:gd name="T5" fmla="*/ 236 h 240"/>
                <a:gd name="T6" fmla="*/ 0 w 256"/>
                <a:gd name="T7" fmla="*/ 4 h 240"/>
                <a:gd name="T8" fmla="*/ 4 w 256"/>
                <a:gd name="T9" fmla="*/ 0 h 240"/>
                <a:gd name="T10" fmla="*/ 252 w 256"/>
                <a:gd name="T11" fmla="*/ 0 h 240"/>
                <a:gd name="T12" fmla="*/ 256 w 256"/>
                <a:gd name="T13" fmla="*/ 4 h 240"/>
                <a:gd name="T14" fmla="*/ 256 w 256"/>
                <a:gd name="T15" fmla="*/ 40 h 240"/>
                <a:gd name="T16" fmla="*/ 248 w 256"/>
                <a:gd name="T17" fmla="*/ 40 h 240"/>
                <a:gd name="T18" fmla="*/ 248 w 256"/>
                <a:gd name="T19" fmla="*/ 8 h 240"/>
                <a:gd name="T20" fmla="*/ 8 w 256"/>
                <a:gd name="T21" fmla="*/ 8 h 240"/>
                <a:gd name="T22" fmla="*/ 8 w 256"/>
                <a:gd name="T23" fmla="*/ 232 h 240"/>
                <a:gd name="T24" fmla="*/ 256 w 256"/>
                <a:gd name="T25" fmla="*/ 232 h 240"/>
                <a:gd name="T26" fmla="*/ 256 w 256"/>
                <a:gd name="T27" fmla="*/ 24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6" h="240">
                  <a:moveTo>
                    <a:pt x="256" y="240"/>
                  </a:moveTo>
                  <a:cubicBezTo>
                    <a:pt x="4" y="240"/>
                    <a:pt x="4" y="240"/>
                    <a:pt x="4" y="240"/>
                  </a:cubicBezTo>
                  <a:cubicBezTo>
                    <a:pt x="2" y="240"/>
                    <a:pt x="0" y="238"/>
                    <a:pt x="0" y="236"/>
                  </a:cubicBezTo>
                  <a:cubicBezTo>
                    <a:pt x="0" y="4"/>
                    <a:pt x="0" y="4"/>
                    <a:pt x="0" y="4"/>
                  </a:cubicBezTo>
                  <a:cubicBezTo>
                    <a:pt x="0" y="2"/>
                    <a:pt x="2" y="0"/>
                    <a:pt x="4" y="0"/>
                  </a:cubicBezTo>
                  <a:cubicBezTo>
                    <a:pt x="252" y="0"/>
                    <a:pt x="252" y="0"/>
                    <a:pt x="252" y="0"/>
                  </a:cubicBezTo>
                  <a:cubicBezTo>
                    <a:pt x="254" y="0"/>
                    <a:pt x="256" y="2"/>
                    <a:pt x="256" y="4"/>
                  </a:cubicBezTo>
                  <a:cubicBezTo>
                    <a:pt x="256" y="40"/>
                    <a:pt x="256" y="40"/>
                    <a:pt x="256" y="40"/>
                  </a:cubicBezTo>
                  <a:cubicBezTo>
                    <a:pt x="248" y="40"/>
                    <a:pt x="248" y="40"/>
                    <a:pt x="248" y="40"/>
                  </a:cubicBezTo>
                  <a:cubicBezTo>
                    <a:pt x="248" y="8"/>
                    <a:pt x="248" y="8"/>
                    <a:pt x="248" y="8"/>
                  </a:cubicBezTo>
                  <a:cubicBezTo>
                    <a:pt x="8" y="8"/>
                    <a:pt x="8" y="8"/>
                    <a:pt x="8" y="8"/>
                  </a:cubicBezTo>
                  <a:cubicBezTo>
                    <a:pt x="8" y="232"/>
                    <a:pt x="8" y="232"/>
                    <a:pt x="8" y="232"/>
                  </a:cubicBezTo>
                  <a:cubicBezTo>
                    <a:pt x="256" y="232"/>
                    <a:pt x="256" y="232"/>
                    <a:pt x="256" y="232"/>
                  </a:cubicBezTo>
                  <a:lnTo>
                    <a:pt x="256" y="240"/>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grpSp>
    </p:spTree>
    <p:extLst>
      <p:ext uri="{BB962C8B-B14F-4D97-AF65-F5344CB8AC3E}">
        <p14:creationId xmlns:p14="http://schemas.microsoft.com/office/powerpoint/2010/main" val="285732058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Rectangle 89"/>
          <p:cNvSpPr/>
          <p:nvPr/>
        </p:nvSpPr>
        <p:spPr>
          <a:xfrm>
            <a:off x="117566" y="674310"/>
            <a:ext cx="2569464" cy="5699450"/>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Pentagon 16"/>
          <p:cNvSpPr/>
          <p:nvPr/>
        </p:nvSpPr>
        <p:spPr>
          <a:xfrm>
            <a:off x="-1" y="57150"/>
            <a:ext cx="11978877" cy="521494"/>
          </a:xfrm>
          <a:prstGeom prst="homePlate">
            <a:avLst/>
          </a:prstGeom>
          <a:solidFill>
            <a:schemeClr val="bg1">
              <a:lumMod val="9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p:nvSpPr>
        <p:spPr>
          <a:xfrm>
            <a:off x="2730256" y="677093"/>
            <a:ext cx="9248619" cy="1986907"/>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val 1"/>
          <p:cNvSpPr/>
          <p:nvPr/>
        </p:nvSpPr>
        <p:spPr>
          <a:xfrm>
            <a:off x="402989" y="957449"/>
            <a:ext cx="1998618" cy="2002536"/>
          </a:xfrm>
          <a:prstGeom prst="ellipse">
            <a:avLst/>
          </a:prstGeom>
          <a:solidFill>
            <a:schemeClr val="bg1"/>
          </a:solidFill>
          <a:ln>
            <a:solidFill>
              <a:srgbClr val="E47623"/>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Title 1">
            <a:extLst>
              <a:ext uri="{FF2B5EF4-FFF2-40B4-BE49-F238E27FC236}">
                <a16:creationId xmlns="" xmlns:a16="http://schemas.microsoft.com/office/drawing/2014/main" id="{C4CC0F66-F716-9E4A-A350-90E627E348D3}"/>
              </a:ext>
            </a:extLst>
          </p:cNvPr>
          <p:cNvSpPr txBox="1">
            <a:spLocks/>
          </p:cNvSpPr>
          <p:nvPr/>
        </p:nvSpPr>
        <p:spPr bwMode="auto">
          <a:xfrm>
            <a:off x="780282" y="2312019"/>
            <a:ext cx="1264733" cy="2346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L="0" marR="0" lvl="0" indent="0" algn="ctr" defTabSz="457200" rtl="0" eaLnBrk="0" fontAlgn="base" latinLnBrk="0" hangingPunct="0">
              <a:lnSpc>
                <a:spcPct val="100000"/>
              </a:lnSpc>
              <a:spcBef>
                <a:spcPct val="0"/>
              </a:spcBef>
              <a:spcAft>
                <a:spcPct val="0"/>
              </a:spcAft>
              <a:buClrTx/>
              <a:buSzTx/>
              <a:buFontTx/>
              <a:buNone/>
              <a:tabLst/>
              <a:defRPr/>
            </a:pPr>
            <a:r>
              <a:rPr kumimoji="0" lang="en-CA" sz="1200" b="1" i="0" u="none" strike="noStrike" kern="1200" cap="none" spc="0" normalizeH="0" baseline="0" noProof="0" dirty="0" smtClean="0">
                <a:ln>
                  <a:noFill/>
                </a:ln>
                <a:solidFill>
                  <a:srgbClr val="E47623"/>
                </a:solidFill>
                <a:effectLst/>
                <a:uLnTx/>
                <a:uFillTx/>
                <a:latin typeface="Century Gothic" pitchFamily="34" charset="0"/>
                <a:ea typeface="ヒラギノ角ゴ Pro W3" pitchFamily="126" charset="-128"/>
              </a:rPr>
              <a:t>Impediment</a:t>
            </a:r>
            <a:endParaRPr kumimoji="0" lang="en-CA" sz="1200" b="1" i="0" u="none" strike="noStrike" kern="1200" cap="none" spc="0" normalizeH="0" baseline="0" noProof="0" dirty="0">
              <a:ln>
                <a:noFill/>
              </a:ln>
              <a:solidFill>
                <a:srgbClr val="E47623"/>
              </a:solidFill>
              <a:effectLst/>
              <a:uLnTx/>
              <a:uFillTx/>
              <a:latin typeface="Century Gothic" pitchFamily="34" charset="0"/>
              <a:ea typeface="ヒラギノ角ゴ Pro W3" pitchFamily="126" charset="-128"/>
            </a:endParaRPr>
          </a:p>
        </p:txBody>
      </p:sp>
      <p:sp>
        <p:nvSpPr>
          <p:cNvPr id="86" name="Rectangle 85"/>
          <p:cNvSpPr/>
          <p:nvPr/>
        </p:nvSpPr>
        <p:spPr>
          <a:xfrm>
            <a:off x="2730254" y="2762449"/>
            <a:ext cx="9248619" cy="3593963"/>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4" name="Group 33"/>
          <p:cNvGrpSpPr/>
          <p:nvPr/>
        </p:nvGrpSpPr>
        <p:grpSpPr>
          <a:xfrm>
            <a:off x="860856" y="1278463"/>
            <a:ext cx="914400" cy="914400"/>
            <a:chOff x="4735513" y="3913188"/>
            <a:chExt cx="460376" cy="460375"/>
          </a:xfrm>
        </p:grpSpPr>
        <p:sp>
          <p:nvSpPr>
            <p:cNvPr id="35" name="Freeform 441"/>
            <p:cNvSpPr>
              <a:spLocks/>
            </p:cNvSpPr>
            <p:nvPr/>
          </p:nvSpPr>
          <p:spPr bwMode="auto">
            <a:xfrm>
              <a:off x="4930776" y="4089401"/>
              <a:ext cx="165100" cy="227012"/>
            </a:xfrm>
            <a:custGeom>
              <a:avLst/>
              <a:gdLst>
                <a:gd name="T0" fmla="*/ 20 w 92"/>
                <a:gd name="T1" fmla="*/ 126 h 126"/>
                <a:gd name="T2" fmla="*/ 4 w 92"/>
                <a:gd name="T3" fmla="*/ 126 h 126"/>
                <a:gd name="T4" fmla="*/ 0 w 92"/>
                <a:gd name="T5" fmla="*/ 122 h 126"/>
                <a:gd name="T6" fmla="*/ 0 w 92"/>
                <a:gd name="T7" fmla="*/ 62 h 126"/>
                <a:gd name="T8" fmla="*/ 1 w 92"/>
                <a:gd name="T9" fmla="*/ 60 h 126"/>
                <a:gd name="T10" fmla="*/ 29 w 92"/>
                <a:gd name="T11" fmla="*/ 24 h 126"/>
                <a:gd name="T12" fmla="*/ 36 w 92"/>
                <a:gd name="T13" fmla="*/ 28 h 126"/>
                <a:gd name="T14" fmla="*/ 8 w 92"/>
                <a:gd name="T15" fmla="*/ 63 h 126"/>
                <a:gd name="T16" fmla="*/ 8 w 92"/>
                <a:gd name="T17" fmla="*/ 118 h 126"/>
                <a:gd name="T18" fmla="*/ 17 w 92"/>
                <a:gd name="T19" fmla="*/ 118 h 126"/>
                <a:gd name="T20" fmla="*/ 24 w 92"/>
                <a:gd name="T21" fmla="*/ 65 h 126"/>
                <a:gd name="T22" fmla="*/ 26 w 92"/>
                <a:gd name="T23" fmla="*/ 63 h 126"/>
                <a:gd name="T24" fmla="*/ 58 w 92"/>
                <a:gd name="T25" fmla="*/ 43 h 126"/>
                <a:gd name="T26" fmla="*/ 85 w 92"/>
                <a:gd name="T27" fmla="*/ 0 h 126"/>
                <a:gd name="T28" fmla="*/ 92 w 92"/>
                <a:gd name="T29" fmla="*/ 4 h 126"/>
                <a:gd name="T30" fmla="*/ 64 w 92"/>
                <a:gd name="T31" fmla="*/ 48 h 126"/>
                <a:gd name="T32" fmla="*/ 63 w 92"/>
                <a:gd name="T33" fmla="*/ 49 h 126"/>
                <a:gd name="T34" fmla="*/ 32 w 92"/>
                <a:gd name="T35" fmla="*/ 68 h 126"/>
                <a:gd name="T36" fmla="*/ 24 w 92"/>
                <a:gd name="T37" fmla="*/ 123 h 126"/>
                <a:gd name="T38" fmla="*/ 20 w 92"/>
                <a:gd name="T39" fmla="*/ 126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2" h="126">
                  <a:moveTo>
                    <a:pt x="20" y="126"/>
                  </a:moveTo>
                  <a:cubicBezTo>
                    <a:pt x="4" y="126"/>
                    <a:pt x="4" y="126"/>
                    <a:pt x="4" y="126"/>
                  </a:cubicBezTo>
                  <a:cubicBezTo>
                    <a:pt x="2" y="126"/>
                    <a:pt x="0" y="124"/>
                    <a:pt x="0" y="122"/>
                  </a:cubicBezTo>
                  <a:cubicBezTo>
                    <a:pt x="0" y="62"/>
                    <a:pt x="0" y="62"/>
                    <a:pt x="0" y="62"/>
                  </a:cubicBezTo>
                  <a:cubicBezTo>
                    <a:pt x="0" y="61"/>
                    <a:pt x="1" y="60"/>
                    <a:pt x="1" y="60"/>
                  </a:cubicBezTo>
                  <a:cubicBezTo>
                    <a:pt x="29" y="24"/>
                    <a:pt x="29" y="24"/>
                    <a:pt x="29" y="24"/>
                  </a:cubicBezTo>
                  <a:cubicBezTo>
                    <a:pt x="36" y="28"/>
                    <a:pt x="36" y="28"/>
                    <a:pt x="36" y="28"/>
                  </a:cubicBezTo>
                  <a:cubicBezTo>
                    <a:pt x="8" y="63"/>
                    <a:pt x="8" y="63"/>
                    <a:pt x="8" y="63"/>
                  </a:cubicBezTo>
                  <a:cubicBezTo>
                    <a:pt x="8" y="118"/>
                    <a:pt x="8" y="118"/>
                    <a:pt x="8" y="118"/>
                  </a:cubicBezTo>
                  <a:cubicBezTo>
                    <a:pt x="17" y="118"/>
                    <a:pt x="17" y="118"/>
                    <a:pt x="17" y="118"/>
                  </a:cubicBezTo>
                  <a:cubicBezTo>
                    <a:pt x="24" y="65"/>
                    <a:pt x="24" y="65"/>
                    <a:pt x="24" y="65"/>
                  </a:cubicBezTo>
                  <a:cubicBezTo>
                    <a:pt x="25" y="64"/>
                    <a:pt x="25" y="63"/>
                    <a:pt x="26" y="63"/>
                  </a:cubicBezTo>
                  <a:cubicBezTo>
                    <a:pt x="58" y="43"/>
                    <a:pt x="58" y="43"/>
                    <a:pt x="58" y="43"/>
                  </a:cubicBezTo>
                  <a:cubicBezTo>
                    <a:pt x="85" y="0"/>
                    <a:pt x="85" y="0"/>
                    <a:pt x="85" y="0"/>
                  </a:cubicBezTo>
                  <a:cubicBezTo>
                    <a:pt x="92" y="4"/>
                    <a:pt x="92" y="4"/>
                    <a:pt x="92" y="4"/>
                  </a:cubicBezTo>
                  <a:cubicBezTo>
                    <a:pt x="64" y="48"/>
                    <a:pt x="64" y="48"/>
                    <a:pt x="64" y="48"/>
                  </a:cubicBezTo>
                  <a:cubicBezTo>
                    <a:pt x="63" y="49"/>
                    <a:pt x="63" y="49"/>
                    <a:pt x="63" y="49"/>
                  </a:cubicBezTo>
                  <a:cubicBezTo>
                    <a:pt x="32" y="68"/>
                    <a:pt x="32" y="68"/>
                    <a:pt x="32" y="68"/>
                  </a:cubicBezTo>
                  <a:cubicBezTo>
                    <a:pt x="24" y="123"/>
                    <a:pt x="24" y="123"/>
                    <a:pt x="24" y="123"/>
                  </a:cubicBezTo>
                  <a:cubicBezTo>
                    <a:pt x="24" y="125"/>
                    <a:pt x="22" y="126"/>
                    <a:pt x="20" y="126"/>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36" name="Freeform 442"/>
            <p:cNvSpPr>
              <a:spLocks/>
            </p:cNvSpPr>
            <p:nvPr/>
          </p:nvSpPr>
          <p:spPr bwMode="auto">
            <a:xfrm>
              <a:off x="5070476" y="4051301"/>
              <a:ext cx="98425" cy="149225"/>
            </a:xfrm>
            <a:custGeom>
              <a:avLst/>
              <a:gdLst>
                <a:gd name="T0" fmla="*/ 42 w 55"/>
                <a:gd name="T1" fmla="*/ 83 h 83"/>
                <a:gd name="T2" fmla="*/ 30 w 55"/>
                <a:gd name="T3" fmla="*/ 83 h 83"/>
                <a:gd name="T4" fmla="*/ 26 w 55"/>
                <a:gd name="T5" fmla="*/ 79 h 83"/>
                <a:gd name="T6" fmla="*/ 26 w 55"/>
                <a:gd name="T7" fmla="*/ 41 h 83"/>
                <a:gd name="T8" fmla="*/ 0 w 55"/>
                <a:gd name="T9" fmla="*/ 22 h 83"/>
                <a:gd name="T10" fmla="*/ 5 w 55"/>
                <a:gd name="T11" fmla="*/ 16 h 83"/>
                <a:gd name="T12" fmla="*/ 33 w 55"/>
                <a:gd name="T13" fmla="*/ 36 h 83"/>
                <a:gd name="T14" fmla="*/ 34 w 55"/>
                <a:gd name="T15" fmla="*/ 39 h 83"/>
                <a:gd name="T16" fmla="*/ 34 w 55"/>
                <a:gd name="T17" fmla="*/ 75 h 83"/>
                <a:gd name="T18" fmla="*/ 39 w 55"/>
                <a:gd name="T19" fmla="*/ 75 h 83"/>
                <a:gd name="T20" fmla="*/ 46 w 55"/>
                <a:gd name="T21" fmla="*/ 32 h 83"/>
                <a:gd name="T22" fmla="*/ 20 w 55"/>
                <a:gd name="T23" fmla="*/ 6 h 83"/>
                <a:gd name="T24" fmla="*/ 25 w 55"/>
                <a:gd name="T25" fmla="*/ 0 h 83"/>
                <a:gd name="T26" fmla="*/ 53 w 55"/>
                <a:gd name="T27" fmla="*/ 28 h 83"/>
                <a:gd name="T28" fmla="*/ 54 w 55"/>
                <a:gd name="T29" fmla="*/ 32 h 83"/>
                <a:gd name="T30" fmla="*/ 46 w 55"/>
                <a:gd name="T31" fmla="*/ 80 h 83"/>
                <a:gd name="T32" fmla="*/ 42 w 55"/>
                <a:gd name="T33"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5" h="83">
                  <a:moveTo>
                    <a:pt x="42" y="83"/>
                  </a:moveTo>
                  <a:cubicBezTo>
                    <a:pt x="30" y="83"/>
                    <a:pt x="30" y="83"/>
                    <a:pt x="30" y="83"/>
                  </a:cubicBezTo>
                  <a:cubicBezTo>
                    <a:pt x="28" y="83"/>
                    <a:pt x="26" y="81"/>
                    <a:pt x="26" y="79"/>
                  </a:cubicBezTo>
                  <a:cubicBezTo>
                    <a:pt x="26" y="41"/>
                    <a:pt x="26" y="41"/>
                    <a:pt x="26" y="41"/>
                  </a:cubicBezTo>
                  <a:cubicBezTo>
                    <a:pt x="0" y="22"/>
                    <a:pt x="0" y="22"/>
                    <a:pt x="0" y="22"/>
                  </a:cubicBezTo>
                  <a:cubicBezTo>
                    <a:pt x="5" y="16"/>
                    <a:pt x="5" y="16"/>
                    <a:pt x="5" y="16"/>
                  </a:cubicBezTo>
                  <a:cubicBezTo>
                    <a:pt x="33" y="36"/>
                    <a:pt x="33" y="36"/>
                    <a:pt x="33" y="36"/>
                  </a:cubicBezTo>
                  <a:cubicBezTo>
                    <a:pt x="34" y="36"/>
                    <a:pt x="34" y="38"/>
                    <a:pt x="34" y="39"/>
                  </a:cubicBezTo>
                  <a:cubicBezTo>
                    <a:pt x="34" y="75"/>
                    <a:pt x="34" y="75"/>
                    <a:pt x="34" y="75"/>
                  </a:cubicBezTo>
                  <a:cubicBezTo>
                    <a:pt x="39" y="75"/>
                    <a:pt x="39" y="75"/>
                    <a:pt x="39" y="75"/>
                  </a:cubicBezTo>
                  <a:cubicBezTo>
                    <a:pt x="46" y="32"/>
                    <a:pt x="46" y="32"/>
                    <a:pt x="46" y="32"/>
                  </a:cubicBezTo>
                  <a:cubicBezTo>
                    <a:pt x="20" y="6"/>
                    <a:pt x="20" y="6"/>
                    <a:pt x="20" y="6"/>
                  </a:cubicBezTo>
                  <a:cubicBezTo>
                    <a:pt x="25" y="0"/>
                    <a:pt x="25" y="0"/>
                    <a:pt x="25" y="0"/>
                  </a:cubicBezTo>
                  <a:cubicBezTo>
                    <a:pt x="53" y="28"/>
                    <a:pt x="53" y="28"/>
                    <a:pt x="53" y="28"/>
                  </a:cubicBezTo>
                  <a:cubicBezTo>
                    <a:pt x="54" y="29"/>
                    <a:pt x="55" y="30"/>
                    <a:pt x="54" y="32"/>
                  </a:cubicBezTo>
                  <a:cubicBezTo>
                    <a:pt x="46" y="80"/>
                    <a:pt x="46" y="80"/>
                    <a:pt x="46" y="80"/>
                  </a:cubicBezTo>
                  <a:cubicBezTo>
                    <a:pt x="46" y="82"/>
                    <a:pt x="44" y="83"/>
                    <a:pt x="42" y="83"/>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37" name="Freeform 443"/>
            <p:cNvSpPr>
              <a:spLocks/>
            </p:cNvSpPr>
            <p:nvPr/>
          </p:nvSpPr>
          <p:spPr bwMode="auto">
            <a:xfrm>
              <a:off x="4806951" y="3913188"/>
              <a:ext cx="265113" cy="266700"/>
            </a:xfrm>
            <a:custGeom>
              <a:avLst/>
              <a:gdLst>
                <a:gd name="T0" fmla="*/ 12 w 147"/>
                <a:gd name="T1" fmla="*/ 148 h 148"/>
                <a:gd name="T2" fmla="*/ 9 w 147"/>
                <a:gd name="T3" fmla="*/ 146 h 148"/>
                <a:gd name="T4" fmla="*/ 1 w 147"/>
                <a:gd name="T5" fmla="*/ 130 h 148"/>
                <a:gd name="T6" fmla="*/ 2 w 147"/>
                <a:gd name="T7" fmla="*/ 125 h 148"/>
                <a:gd name="T8" fmla="*/ 58 w 147"/>
                <a:gd name="T9" fmla="*/ 93 h 148"/>
                <a:gd name="T10" fmla="*/ 61 w 147"/>
                <a:gd name="T11" fmla="*/ 92 h 148"/>
                <a:gd name="T12" fmla="*/ 103 w 147"/>
                <a:gd name="T13" fmla="*/ 100 h 148"/>
                <a:gd name="T14" fmla="*/ 119 w 147"/>
                <a:gd name="T15" fmla="*/ 76 h 148"/>
                <a:gd name="T16" fmla="*/ 98 w 147"/>
                <a:gd name="T17" fmla="*/ 55 h 148"/>
                <a:gd name="T18" fmla="*/ 96 w 147"/>
                <a:gd name="T19" fmla="*/ 52 h 148"/>
                <a:gd name="T20" fmla="*/ 96 w 147"/>
                <a:gd name="T21" fmla="*/ 4 h 148"/>
                <a:gd name="T22" fmla="*/ 100 w 147"/>
                <a:gd name="T23" fmla="*/ 0 h 148"/>
                <a:gd name="T24" fmla="*/ 112 w 147"/>
                <a:gd name="T25" fmla="*/ 0 h 148"/>
                <a:gd name="T26" fmla="*/ 116 w 147"/>
                <a:gd name="T27" fmla="*/ 3 h 148"/>
                <a:gd name="T28" fmla="*/ 124 w 147"/>
                <a:gd name="T29" fmla="*/ 42 h 148"/>
                <a:gd name="T30" fmla="*/ 147 w 147"/>
                <a:gd name="T31" fmla="*/ 57 h 148"/>
                <a:gd name="T32" fmla="*/ 142 w 147"/>
                <a:gd name="T33" fmla="*/ 63 h 148"/>
                <a:gd name="T34" fmla="*/ 118 w 147"/>
                <a:gd name="T35" fmla="*/ 47 h 148"/>
                <a:gd name="T36" fmla="*/ 117 w 147"/>
                <a:gd name="T37" fmla="*/ 45 h 148"/>
                <a:gd name="T38" fmla="*/ 109 w 147"/>
                <a:gd name="T39" fmla="*/ 8 h 148"/>
                <a:gd name="T40" fmla="*/ 104 w 147"/>
                <a:gd name="T41" fmla="*/ 8 h 148"/>
                <a:gd name="T42" fmla="*/ 104 w 147"/>
                <a:gd name="T43" fmla="*/ 50 h 148"/>
                <a:gd name="T44" fmla="*/ 127 w 147"/>
                <a:gd name="T45" fmla="*/ 73 h 148"/>
                <a:gd name="T46" fmla="*/ 128 w 147"/>
                <a:gd name="T47" fmla="*/ 78 h 148"/>
                <a:gd name="T48" fmla="*/ 108 w 147"/>
                <a:gd name="T49" fmla="*/ 106 h 148"/>
                <a:gd name="T50" fmla="*/ 104 w 147"/>
                <a:gd name="T51" fmla="*/ 108 h 148"/>
                <a:gd name="T52" fmla="*/ 61 w 147"/>
                <a:gd name="T53" fmla="*/ 100 h 148"/>
                <a:gd name="T54" fmla="*/ 10 w 147"/>
                <a:gd name="T55" fmla="*/ 130 h 148"/>
                <a:gd name="T56" fmla="*/ 14 w 147"/>
                <a:gd name="T57" fmla="*/ 139 h 148"/>
                <a:gd name="T58" fmla="*/ 63 w 147"/>
                <a:gd name="T59" fmla="*/ 116 h 148"/>
                <a:gd name="T60" fmla="*/ 66 w 147"/>
                <a:gd name="T61" fmla="*/ 116 h 148"/>
                <a:gd name="T62" fmla="*/ 98 w 147"/>
                <a:gd name="T63" fmla="*/ 128 h 148"/>
                <a:gd name="T64" fmla="*/ 95 w 147"/>
                <a:gd name="T65" fmla="*/ 136 h 148"/>
                <a:gd name="T66" fmla="*/ 65 w 147"/>
                <a:gd name="T67" fmla="*/ 124 h 148"/>
                <a:gd name="T68" fmla="*/ 14 w 147"/>
                <a:gd name="T69" fmla="*/ 148 h 148"/>
                <a:gd name="T70" fmla="*/ 12 w 147"/>
                <a:gd name="T71" fmla="*/ 148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7" h="148">
                  <a:moveTo>
                    <a:pt x="12" y="148"/>
                  </a:moveTo>
                  <a:cubicBezTo>
                    <a:pt x="11" y="148"/>
                    <a:pt x="10" y="147"/>
                    <a:pt x="9" y="146"/>
                  </a:cubicBezTo>
                  <a:cubicBezTo>
                    <a:pt x="1" y="130"/>
                    <a:pt x="1" y="130"/>
                    <a:pt x="1" y="130"/>
                  </a:cubicBezTo>
                  <a:cubicBezTo>
                    <a:pt x="0" y="128"/>
                    <a:pt x="1" y="126"/>
                    <a:pt x="2" y="125"/>
                  </a:cubicBezTo>
                  <a:cubicBezTo>
                    <a:pt x="58" y="93"/>
                    <a:pt x="58" y="93"/>
                    <a:pt x="58" y="93"/>
                  </a:cubicBezTo>
                  <a:cubicBezTo>
                    <a:pt x="59" y="92"/>
                    <a:pt x="60" y="92"/>
                    <a:pt x="61" y="92"/>
                  </a:cubicBezTo>
                  <a:cubicBezTo>
                    <a:pt x="103" y="100"/>
                    <a:pt x="103" y="100"/>
                    <a:pt x="103" y="100"/>
                  </a:cubicBezTo>
                  <a:cubicBezTo>
                    <a:pt x="119" y="76"/>
                    <a:pt x="119" y="76"/>
                    <a:pt x="119" y="76"/>
                  </a:cubicBezTo>
                  <a:cubicBezTo>
                    <a:pt x="98" y="55"/>
                    <a:pt x="98" y="55"/>
                    <a:pt x="98" y="55"/>
                  </a:cubicBezTo>
                  <a:cubicBezTo>
                    <a:pt x="97" y="54"/>
                    <a:pt x="96" y="53"/>
                    <a:pt x="96" y="52"/>
                  </a:cubicBezTo>
                  <a:cubicBezTo>
                    <a:pt x="96" y="4"/>
                    <a:pt x="96" y="4"/>
                    <a:pt x="96" y="4"/>
                  </a:cubicBezTo>
                  <a:cubicBezTo>
                    <a:pt x="96" y="2"/>
                    <a:pt x="98" y="0"/>
                    <a:pt x="100" y="0"/>
                  </a:cubicBezTo>
                  <a:cubicBezTo>
                    <a:pt x="112" y="0"/>
                    <a:pt x="112" y="0"/>
                    <a:pt x="112" y="0"/>
                  </a:cubicBezTo>
                  <a:cubicBezTo>
                    <a:pt x="114" y="0"/>
                    <a:pt x="116" y="1"/>
                    <a:pt x="116" y="3"/>
                  </a:cubicBezTo>
                  <a:cubicBezTo>
                    <a:pt x="124" y="42"/>
                    <a:pt x="124" y="42"/>
                    <a:pt x="124" y="42"/>
                  </a:cubicBezTo>
                  <a:cubicBezTo>
                    <a:pt x="147" y="57"/>
                    <a:pt x="147" y="57"/>
                    <a:pt x="147" y="57"/>
                  </a:cubicBezTo>
                  <a:cubicBezTo>
                    <a:pt x="142" y="63"/>
                    <a:pt x="142" y="63"/>
                    <a:pt x="142" y="63"/>
                  </a:cubicBezTo>
                  <a:cubicBezTo>
                    <a:pt x="118" y="47"/>
                    <a:pt x="118" y="47"/>
                    <a:pt x="118" y="47"/>
                  </a:cubicBezTo>
                  <a:cubicBezTo>
                    <a:pt x="117" y="47"/>
                    <a:pt x="117" y="46"/>
                    <a:pt x="117" y="45"/>
                  </a:cubicBezTo>
                  <a:cubicBezTo>
                    <a:pt x="109" y="8"/>
                    <a:pt x="109" y="8"/>
                    <a:pt x="109" y="8"/>
                  </a:cubicBezTo>
                  <a:cubicBezTo>
                    <a:pt x="104" y="8"/>
                    <a:pt x="104" y="8"/>
                    <a:pt x="104" y="8"/>
                  </a:cubicBezTo>
                  <a:cubicBezTo>
                    <a:pt x="104" y="50"/>
                    <a:pt x="104" y="50"/>
                    <a:pt x="104" y="50"/>
                  </a:cubicBezTo>
                  <a:cubicBezTo>
                    <a:pt x="127" y="73"/>
                    <a:pt x="127" y="73"/>
                    <a:pt x="127" y="73"/>
                  </a:cubicBezTo>
                  <a:cubicBezTo>
                    <a:pt x="129" y="75"/>
                    <a:pt x="129" y="77"/>
                    <a:pt x="128" y="78"/>
                  </a:cubicBezTo>
                  <a:cubicBezTo>
                    <a:pt x="108" y="106"/>
                    <a:pt x="108" y="106"/>
                    <a:pt x="108" y="106"/>
                  </a:cubicBezTo>
                  <a:cubicBezTo>
                    <a:pt x="107" y="108"/>
                    <a:pt x="105" y="108"/>
                    <a:pt x="104" y="108"/>
                  </a:cubicBezTo>
                  <a:cubicBezTo>
                    <a:pt x="61" y="100"/>
                    <a:pt x="61" y="100"/>
                    <a:pt x="61" y="100"/>
                  </a:cubicBezTo>
                  <a:cubicBezTo>
                    <a:pt x="10" y="130"/>
                    <a:pt x="10" y="130"/>
                    <a:pt x="10" y="130"/>
                  </a:cubicBezTo>
                  <a:cubicBezTo>
                    <a:pt x="14" y="139"/>
                    <a:pt x="14" y="139"/>
                    <a:pt x="14" y="139"/>
                  </a:cubicBezTo>
                  <a:cubicBezTo>
                    <a:pt x="63" y="116"/>
                    <a:pt x="63" y="116"/>
                    <a:pt x="63" y="116"/>
                  </a:cubicBezTo>
                  <a:cubicBezTo>
                    <a:pt x="64" y="116"/>
                    <a:pt x="65" y="116"/>
                    <a:pt x="66" y="116"/>
                  </a:cubicBezTo>
                  <a:cubicBezTo>
                    <a:pt x="98" y="128"/>
                    <a:pt x="98" y="128"/>
                    <a:pt x="98" y="128"/>
                  </a:cubicBezTo>
                  <a:cubicBezTo>
                    <a:pt x="95" y="136"/>
                    <a:pt x="95" y="136"/>
                    <a:pt x="95" y="136"/>
                  </a:cubicBezTo>
                  <a:cubicBezTo>
                    <a:pt x="65" y="124"/>
                    <a:pt x="65" y="124"/>
                    <a:pt x="65" y="124"/>
                  </a:cubicBezTo>
                  <a:cubicBezTo>
                    <a:pt x="14" y="148"/>
                    <a:pt x="14" y="148"/>
                    <a:pt x="14" y="148"/>
                  </a:cubicBezTo>
                  <a:cubicBezTo>
                    <a:pt x="14" y="148"/>
                    <a:pt x="13" y="148"/>
                    <a:pt x="12" y="148"/>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38" name="Freeform 444"/>
            <p:cNvSpPr>
              <a:spLocks noEditPoints="1"/>
            </p:cNvSpPr>
            <p:nvPr/>
          </p:nvSpPr>
          <p:spPr bwMode="auto">
            <a:xfrm>
              <a:off x="5081588" y="3970338"/>
              <a:ext cx="71438" cy="71437"/>
            </a:xfrm>
            <a:custGeom>
              <a:avLst/>
              <a:gdLst>
                <a:gd name="T0" fmla="*/ 20 w 40"/>
                <a:gd name="T1" fmla="*/ 40 h 40"/>
                <a:gd name="T2" fmla="*/ 0 w 40"/>
                <a:gd name="T3" fmla="*/ 20 h 40"/>
                <a:gd name="T4" fmla="*/ 20 w 40"/>
                <a:gd name="T5" fmla="*/ 0 h 40"/>
                <a:gd name="T6" fmla="*/ 40 w 40"/>
                <a:gd name="T7" fmla="*/ 20 h 40"/>
                <a:gd name="T8" fmla="*/ 20 w 40"/>
                <a:gd name="T9" fmla="*/ 40 h 40"/>
                <a:gd name="T10" fmla="*/ 20 w 40"/>
                <a:gd name="T11" fmla="*/ 8 h 40"/>
                <a:gd name="T12" fmla="*/ 8 w 40"/>
                <a:gd name="T13" fmla="*/ 20 h 40"/>
                <a:gd name="T14" fmla="*/ 20 w 40"/>
                <a:gd name="T15" fmla="*/ 32 h 40"/>
                <a:gd name="T16" fmla="*/ 32 w 40"/>
                <a:gd name="T17" fmla="*/ 20 h 40"/>
                <a:gd name="T18" fmla="*/ 20 w 40"/>
                <a:gd name="T19" fmla="*/ 8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8"/>
                  </a:moveTo>
                  <a:cubicBezTo>
                    <a:pt x="14" y="8"/>
                    <a:pt x="8" y="13"/>
                    <a:pt x="8" y="20"/>
                  </a:cubicBezTo>
                  <a:cubicBezTo>
                    <a:pt x="8" y="27"/>
                    <a:pt x="14" y="32"/>
                    <a:pt x="20" y="32"/>
                  </a:cubicBezTo>
                  <a:cubicBezTo>
                    <a:pt x="27" y="32"/>
                    <a:pt x="32" y="27"/>
                    <a:pt x="32" y="20"/>
                  </a:cubicBezTo>
                  <a:cubicBezTo>
                    <a:pt x="32" y="13"/>
                    <a:pt x="27" y="8"/>
                    <a:pt x="20" y="8"/>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39" name="Freeform 445"/>
            <p:cNvSpPr>
              <a:spLocks/>
            </p:cNvSpPr>
            <p:nvPr/>
          </p:nvSpPr>
          <p:spPr bwMode="auto">
            <a:xfrm>
              <a:off x="4735513" y="4273551"/>
              <a:ext cx="460375" cy="100012"/>
            </a:xfrm>
            <a:custGeom>
              <a:avLst/>
              <a:gdLst>
                <a:gd name="T0" fmla="*/ 290 w 290"/>
                <a:gd name="T1" fmla="*/ 63 h 63"/>
                <a:gd name="T2" fmla="*/ 77 w 290"/>
                <a:gd name="T3" fmla="*/ 63 h 63"/>
                <a:gd name="T4" fmla="*/ 77 w 290"/>
                <a:gd name="T5" fmla="*/ 36 h 63"/>
                <a:gd name="T6" fmla="*/ 36 w 290"/>
                <a:gd name="T7" fmla="*/ 36 h 63"/>
                <a:gd name="T8" fmla="*/ 36 w 290"/>
                <a:gd name="T9" fmla="*/ 9 h 63"/>
                <a:gd name="T10" fmla="*/ 0 w 290"/>
                <a:gd name="T11" fmla="*/ 9 h 63"/>
                <a:gd name="T12" fmla="*/ 0 w 290"/>
                <a:gd name="T13" fmla="*/ 0 h 63"/>
                <a:gd name="T14" fmla="*/ 45 w 290"/>
                <a:gd name="T15" fmla="*/ 0 h 63"/>
                <a:gd name="T16" fmla="*/ 45 w 290"/>
                <a:gd name="T17" fmla="*/ 27 h 63"/>
                <a:gd name="T18" fmla="*/ 86 w 290"/>
                <a:gd name="T19" fmla="*/ 27 h 63"/>
                <a:gd name="T20" fmla="*/ 86 w 290"/>
                <a:gd name="T21" fmla="*/ 54 h 63"/>
                <a:gd name="T22" fmla="*/ 290 w 290"/>
                <a:gd name="T23" fmla="*/ 54 h 63"/>
                <a:gd name="T24" fmla="*/ 290 w 290"/>
                <a:gd name="T25"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90" h="63">
                  <a:moveTo>
                    <a:pt x="290" y="63"/>
                  </a:moveTo>
                  <a:lnTo>
                    <a:pt x="77" y="63"/>
                  </a:lnTo>
                  <a:lnTo>
                    <a:pt x="77" y="36"/>
                  </a:lnTo>
                  <a:lnTo>
                    <a:pt x="36" y="36"/>
                  </a:lnTo>
                  <a:lnTo>
                    <a:pt x="36" y="9"/>
                  </a:lnTo>
                  <a:lnTo>
                    <a:pt x="0" y="9"/>
                  </a:lnTo>
                  <a:lnTo>
                    <a:pt x="0" y="0"/>
                  </a:lnTo>
                  <a:lnTo>
                    <a:pt x="45" y="0"/>
                  </a:lnTo>
                  <a:lnTo>
                    <a:pt x="45" y="27"/>
                  </a:lnTo>
                  <a:lnTo>
                    <a:pt x="86" y="27"/>
                  </a:lnTo>
                  <a:lnTo>
                    <a:pt x="86" y="54"/>
                  </a:lnTo>
                  <a:lnTo>
                    <a:pt x="290" y="54"/>
                  </a:lnTo>
                  <a:lnTo>
                    <a:pt x="290" y="63"/>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40" name="Freeform 446"/>
            <p:cNvSpPr>
              <a:spLocks/>
            </p:cNvSpPr>
            <p:nvPr/>
          </p:nvSpPr>
          <p:spPr bwMode="auto">
            <a:xfrm>
              <a:off x="4806951" y="4194176"/>
              <a:ext cx="109538" cy="107950"/>
            </a:xfrm>
            <a:custGeom>
              <a:avLst/>
              <a:gdLst>
                <a:gd name="T0" fmla="*/ 60 w 60"/>
                <a:gd name="T1" fmla="*/ 60 h 60"/>
                <a:gd name="T2" fmla="*/ 0 w 60"/>
                <a:gd name="T3" fmla="*/ 0 h 60"/>
                <a:gd name="T4" fmla="*/ 8 w 60"/>
                <a:gd name="T5" fmla="*/ 0 h 60"/>
                <a:gd name="T6" fmla="*/ 60 w 60"/>
                <a:gd name="T7" fmla="*/ 52 h 60"/>
                <a:gd name="T8" fmla="*/ 60 w 60"/>
                <a:gd name="T9" fmla="*/ 60 h 60"/>
              </a:gdLst>
              <a:ahLst/>
              <a:cxnLst>
                <a:cxn ang="0">
                  <a:pos x="T0" y="T1"/>
                </a:cxn>
                <a:cxn ang="0">
                  <a:pos x="T2" y="T3"/>
                </a:cxn>
                <a:cxn ang="0">
                  <a:pos x="T4" y="T5"/>
                </a:cxn>
                <a:cxn ang="0">
                  <a:pos x="T6" y="T7"/>
                </a:cxn>
                <a:cxn ang="0">
                  <a:pos x="T8" y="T9"/>
                </a:cxn>
              </a:cxnLst>
              <a:rect l="0" t="0" r="r" b="b"/>
              <a:pathLst>
                <a:path w="60" h="60">
                  <a:moveTo>
                    <a:pt x="60" y="60"/>
                  </a:moveTo>
                  <a:cubicBezTo>
                    <a:pt x="27" y="60"/>
                    <a:pt x="0" y="33"/>
                    <a:pt x="0" y="0"/>
                  </a:cubicBezTo>
                  <a:cubicBezTo>
                    <a:pt x="8" y="0"/>
                    <a:pt x="8" y="0"/>
                    <a:pt x="8" y="0"/>
                  </a:cubicBezTo>
                  <a:cubicBezTo>
                    <a:pt x="8" y="29"/>
                    <a:pt x="32" y="52"/>
                    <a:pt x="60" y="52"/>
                  </a:cubicBezTo>
                  <a:lnTo>
                    <a:pt x="60" y="60"/>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42" name="Freeform 447"/>
            <p:cNvSpPr>
              <a:spLocks/>
            </p:cNvSpPr>
            <p:nvPr/>
          </p:nvSpPr>
          <p:spPr bwMode="auto">
            <a:xfrm>
              <a:off x="4865688" y="4222751"/>
              <a:ext cx="50800" cy="50800"/>
            </a:xfrm>
            <a:custGeom>
              <a:avLst/>
              <a:gdLst>
                <a:gd name="T0" fmla="*/ 28 w 28"/>
                <a:gd name="T1" fmla="*/ 28 h 28"/>
                <a:gd name="T2" fmla="*/ 0 w 28"/>
                <a:gd name="T3" fmla="*/ 0 h 28"/>
                <a:gd name="T4" fmla="*/ 8 w 28"/>
                <a:gd name="T5" fmla="*/ 0 h 28"/>
                <a:gd name="T6" fmla="*/ 28 w 28"/>
                <a:gd name="T7" fmla="*/ 20 h 28"/>
                <a:gd name="T8" fmla="*/ 28 w 28"/>
                <a:gd name="T9" fmla="*/ 28 h 28"/>
              </a:gdLst>
              <a:ahLst/>
              <a:cxnLst>
                <a:cxn ang="0">
                  <a:pos x="T0" y="T1"/>
                </a:cxn>
                <a:cxn ang="0">
                  <a:pos x="T2" y="T3"/>
                </a:cxn>
                <a:cxn ang="0">
                  <a:pos x="T4" y="T5"/>
                </a:cxn>
                <a:cxn ang="0">
                  <a:pos x="T6" y="T7"/>
                </a:cxn>
                <a:cxn ang="0">
                  <a:pos x="T8" y="T9"/>
                </a:cxn>
              </a:cxnLst>
              <a:rect l="0" t="0" r="r" b="b"/>
              <a:pathLst>
                <a:path w="28" h="28">
                  <a:moveTo>
                    <a:pt x="28" y="28"/>
                  </a:moveTo>
                  <a:cubicBezTo>
                    <a:pt x="13" y="28"/>
                    <a:pt x="0" y="15"/>
                    <a:pt x="0" y="0"/>
                  </a:cubicBezTo>
                  <a:cubicBezTo>
                    <a:pt x="8" y="0"/>
                    <a:pt x="8" y="0"/>
                    <a:pt x="8" y="0"/>
                  </a:cubicBezTo>
                  <a:cubicBezTo>
                    <a:pt x="8" y="11"/>
                    <a:pt x="17" y="20"/>
                    <a:pt x="28" y="20"/>
                  </a:cubicBezTo>
                  <a:lnTo>
                    <a:pt x="28" y="28"/>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43" name="Rectangle 448"/>
            <p:cNvSpPr>
              <a:spLocks noChangeArrowheads="1"/>
            </p:cNvSpPr>
            <p:nvPr/>
          </p:nvSpPr>
          <p:spPr bwMode="auto">
            <a:xfrm>
              <a:off x="4865688" y="4194176"/>
              <a:ext cx="14288" cy="14287"/>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44" name="Freeform 449"/>
            <p:cNvSpPr>
              <a:spLocks/>
            </p:cNvSpPr>
            <p:nvPr/>
          </p:nvSpPr>
          <p:spPr bwMode="auto">
            <a:xfrm>
              <a:off x="5118101" y="4171951"/>
              <a:ext cx="77788" cy="79375"/>
            </a:xfrm>
            <a:custGeom>
              <a:avLst/>
              <a:gdLst>
                <a:gd name="T0" fmla="*/ 0 w 44"/>
                <a:gd name="T1" fmla="*/ 44 h 44"/>
                <a:gd name="T2" fmla="*/ 0 w 44"/>
                <a:gd name="T3" fmla="*/ 36 h 44"/>
                <a:gd name="T4" fmla="*/ 36 w 44"/>
                <a:gd name="T5" fmla="*/ 0 h 44"/>
                <a:gd name="T6" fmla="*/ 44 w 44"/>
                <a:gd name="T7" fmla="*/ 0 h 44"/>
                <a:gd name="T8" fmla="*/ 0 w 44"/>
                <a:gd name="T9" fmla="*/ 44 h 44"/>
              </a:gdLst>
              <a:ahLst/>
              <a:cxnLst>
                <a:cxn ang="0">
                  <a:pos x="T0" y="T1"/>
                </a:cxn>
                <a:cxn ang="0">
                  <a:pos x="T2" y="T3"/>
                </a:cxn>
                <a:cxn ang="0">
                  <a:pos x="T4" y="T5"/>
                </a:cxn>
                <a:cxn ang="0">
                  <a:pos x="T6" y="T7"/>
                </a:cxn>
                <a:cxn ang="0">
                  <a:pos x="T8" y="T9"/>
                </a:cxn>
              </a:cxnLst>
              <a:rect l="0" t="0" r="r" b="b"/>
              <a:pathLst>
                <a:path w="44" h="44">
                  <a:moveTo>
                    <a:pt x="0" y="44"/>
                  </a:moveTo>
                  <a:cubicBezTo>
                    <a:pt x="0" y="36"/>
                    <a:pt x="0" y="36"/>
                    <a:pt x="0" y="36"/>
                  </a:cubicBezTo>
                  <a:cubicBezTo>
                    <a:pt x="20" y="36"/>
                    <a:pt x="36" y="20"/>
                    <a:pt x="36" y="0"/>
                  </a:cubicBezTo>
                  <a:cubicBezTo>
                    <a:pt x="44" y="0"/>
                    <a:pt x="44" y="0"/>
                    <a:pt x="44" y="0"/>
                  </a:cubicBezTo>
                  <a:cubicBezTo>
                    <a:pt x="44" y="24"/>
                    <a:pt x="25" y="44"/>
                    <a:pt x="0" y="44"/>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45" name="Rectangle 450"/>
            <p:cNvSpPr>
              <a:spLocks noChangeArrowheads="1"/>
            </p:cNvSpPr>
            <p:nvPr/>
          </p:nvSpPr>
          <p:spPr bwMode="auto">
            <a:xfrm>
              <a:off x="5087938" y="4237038"/>
              <a:ext cx="14288" cy="14287"/>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grpSp>
      <p:sp>
        <p:nvSpPr>
          <p:cNvPr id="46" name="Title 1">
            <a:extLst>
              <a:ext uri="{FF2B5EF4-FFF2-40B4-BE49-F238E27FC236}">
                <a16:creationId xmlns="" xmlns:a16="http://schemas.microsoft.com/office/drawing/2014/main" id="{C4CC0F66-F716-9E4A-A350-90E627E348D3}"/>
              </a:ext>
            </a:extLst>
          </p:cNvPr>
          <p:cNvSpPr txBox="1">
            <a:spLocks/>
          </p:cNvSpPr>
          <p:nvPr/>
        </p:nvSpPr>
        <p:spPr bwMode="auto">
          <a:xfrm>
            <a:off x="2925021" y="1526059"/>
            <a:ext cx="8766034" cy="4254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r>
              <a:rPr lang="en-US" sz="1200" b="1" dirty="0">
                <a:solidFill>
                  <a:schemeClr val="tx1"/>
                </a:solidFill>
              </a:rPr>
              <a:t>An impediment is a roadblock or hindrance that is keeping the team from making progress during the </a:t>
            </a:r>
            <a:r>
              <a:rPr lang="en-US" sz="1200" b="1" dirty="0" smtClean="0">
                <a:solidFill>
                  <a:schemeClr val="tx1"/>
                </a:solidFill>
              </a:rPr>
              <a:t>sprint </a:t>
            </a:r>
          </a:p>
          <a:p>
            <a:endParaRPr lang="en-US" sz="1200" dirty="0">
              <a:solidFill>
                <a:schemeClr val="tx1"/>
              </a:solidFill>
            </a:endParaRPr>
          </a:p>
          <a:p>
            <a:endParaRPr lang="en-US" sz="1200" dirty="0" smtClean="0">
              <a:solidFill>
                <a:schemeClr val="tx1"/>
              </a:solidFill>
            </a:endParaRPr>
          </a:p>
          <a:p>
            <a:r>
              <a:rPr lang="en-US" sz="1100" dirty="0" smtClean="0">
                <a:solidFill>
                  <a:schemeClr val="tx1"/>
                </a:solidFill>
              </a:rPr>
              <a:t>These </a:t>
            </a:r>
            <a:r>
              <a:rPr lang="en-US" sz="1100" dirty="0">
                <a:solidFill>
                  <a:schemeClr val="tx1"/>
                </a:solidFill>
              </a:rPr>
              <a:t>items are also referred to as blockers and are to be brought to the attention of the scrum master and scrum team during the daily stand up meeting.</a:t>
            </a:r>
          </a:p>
        </p:txBody>
      </p:sp>
      <p:sp>
        <p:nvSpPr>
          <p:cNvPr id="47" name="Title 1">
            <a:extLst>
              <a:ext uri="{FF2B5EF4-FFF2-40B4-BE49-F238E27FC236}">
                <a16:creationId xmlns="" xmlns:a16="http://schemas.microsoft.com/office/drawing/2014/main" id="{C4CC0F66-F716-9E4A-A350-90E627E348D3}"/>
              </a:ext>
            </a:extLst>
          </p:cNvPr>
          <p:cNvSpPr txBox="1">
            <a:spLocks/>
          </p:cNvSpPr>
          <p:nvPr/>
        </p:nvSpPr>
        <p:spPr bwMode="auto">
          <a:xfrm>
            <a:off x="2850396" y="3450330"/>
            <a:ext cx="4239259" cy="22371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L="171450" indent="-171450">
              <a:buFont typeface="Arial" panose="020B0604020202020204" pitchFamily="34" charset="0"/>
              <a:buChar char="•"/>
            </a:pPr>
            <a:r>
              <a:rPr lang="en-US" sz="1100" dirty="0">
                <a:solidFill>
                  <a:schemeClr val="tx1"/>
                </a:solidFill>
              </a:rPr>
              <a:t>The list of impediments is maintained and managed by the </a:t>
            </a:r>
            <a:r>
              <a:rPr lang="en-US" sz="1100" dirty="0" smtClean="0">
                <a:solidFill>
                  <a:schemeClr val="tx1"/>
                </a:solidFill>
              </a:rPr>
              <a:t>Scrum Master</a:t>
            </a:r>
          </a:p>
          <a:p>
            <a:endParaRPr lang="en-US" sz="1100" dirty="0">
              <a:solidFill>
                <a:schemeClr val="tx1"/>
              </a:solidFill>
            </a:endParaRPr>
          </a:p>
          <a:p>
            <a:pPr marL="171450" indent="-171450">
              <a:buFont typeface="Arial" panose="020B0604020202020204" pitchFamily="34" charset="0"/>
              <a:buChar char="•"/>
            </a:pPr>
            <a:r>
              <a:rPr lang="en-US" sz="1100" dirty="0">
                <a:solidFill>
                  <a:schemeClr val="tx1"/>
                </a:solidFill>
              </a:rPr>
              <a:t>The </a:t>
            </a:r>
            <a:r>
              <a:rPr lang="en-US" sz="1100" dirty="0" smtClean="0">
                <a:solidFill>
                  <a:schemeClr val="tx1"/>
                </a:solidFill>
              </a:rPr>
              <a:t>Scrum Master is </a:t>
            </a:r>
            <a:r>
              <a:rPr lang="en-US" sz="1100" dirty="0">
                <a:solidFill>
                  <a:schemeClr val="tx1"/>
                </a:solidFill>
              </a:rPr>
              <a:t>responsible for resolving impediments allowing the team to concentrate on the work allocated to the </a:t>
            </a:r>
            <a:r>
              <a:rPr lang="en-US" sz="1100" dirty="0" smtClean="0">
                <a:solidFill>
                  <a:schemeClr val="tx1"/>
                </a:solidFill>
              </a:rPr>
              <a:t>sprint</a:t>
            </a:r>
          </a:p>
          <a:p>
            <a:endParaRPr lang="en-US" sz="1100" dirty="0">
              <a:solidFill>
                <a:schemeClr val="tx1"/>
              </a:solidFill>
            </a:endParaRPr>
          </a:p>
          <a:p>
            <a:pPr marL="171450" indent="-171450">
              <a:buFont typeface="Arial" panose="020B0604020202020204" pitchFamily="34" charset="0"/>
              <a:buChar char="•"/>
            </a:pPr>
            <a:r>
              <a:rPr lang="en-US" sz="1100" dirty="0">
                <a:solidFill>
                  <a:schemeClr val="tx1"/>
                </a:solidFill>
              </a:rPr>
              <a:t>The </a:t>
            </a:r>
            <a:r>
              <a:rPr lang="en-US" sz="1100" dirty="0" smtClean="0">
                <a:solidFill>
                  <a:schemeClr val="tx1"/>
                </a:solidFill>
              </a:rPr>
              <a:t>Scrum Master</a:t>
            </a:r>
            <a:r>
              <a:rPr lang="en-US" sz="1100" dirty="0">
                <a:solidFill>
                  <a:schemeClr val="tx1"/>
                </a:solidFill>
              </a:rPr>
              <a:t> is charged with ensuring the impediment list is visible to the team and updated once an impediment is </a:t>
            </a:r>
            <a:r>
              <a:rPr lang="en-US" sz="1100" dirty="0" smtClean="0">
                <a:solidFill>
                  <a:schemeClr val="tx1"/>
                </a:solidFill>
              </a:rPr>
              <a:t>cleared</a:t>
            </a:r>
            <a:br>
              <a:rPr lang="en-US" sz="1100" dirty="0" smtClean="0">
                <a:solidFill>
                  <a:schemeClr val="tx1"/>
                </a:solidFill>
              </a:rPr>
            </a:br>
            <a:endParaRPr lang="en-US" sz="1100" dirty="0">
              <a:solidFill>
                <a:schemeClr val="tx1"/>
              </a:solidFill>
            </a:endParaRPr>
          </a:p>
          <a:p>
            <a:pPr marL="171450" indent="-171450">
              <a:buFont typeface="Arial" panose="020B0604020202020204" pitchFamily="34" charset="0"/>
              <a:buChar char="•"/>
            </a:pPr>
            <a:r>
              <a:rPr lang="en-US" sz="1100" dirty="0">
                <a:solidFill>
                  <a:schemeClr val="tx1"/>
                </a:solidFill>
              </a:rPr>
              <a:t>Impediments can be raised by team members </a:t>
            </a:r>
            <a:r>
              <a:rPr lang="en-US" sz="1100" dirty="0" smtClean="0">
                <a:solidFill>
                  <a:schemeClr val="tx1"/>
                </a:solidFill>
              </a:rPr>
              <a:t>during</a:t>
            </a:r>
            <a:r>
              <a:rPr lang="en-US" sz="1100" dirty="0">
                <a:solidFill>
                  <a:schemeClr val="tx1"/>
                </a:solidFill>
              </a:rPr>
              <a:t> </a:t>
            </a:r>
            <a:r>
              <a:rPr lang="en-US" sz="1100" dirty="0" smtClean="0">
                <a:solidFill>
                  <a:schemeClr val="tx1"/>
                </a:solidFill>
              </a:rPr>
              <a:t>daily standup</a:t>
            </a:r>
            <a:r>
              <a:rPr lang="en-US" sz="1100" dirty="0">
                <a:solidFill>
                  <a:schemeClr val="tx1"/>
                </a:solidFill>
                <a:hlinkClick r:id="rId2"/>
              </a:rPr>
              <a:t> </a:t>
            </a:r>
            <a:r>
              <a:rPr lang="en-US" sz="1100" dirty="0">
                <a:solidFill>
                  <a:schemeClr val="tx1"/>
                </a:solidFill>
              </a:rPr>
              <a:t>meetings or directly to </a:t>
            </a:r>
            <a:r>
              <a:rPr lang="en-US" sz="1100" dirty="0" smtClean="0">
                <a:solidFill>
                  <a:schemeClr val="tx1"/>
                </a:solidFill>
              </a:rPr>
              <a:t>the Product Owner</a:t>
            </a:r>
            <a:r>
              <a:rPr lang="en-US" sz="1100" dirty="0">
                <a:solidFill>
                  <a:schemeClr val="tx1"/>
                </a:solidFill>
              </a:rPr>
              <a:t> or </a:t>
            </a:r>
            <a:r>
              <a:rPr lang="en-US" sz="1100" dirty="0" smtClean="0">
                <a:solidFill>
                  <a:schemeClr val="tx1"/>
                </a:solidFill>
              </a:rPr>
              <a:t>Scrum Master</a:t>
            </a:r>
            <a:endParaRPr lang="en-US" sz="1100" dirty="0">
              <a:solidFill>
                <a:schemeClr val="tx1"/>
              </a:solidFill>
            </a:endParaRPr>
          </a:p>
        </p:txBody>
      </p:sp>
      <p:sp>
        <p:nvSpPr>
          <p:cNvPr id="48" name="Title 1">
            <a:extLst>
              <a:ext uri="{FF2B5EF4-FFF2-40B4-BE49-F238E27FC236}">
                <a16:creationId xmlns="" xmlns:a16="http://schemas.microsoft.com/office/drawing/2014/main" id="{C4CC0F66-F716-9E4A-A350-90E627E348D3}"/>
              </a:ext>
            </a:extLst>
          </p:cNvPr>
          <p:cNvSpPr txBox="1">
            <a:spLocks/>
          </p:cNvSpPr>
          <p:nvPr/>
        </p:nvSpPr>
        <p:spPr bwMode="auto">
          <a:xfrm>
            <a:off x="7373615" y="3449619"/>
            <a:ext cx="4242816" cy="22371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L="171450" indent="-171450">
              <a:buFont typeface="Arial" panose="020B0604020202020204" pitchFamily="34" charset="0"/>
              <a:buChar char="•"/>
            </a:pPr>
            <a:r>
              <a:rPr lang="en-US" sz="1100" dirty="0">
                <a:solidFill>
                  <a:schemeClr val="tx1"/>
                </a:solidFill>
              </a:rPr>
              <a:t>Scrum Masters </a:t>
            </a:r>
            <a:r>
              <a:rPr lang="en-US" sz="1100" dirty="0" smtClean="0">
                <a:solidFill>
                  <a:schemeClr val="tx1"/>
                </a:solidFill>
              </a:rPr>
              <a:t>should always keep </a:t>
            </a:r>
            <a:r>
              <a:rPr lang="en-US" sz="1100" dirty="0">
                <a:solidFill>
                  <a:schemeClr val="tx1"/>
                </a:solidFill>
              </a:rPr>
              <a:t>an eye out for issues </a:t>
            </a:r>
            <a:r>
              <a:rPr lang="en-US" sz="1100" dirty="0" smtClean="0">
                <a:solidFill>
                  <a:schemeClr val="tx1"/>
                </a:solidFill>
              </a:rPr>
              <a:t>that stop progress, </a:t>
            </a:r>
            <a:r>
              <a:rPr lang="en-US" sz="1100" dirty="0">
                <a:solidFill>
                  <a:schemeClr val="tx1"/>
                </a:solidFill>
              </a:rPr>
              <a:t>and quickly involve the right individuals to remove </a:t>
            </a:r>
            <a:r>
              <a:rPr lang="en-US" sz="1100" dirty="0" smtClean="0">
                <a:solidFill>
                  <a:schemeClr val="tx1"/>
                </a:solidFill>
              </a:rPr>
              <a:t>impediments</a:t>
            </a:r>
            <a:br>
              <a:rPr lang="en-US" sz="1100" dirty="0" smtClean="0">
                <a:solidFill>
                  <a:schemeClr val="tx1"/>
                </a:solidFill>
              </a:rPr>
            </a:br>
            <a:endParaRPr lang="en-US" sz="1100" dirty="0">
              <a:solidFill>
                <a:schemeClr val="tx1"/>
              </a:solidFill>
            </a:endParaRPr>
          </a:p>
          <a:p>
            <a:pPr marL="171450" indent="-171450">
              <a:buFont typeface="Arial" panose="020B0604020202020204" pitchFamily="34" charset="0"/>
              <a:buChar char="•"/>
            </a:pPr>
            <a:r>
              <a:rPr lang="en-US" sz="1100" dirty="0">
                <a:solidFill>
                  <a:schemeClr val="tx1"/>
                </a:solidFill>
              </a:rPr>
              <a:t>If the </a:t>
            </a:r>
            <a:r>
              <a:rPr lang="en-US" sz="1100" dirty="0" smtClean="0">
                <a:solidFill>
                  <a:schemeClr val="tx1"/>
                </a:solidFill>
              </a:rPr>
              <a:t>Scrum Master cannot </a:t>
            </a:r>
            <a:r>
              <a:rPr lang="en-US" sz="1100" dirty="0">
                <a:solidFill>
                  <a:schemeClr val="tx1"/>
                </a:solidFill>
              </a:rPr>
              <a:t>remove an Impediment within a day, then he/she should update </a:t>
            </a:r>
            <a:r>
              <a:rPr lang="en-US" sz="1100" dirty="0" smtClean="0">
                <a:solidFill>
                  <a:schemeClr val="tx1"/>
                </a:solidFill>
              </a:rPr>
              <a:t>the scrum </a:t>
            </a:r>
            <a:r>
              <a:rPr lang="en-US" sz="1100" dirty="0">
                <a:solidFill>
                  <a:schemeClr val="tx1"/>
                </a:solidFill>
              </a:rPr>
              <a:t>team and </a:t>
            </a:r>
            <a:r>
              <a:rPr lang="en-US" sz="1100" dirty="0" smtClean="0">
                <a:solidFill>
                  <a:schemeClr val="tx1"/>
                </a:solidFill>
              </a:rPr>
              <a:t>update the </a:t>
            </a:r>
            <a:r>
              <a:rPr lang="en-US" sz="1100" dirty="0">
                <a:solidFill>
                  <a:schemeClr val="tx1"/>
                </a:solidFill>
              </a:rPr>
              <a:t>resolution plan. An impediment resolution plan should be put in place to ensure that </a:t>
            </a:r>
            <a:r>
              <a:rPr lang="en-US" sz="1100" dirty="0" smtClean="0">
                <a:solidFill>
                  <a:schemeClr val="tx1"/>
                </a:solidFill>
              </a:rPr>
              <a:t>the client </a:t>
            </a:r>
            <a:r>
              <a:rPr lang="en-US" sz="1100" dirty="0">
                <a:solidFill>
                  <a:schemeClr val="tx1"/>
                </a:solidFill>
              </a:rPr>
              <a:t>is also committed to helping </a:t>
            </a:r>
            <a:r>
              <a:rPr lang="en-US" sz="1100" dirty="0" smtClean="0">
                <a:solidFill>
                  <a:schemeClr val="tx1"/>
                </a:solidFill>
              </a:rPr>
              <a:t>get the impediments </a:t>
            </a:r>
            <a:r>
              <a:rPr lang="en-US" sz="1100" dirty="0">
                <a:solidFill>
                  <a:schemeClr val="tx1"/>
                </a:solidFill>
              </a:rPr>
              <a:t>resolved as soon as </a:t>
            </a:r>
            <a:r>
              <a:rPr lang="en-US" sz="1100" dirty="0" smtClean="0">
                <a:solidFill>
                  <a:schemeClr val="tx1"/>
                </a:solidFill>
              </a:rPr>
              <a:t>possible</a:t>
            </a:r>
            <a:br>
              <a:rPr lang="en-US" sz="1100" dirty="0" smtClean="0">
                <a:solidFill>
                  <a:schemeClr val="tx1"/>
                </a:solidFill>
              </a:rPr>
            </a:br>
            <a:endParaRPr lang="en-US" sz="1100" dirty="0">
              <a:solidFill>
                <a:schemeClr val="tx1"/>
              </a:solidFill>
            </a:endParaRPr>
          </a:p>
          <a:p>
            <a:pPr marL="171450" indent="-171450">
              <a:buFont typeface="Arial" panose="020B0604020202020204" pitchFamily="34" charset="0"/>
              <a:buChar char="•"/>
            </a:pPr>
            <a:r>
              <a:rPr lang="en-US" sz="1100" dirty="0" smtClean="0">
                <a:solidFill>
                  <a:schemeClr val="tx1"/>
                </a:solidFill>
              </a:rPr>
              <a:t>The Impediment </a:t>
            </a:r>
            <a:r>
              <a:rPr lang="en-US" sz="1100" dirty="0">
                <a:solidFill>
                  <a:schemeClr val="tx1"/>
                </a:solidFill>
              </a:rPr>
              <a:t>removal hierarchical process </a:t>
            </a:r>
            <a:r>
              <a:rPr lang="en-US" sz="1100" dirty="0" smtClean="0">
                <a:solidFill>
                  <a:schemeClr val="tx1"/>
                </a:solidFill>
              </a:rPr>
              <a:t>starts with the </a:t>
            </a:r>
            <a:r>
              <a:rPr lang="en-US" sz="1100" dirty="0">
                <a:solidFill>
                  <a:schemeClr val="tx1"/>
                </a:solidFill>
              </a:rPr>
              <a:t>team, and then </a:t>
            </a:r>
            <a:r>
              <a:rPr lang="en-US" sz="1100" dirty="0" smtClean="0">
                <a:solidFill>
                  <a:schemeClr val="tx1"/>
                </a:solidFill>
              </a:rPr>
              <a:t>it is taken </a:t>
            </a:r>
            <a:r>
              <a:rPr lang="en-US" sz="1100" dirty="0">
                <a:solidFill>
                  <a:schemeClr val="tx1"/>
                </a:solidFill>
              </a:rPr>
              <a:t>up in </a:t>
            </a:r>
            <a:r>
              <a:rPr lang="en-US" sz="1100" dirty="0" smtClean="0">
                <a:solidFill>
                  <a:schemeClr val="tx1"/>
                </a:solidFill>
              </a:rPr>
              <a:t>the Scrum </a:t>
            </a:r>
            <a:r>
              <a:rPr lang="en-US" sz="1100" dirty="0">
                <a:solidFill>
                  <a:schemeClr val="tx1"/>
                </a:solidFill>
              </a:rPr>
              <a:t>of scrums and eventually </a:t>
            </a:r>
            <a:r>
              <a:rPr lang="en-US" sz="1100" dirty="0" smtClean="0">
                <a:solidFill>
                  <a:schemeClr val="tx1"/>
                </a:solidFill>
              </a:rPr>
              <a:t>the program </a:t>
            </a:r>
            <a:r>
              <a:rPr lang="en-US" sz="1100" dirty="0">
                <a:solidFill>
                  <a:schemeClr val="tx1"/>
                </a:solidFill>
              </a:rPr>
              <a:t>level if </a:t>
            </a:r>
            <a:r>
              <a:rPr lang="en-US" sz="1100" dirty="0" smtClean="0">
                <a:solidFill>
                  <a:schemeClr val="tx1"/>
                </a:solidFill>
              </a:rPr>
              <a:t>it remains </a:t>
            </a:r>
            <a:r>
              <a:rPr lang="en-US" sz="1100" dirty="0">
                <a:solidFill>
                  <a:schemeClr val="tx1"/>
                </a:solidFill>
              </a:rPr>
              <a:t>unresolved</a:t>
            </a:r>
          </a:p>
        </p:txBody>
      </p:sp>
      <p:sp>
        <p:nvSpPr>
          <p:cNvPr id="49" name="Title 1">
            <a:extLst>
              <a:ext uri="{FF2B5EF4-FFF2-40B4-BE49-F238E27FC236}">
                <a16:creationId xmlns="" xmlns:a16="http://schemas.microsoft.com/office/drawing/2014/main" id="{C4CC0F66-F716-9E4A-A350-90E627E348D3}"/>
              </a:ext>
            </a:extLst>
          </p:cNvPr>
          <p:cNvSpPr txBox="1">
            <a:spLocks/>
          </p:cNvSpPr>
          <p:nvPr/>
        </p:nvSpPr>
        <p:spPr bwMode="auto">
          <a:xfrm>
            <a:off x="2730254" y="2800497"/>
            <a:ext cx="2425014" cy="287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L="0" marR="0" lvl="0" indent="0" algn="ctr" defTabSz="457200" rtl="0" eaLnBrk="0" fontAlgn="base" latinLnBrk="0" hangingPunct="0">
              <a:lnSpc>
                <a:spcPct val="100000"/>
              </a:lnSpc>
              <a:spcBef>
                <a:spcPct val="0"/>
              </a:spcBef>
              <a:spcAft>
                <a:spcPct val="0"/>
              </a:spcAft>
              <a:buClrTx/>
              <a:buSzTx/>
              <a:buFontTx/>
              <a:buNone/>
              <a:tabLst/>
              <a:defRPr/>
            </a:pPr>
            <a:r>
              <a:rPr kumimoji="0" lang="en-CA" sz="1200" b="1" i="0" u="none" strike="noStrike" kern="1200" cap="none" spc="0" normalizeH="0" baseline="0" noProof="0" dirty="0" smtClean="0">
                <a:ln>
                  <a:noFill/>
                </a:ln>
                <a:solidFill>
                  <a:schemeClr val="tx1"/>
                </a:solidFill>
                <a:effectLst/>
                <a:uLnTx/>
                <a:uFillTx/>
                <a:latin typeface="Century Gothic" pitchFamily="34" charset="0"/>
                <a:ea typeface="ヒラギノ角ゴ Pro W3" pitchFamily="126" charset="-128"/>
              </a:rPr>
              <a:t>Working With Impediments</a:t>
            </a:r>
            <a:endParaRPr kumimoji="0" lang="en-CA" sz="1200" b="1" i="0" u="none" strike="noStrike" kern="1200" cap="none" spc="0" normalizeH="0" baseline="0" noProof="0" dirty="0">
              <a:ln>
                <a:noFill/>
              </a:ln>
              <a:solidFill>
                <a:schemeClr val="tx1"/>
              </a:solidFill>
              <a:effectLst/>
              <a:uLnTx/>
              <a:uFillTx/>
              <a:latin typeface="Century Gothic" pitchFamily="34" charset="0"/>
              <a:ea typeface="ヒラギノ角ゴ Pro W3" pitchFamily="126" charset="-128"/>
            </a:endParaRPr>
          </a:p>
        </p:txBody>
      </p:sp>
    </p:spTree>
    <p:extLst>
      <p:ext uri="{BB962C8B-B14F-4D97-AF65-F5344CB8AC3E}">
        <p14:creationId xmlns:p14="http://schemas.microsoft.com/office/powerpoint/2010/main" val="424510386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4CC0F66-F716-9E4A-A350-90E627E348D3}"/>
              </a:ext>
            </a:extLst>
          </p:cNvPr>
          <p:cNvSpPr txBox="1">
            <a:spLocks/>
          </p:cNvSpPr>
          <p:nvPr/>
        </p:nvSpPr>
        <p:spPr bwMode="auto">
          <a:xfrm>
            <a:off x="557212" y="2424333"/>
            <a:ext cx="8229600" cy="643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L="0" marR="0" lvl="0" indent="0" algn="l" defTabSz="457200" rtl="0" eaLnBrk="0" fontAlgn="base" latinLnBrk="0" hangingPunct="0">
              <a:lnSpc>
                <a:spcPct val="100000"/>
              </a:lnSpc>
              <a:spcBef>
                <a:spcPct val="0"/>
              </a:spcBef>
              <a:spcAft>
                <a:spcPct val="0"/>
              </a:spcAft>
              <a:buClrTx/>
              <a:buSzTx/>
              <a:buFontTx/>
              <a:buNone/>
              <a:tabLst/>
              <a:defRPr/>
            </a:pPr>
            <a:r>
              <a:rPr lang="en-CA" sz="4000" b="1" dirty="0" smtClean="0">
                <a:solidFill>
                  <a:schemeClr val="bg1"/>
                </a:solidFill>
              </a:rPr>
              <a:t>Portfolio Management</a:t>
            </a:r>
            <a:endParaRPr kumimoji="0" lang="en-CA" sz="4000" b="1" i="0" u="none" strike="noStrike" kern="1200" cap="none" spc="0" normalizeH="0" baseline="0" noProof="0" dirty="0">
              <a:ln>
                <a:noFill/>
              </a:ln>
              <a:solidFill>
                <a:schemeClr val="bg1"/>
              </a:solidFill>
              <a:effectLst/>
              <a:uLnTx/>
              <a:uFillTx/>
            </a:endParaRPr>
          </a:p>
        </p:txBody>
      </p:sp>
      <p:grpSp>
        <p:nvGrpSpPr>
          <p:cNvPr id="3" name="Group 2"/>
          <p:cNvGrpSpPr/>
          <p:nvPr/>
        </p:nvGrpSpPr>
        <p:grpSpPr>
          <a:xfrm>
            <a:off x="636750" y="3108809"/>
            <a:ext cx="5079129" cy="0"/>
            <a:chOff x="4091013" y="859956"/>
            <a:chExt cx="3983631" cy="0"/>
          </a:xfrm>
        </p:grpSpPr>
        <p:cxnSp>
          <p:nvCxnSpPr>
            <p:cNvPr id="4" name="Straight Connector 3">
              <a:extLst>
                <a:ext uri="{FF2B5EF4-FFF2-40B4-BE49-F238E27FC236}">
                  <a16:creationId xmlns="" xmlns:a16="http://schemas.microsoft.com/office/drawing/2014/main" id="{85759687-866C-467B-BA30-9804C89769DC}"/>
                </a:ext>
              </a:extLst>
            </p:cNvPr>
            <p:cNvCxnSpPr/>
            <p:nvPr/>
          </p:nvCxnSpPr>
          <p:spPr>
            <a:xfrm>
              <a:off x="4091013" y="859956"/>
              <a:ext cx="1280160" cy="0"/>
            </a:xfrm>
            <a:prstGeom prst="line">
              <a:avLst/>
            </a:prstGeom>
            <a:noFill/>
            <a:ln w="66675" cap="flat" cmpd="sng" algn="ctr">
              <a:solidFill>
                <a:srgbClr val="E47623"/>
              </a:solidFill>
              <a:prstDash val="solid"/>
            </a:ln>
            <a:effectLst/>
          </p:spPr>
        </p:cxnSp>
        <p:cxnSp>
          <p:nvCxnSpPr>
            <p:cNvPr id="5" name="Straight Connector 4">
              <a:extLst>
                <a:ext uri="{FF2B5EF4-FFF2-40B4-BE49-F238E27FC236}">
                  <a16:creationId xmlns="" xmlns:a16="http://schemas.microsoft.com/office/drawing/2014/main" id="{85759687-866C-467B-BA30-9804C89769DC}"/>
                </a:ext>
              </a:extLst>
            </p:cNvPr>
            <p:cNvCxnSpPr/>
            <p:nvPr/>
          </p:nvCxnSpPr>
          <p:spPr>
            <a:xfrm>
              <a:off x="5439389" y="859956"/>
              <a:ext cx="1280160" cy="0"/>
            </a:xfrm>
            <a:prstGeom prst="line">
              <a:avLst/>
            </a:prstGeom>
            <a:noFill/>
            <a:ln w="66675" cap="flat" cmpd="sng" algn="ctr">
              <a:solidFill>
                <a:srgbClr val="5B9BD5"/>
              </a:solidFill>
              <a:prstDash val="solid"/>
            </a:ln>
            <a:effectLst/>
          </p:spPr>
        </p:cxnSp>
        <p:cxnSp>
          <p:nvCxnSpPr>
            <p:cNvPr id="6" name="Straight Connector 5">
              <a:extLst>
                <a:ext uri="{FF2B5EF4-FFF2-40B4-BE49-F238E27FC236}">
                  <a16:creationId xmlns="" xmlns:a16="http://schemas.microsoft.com/office/drawing/2014/main" id="{85759687-866C-467B-BA30-9804C89769DC}"/>
                </a:ext>
              </a:extLst>
            </p:cNvPr>
            <p:cNvCxnSpPr/>
            <p:nvPr/>
          </p:nvCxnSpPr>
          <p:spPr>
            <a:xfrm>
              <a:off x="6794484" y="859956"/>
              <a:ext cx="1280160" cy="0"/>
            </a:xfrm>
            <a:prstGeom prst="line">
              <a:avLst/>
            </a:prstGeom>
            <a:noFill/>
            <a:ln w="66675" cap="flat" cmpd="sng" algn="ctr">
              <a:solidFill>
                <a:srgbClr val="73B632"/>
              </a:solidFill>
              <a:prstDash val="solid"/>
            </a:ln>
            <a:effectLst/>
          </p:spPr>
        </p:cxnSp>
      </p:grpSp>
    </p:spTree>
    <p:extLst>
      <p:ext uri="{BB962C8B-B14F-4D97-AF65-F5344CB8AC3E}">
        <p14:creationId xmlns:p14="http://schemas.microsoft.com/office/powerpoint/2010/main" val="211886425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1" name="Rectangle 600"/>
          <p:cNvSpPr/>
          <p:nvPr/>
        </p:nvSpPr>
        <p:spPr>
          <a:xfrm>
            <a:off x="117566" y="656962"/>
            <a:ext cx="2569464" cy="6063877"/>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1" name="Group 150"/>
          <p:cNvGrpSpPr/>
          <p:nvPr/>
        </p:nvGrpSpPr>
        <p:grpSpPr>
          <a:xfrm>
            <a:off x="402989" y="969180"/>
            <a:ext cx="1998618" cy="2002536"/>
            <a:chOff x="5096691" y="2427732"/>
            <a:chExt cx="1998618" cy="2002536"/>
          </a:xfrm>
        </p:grpSpPr>
        <p:sp>
          <p:nvSpPr>
            <p:cNvPr id="152" name="Oval 151"/>
            <p:cNvSpPr/>
            <p:nvPr/>
          </p:nvSpPr>
          <p:spPr>
            <a:xfrm>
              <a:off x="5096691" y="2427732"/>
              <a:ext cx="1998618" cy="2002536"/>
            </a:xfrm>
            <a:prstGeom prst="ellipse">
              <a:avLst/>
            </a:prstGeom>
            <a:solidFill>
              <a:schemeClr val="bg1"/>
            </a:solidFill>
            <a:ln>
              <a:solidFill>
                <a:srgbClr val="73B632"/>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Title 1">
              <a:extLst>
                <a:ext uri="{FF2B5EF4-FFF2-40B4-BE49-F238E27FC236}">
                  <a16:creationId xmlns="" xmlns:a16="http://schemas.microsoft.com/office/drawing/2014/main" id="{C4CC0F66-F716-9E4A-A350-90E627E348D3}"/>
                </a:ext>
              </a:extLst>
            </p:cNvPr>
            <p:cNvSpPr txBox="1">
              <a:spLocks/>
            </p:cNvSpPr>
            <p:nvPr/>
          </p:nvSpPr>
          <p:spPr bwMode="auto">
            <a:xfrm>
              <a:off x="5341312" y="3812710"/>
              <a:ext cx="1509375" cy="249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L="0" marR="0" lvl="0" indent="0" algn="ctr" defTabSz="457200" rtl="0" eaLnBrk="0" fontAlgn="base" latinLnBrk="0" hangingPunct="0">
                <a:lnSpc>
                  <a:spcPct val="100000"/>
                </a:lnSpc>
                <a:spcBef>
                  <a:spcPct val="0"/>
                </a:spcBef>
                <a:spcAft>
                  <a:spcPct val="0"/>
                </a:spcAft>
                <a:buClrTx/>
                <a:buSzTx/>
                <a:buFontTx/>
                <a:buNone/>
                <a:tabLst/>
                <a:defRPr/>
              </a:pPr>
              <a:r>
                <a:rPr kumimoji="0" lang="en-CA" sz="1200" b="1" i="0" u="none" strike="noStrike" kern="1200" cap="none" spc="0" normalizeH="0" baseline="0" noProof="0" dirty="0" smtClean="0">
                  <a:ln>
                    <a:noFill/>
                  </a:ln>
                  <a:solidFill>
                    <a:srgbClr val="73B632"/>
                  </a:solidFill>
                  <a:effectLst/>
                  <a:uLnTx/>
                  <a:uFillTx/>
                  <a:latin typeface="Century Gothic" pitchFamily="34" charset="0"/>
                  <a:ea typeface="ヒラギノ角ゴ Pro W3" pitchFamily="126" charset="-128"/>
                </a:rPr>
                <a:t>Scrum of Scrums</a:t>
              </a:r>
              <a:endParaRPr kumimoji="0" lang="en-CA" sz="1200" b="1" i="0" u="none" strike="noStrike" kern="1200" cap="none" spc="0" normalizeH="0" baseline="0" noProof="0" dirty="0">
                <a:ln>
                  <a:noFill/>
                </a:ln>
                <a:solidFill>
                  <a:srgbClr val="73B632"/>
                </a:solidFill>
                <a:effectLst/>
                <a:uLnTx/>
                <a:uFillTx/>
                <a:latin typeface="Century Gothic" pitchFamily="34" charset="0"/>
                <a:ea typeface="ヒラギノ角ゴ Pro W3" pitchFamily="126" charset="-128"/>
              </a:endParaRPr>
            </a:p>
          </p:txBody>
        </p:sp>
        <p:grpSp>
          <p:nvGrpSpPr>
            <p:cNvPr id="154" name="Group 153"/>
            <p:cNvGrpSpPr>
              <a:grpSpLocks noChangeAspect="1"/>
            </p:cNvGrpSpPr>
            <p:nvPr/>
          </p:nvGrpSpPr>
          <p:grpSpPr>
            <a:xfrm>
              <a:off x="5843985" y="3140273"/>
              <a:ext cx="504031" cy="577454"/>
              <a:chOff x="4778376" y="3949700"/>
              <a:chExt cx="403226" cy="461963"/>
            </a:xfrm>
          </p:grpSpPr>
          <p:sp>
            <p:nvSpPr>
              <p:cNvPr id="203" name="Rectangle 577"/>
              <p:cNvSpPr>
                <a:spLocks noChangeArrowheads="1"/>
              </p:cNvSpPr>
              <p:nvPr/>
            </p:nvSpPr>
            <p:spPr bwMode="auto">
              <a:xfrm>
                <a:off x="4973639" y="4260850"/>
                <a:ext cx="14288" cy="150813"/>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204" name="Freeform 578"/>
              <p:cNvSpPr>
                <a:spLocks noEditPoints="1"/>
              </p:cNvSpPr>
              <p:nvPr/>
            </p:nvSpPr>
            <p:spPr bwMode="auto">
              <a:xfrm>
                <a:off x="4937126" y="3949700"/>
                <a:ext cx="87313" cy="87313"/>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8 h 48"/>
                  <a:gd name="T12" fmla="*/ 8 w 48"/>
                  <a:gd name="T13" fmla="*/ 24 h 48"/>
                  <a:gd name="T14" fmla="*/ 24 w 48"/>
                  <a:gd name="T15" fmla="*/ 40 h 48"/>
                  <a:gd name="T16" fmla="*/ 40 w 48"/>
                  <a:gd name="T17" fmla="*/ 24 h 48"/>
                  <a:gd name="T18" fmla="*/ 24 w 48"/>
                  <a:gd name="T19" fmla="*/ 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7"/>
                      <a:pt x="0" y="24"/>
                    </a:cubicBezTo>
                    <a:cubicBezTo>
                      <a:pt x="0" y="11"/>
                      <a:pt x="11" y="0"/>
                      <a:pt x="24" y="0"/>
                    </a:cubicBezTo>
                    <a:cubicBezTo>
                      <a:pt x="37" y="0"/>
                      <a:pt x="48" y="11"/>
                      <a:pt x="48" y="24"/>
                    </a:cubicBezTo>
                    <a:cubicBezTo>
                      <a:pt x="48" y="37"/>
                      <a:pt x="37" y="48"/>
                      <a:pt x="24" y="48"/>
                    </a:cubicBezTo>
                    <a:close/>
                    <a:moveTo>
                      <a:pt x="24" y="8"/>
                    </a:moveTo>
                    <a:cubicBezTo>
                      <a:pt x="15" y="8"/>
                      <a:pt x="8" y="15"/>
                      <a:pt x="8" y="24"/>
                    </a:cubicBezTo>
                    <a:cubicBezTo>
                      <a:pt x="8" y="33"/>
                      <a:pt x="15" y="40"/>
                      <a:pt x="24" y="40"/>
                    </a:cubicBezTo>
                    <a:cubicBezTo>
                      <a:pt x="33" y="40"/>
                      <a:pt x="40" y="33"/>
                      <a:pt x="40" y="24"/>
                    </a:cubicBezTo>
                    <a:cubicBezTo>
                      <a:pt x="40" y="15"/>
                      <a:pt x="33" y="8"/>
                      <a:pt x="24" y="8"/>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205" name="Freeform 579"/>
              <p:cNvSpPr>
                <a:spLocks/>
              </p:cNvSpPr>
              <p:nvPr/>
            </p:nvSpPr>
            <p:spPr bwMode="auto">
              <a:xfrm>
                <a:off x="4894264" y="4051300"/>
                <a:ext cx="173038" cy="57150"/>
              </a:xfrm>
              <a:custGeom>
                <a:avLst/>
                <a:gdLst>
                  <a:gd name="T0" fmla="*/ 96 w 96"/>
                  <a:gd name="T1" fmla="*/ 32 h 32"/>
                  <a:gd name="T2" fmla="*/ 88 w 96"/>
                  <a:gd name="T3" fmla="*/ 32 h 32"/>
                  <a:gd name="T4" fmla="*/ 88 w 96"/>
                  <a:gd name="T5" fmla="*/ 28 h 32"/>
                  <a:gd name="T6" fmla="*/ 68 w 96"/>
                  <a:gd name="T7" fmla="*/ 8 h 32"/>
                  <a:gd name="T8" fmla="*/ 28 w 96"/>
                  <a:gd name="T9" fmla="*/ 8 h 32"/>
                  <a:gd name="T10" fmla="*/ 8 w 96"/>
                  <a:gd name="T11" fmla="*/ 28 h 32"/>
                  <a:gd name="T12" fmla="*/ 8 w 96"/>
                  <a:gd name="T13" fmla="*/ 32 h 32"/>
                  <a:gd name="T14" fmla="*/ 0 w 96"/>
                  <a:gd name="T15" fmla="*/ 32 h 32"/>
                  <a:gd name="T16" fmla="*/ 0 w 96"/>
                  <a:gd name="T17" fmla="*/ 28 h 32"/>
                  <a:gd name="T18" fmla="*/ 28 w 96"/>
                  <a:gd name="T19" fmla="*/ 0 h 32"/>
                  <a:gd name="T20" fmla="*/ 68 w 96"/>
                  <a:gd name="T21" fmla="*/ 0 h 32"/>
                  <a:gd name="T22" fmla="*/ 96 w 96"/>
                  <a:gd name="T23" fmla="*/ 28 h 32"/>
                  <a:gd name="T24" fmla="*/ 96 w 96"/>
                  <a:gd name="T25"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6" h="32">
                    <a:moveTo>
                      <a:pt x="96" y="32"/>
                    </a:moveTo>
                    <a:cubicBezTo>
                      <a:pt x="88" y="32"/>
                      <a:pt x="88" y="32"/>
                      <a:pt x="88" y="32"/>
                    </a:cubicBezTo>
                    <a:cubicBezTo>
                      <a:pt x="88" y="28"/>
                      <a:pt x="88" y="28"/>
                      <a:pt x="88" y="28"/>
                    </a:cubicBezTo>
                    <a:cubicBezTo>
                      <a:pt x="88" y="17"/>
                      <a:pt x="79" y="8"/>
                      <a:pt x="68" y="8"/>
                    </a:cubicBezTo>
                    <a:cubicBezTo>
                      <a:pt x="28" y="8"/>
                      <a:pt x="28" y="8"/>
                      <a:pt x="28" y="8"/>
                    </a:cubicBezTo>
                    <a:cubicBezTo>
                      <a:pt x="17" y="8"/>
                      <a:pt x="8" y="17"/>
                      <a:pt x="8" y="28"/>
                    </a:cubicBezTo>
                    <a:cubicBezTo>
                      <a:pt x="8" y="32"/>
                      <a:pt x="8" y="32"/>
                      <a:pt x="8" y="32"/>
                    </a:cubicBezTo>
                    <a:cubicBezTo>
                      <a:pt x="0" y="32"/>
                      <a:pt x="0" y="32"/>
                      <a:pt x="0" y="32"/>
                    </a:cubicBezTo>
                    <a:cubicBezTo>
                      <a:pt x="0" y="28"/>
                      <a:pt x="0" y="28"/>
                      <a:pt x="0" y="28"/>
                    </a:cubicBezTo>
                    <a:cubicBezTo>
                      <a:pt x="0" y="13"/>
                      <a:pt x="12" y="0"/>
                      <a:pt x="28" y="0"/>
                    </a:cubicBezTo>
                    <a:cubicBezTo>
                      <a:pt x="68" y="0"/>
                      <a:pt x="68" y="0"/>
                      <a:pt x="68" y="0"/>
                    </a:cubicBezTo>
                    <a:cubicBezTo>
                      <a:pt x="83" y="0"/>
                      <a:pt x="96" y="13"/>
                      <a:pt x="96" y="28"/>
                    </a:cubicBezTo>
                    <a:lnTo>
                      <a:pt x="96" y="32"/>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206" name="Rectangle 580"/>
              <p:cNvSpPr>
                <a:spLocks noChangeArrowheads="1"/>
              </p:cNvSpPr>
              <p:nvPr/>
            </p:nvSpPr>
            <p:spPr bwMode="auto">
              <a:xfrm>
                <a:off x="4851401" y="4289425"/>
                <a:ext cx="14288" cy="12223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207" name="Freeform 581"/>
              <p:cNvSpPr>
                <a:spLocks noEditPoints="1"/>
              </p:cNvSpPr>
              <p:nvPr/>
            </p:nvSpPr>
            <p:spPr bwMode="auto">
              <a:xfrm>
                <a:off x="4822826" y="4014788"/>
                <a:ext cx="71438" cy="73025"/>
              </a:xfrm>
              <a:custGeom>
                <a:avLst/>
                <a:gdLst>
                  <a:gd name="T0" fmla="*/ 20 w 40"/>
                  <a:gd name="T1" fmla="*/ 40 h 40"/>
                  <a:gd name="T2" fmla="*/ 0 w 40"/>
                  <a:gd name="T3" fmla="*/ 20 h 40"/>
                  <a:gd name="T4" fmla="*/ 20 w 40"/>
                  <a:gd name="T5" fmla="*/ 0 h 40"/>
                  <a:gd name="T6" fmla="*/ 40 w 40"/>
                  <a:gd name="T7" fmla="*/ 20 h 40"/>
                  <a:gd name="T8" fmla="*/ 20 w 40"/>
                  <a:gd name="T9" fmla="*/ 40 h 40"/>
                  <a:gd name="T10" fmla="*/ 20 w 40"/>
                  <a:gd name="T11" fmla="*/ 8 h 40"/>
                  <a:gd name="T12" fmla="*/ 8 w 40"/>
                  <a:gd name="T13" fmla="*/ 20 h 40"/>
                  <a:gd name="T14" fmla="*/ 20 w 40"/>
                  <a:gd name="T15" fmla="*/ 32 h 40"/>
                  <a:gd name="T16" fmla="*/ 32 w 40"/>
                  <a:gd name="T17" fmla="*/ 20 h 40"/>
                  <a:gd name="T18" fmla="*/ 20 w 40"/>
                  <a:gd name="T19" fmla="*/ 8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8"/>
                    </a:moveTo>
                    <a:cubicBezTo>
                      <a:pt x="13" y="8"/>
                      <a:pt x="8" y="13"/>
                      <a:pt x="8" y="20"/>
                    </a:cubicBezTo>
                    <a:cubicBezTo>
                      <a:pt x="8" y="27"/>
                      <a:pt x="13" y="32"/>
                      <a:pt x="20" y="32"/>
                    </a:cubicBezTo>
                    <a:cubicBezTo>
                      <a:pt x="26" y="32"/>
                      <a:pt x="32" y="27"/>
                      <a:pt x="32" y="20"/>
                    </a:cubicBezTo>
                    <a:cubicBezTo>
                      <a:pt x="32" y="13"/>
                      <a:pt x="26" y="8"/>
                      <a:pt x="20" y="8"/>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208" name="Freeform 582"/>
              <p:cNvSpPr>
                <a:spLocks/>
              </p:cNvSpPr>
              <p:nvPr/>
            </p:nvSpPr>
            <p:spPr bwMode="auto">
              <a:xfrm>
                <a:off x="4778376" y="4102100"/>
                <a:ext cx="158750" cy="309563"/>
              </a:xfrm>
              <a:custGeom>
                <a:avLst/>
                <a:gdLst>
                  <a:gd name="T0" fmla="*/ 72 w 88"/>
                  <a:gd name="T1" fmla="*/ 172 h 172"/>
                  <a:gd name="T2" fmla="*/ 64 w 88"/>
                  <a:gd name="T3" fmla="*/ 172 h 172"/>
                  <a:gd name="T4" fmla="*/ 64 w 88"/>
                  <a:gd name="T5" fmla="*/ 88 h 172"/>
                  <a:gd name="T6" fmla="*/ 80 w 88"/>
                  <a:gd name="T7" fmla="*/ 88 h 172"/>
                  <a:gd name="T8" fmla="*/ 80 w 88"/>
                  <a:gd name="T9" fmla="*/ 24 h 172"/>
                  <a:gd name="T10" fmla="*/ 64 w 88"/>
                  <a:gd name="T11" fmla="*/ 8 h 172"/>
                  <a:gd name="T12" fmla="*/ 24 w 88"/>
                  <a:gd name="T13" fmla="*/ 8 h 172"/>
                  <a:gd name="T14" fmla="*/ 8 w 88"/>
                  <a:gd name="T15" fmla="*/ 24 h 172"/>
                  <a:gd name="T16" fmla="*/ 8 w 88"/>
                  <a:gd name="T17" fmla="*/ 88 h 172"/>
                  <a:gd name="T18" fmla="*/ 24 w 88"/>
                  <a:gd name="T19" fmla="*/ 88 h 172"/>
                  <a:gd name="T20" fmla="*/ 24 w 88"/>
                  <a:gd name="T21" fmla="*/ 172 h 172"/>
                  <a:gd name="T22" fmla="*/ 16 w 88"/>
                  <a:gd name="T23" fmla="*/ 172 h 172"/>
                  <a:gd name="T24" fmla="*/ 16 w 88"/>
                  <a:gd name="T25" fmla="*/ 96 h 172"/>
                  <a:gd name="T26" fmla="*/ 0 w 88"/>
                  <a:gd name="T27" fmla="*/ 96 h 172"/>
                  <a:gd name="T28" fmla="*/ 0 w 88"/>
                  <a:gd name="T29" fmla="*/ 24 h 172"/>
                  <a:gd name="T30" fmla="*/ 24 w 88"/>
                  <a:gd name="T31" fmla="*/ 0 h 172"/>
                  <a:gd name="T32" fmla="*/ 64 w 88"/>
                  <a:gd name="T33" fmla="*/ 0 h 172"/>
                  <a:gd name="T34" fmla="*/ 88 w 88"/>
                  <a:gd name="T35" fmla="*/ 24 h 172"/>
                  <a:gd name="T36" fmla="*/ 88 w 88"/>
                  <a:gd name="T37" fmla="*/ 96 h 172"/>
                  <a:gd name="T38" fmla="*/ 72 w 88"/>
                  <a:gd name="T39" fmla="*/ 96 h 172"/>
                  <a:gd name="T40" fmla="*/ 72 w 88"/>
                  <a:gd name="T41"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8" h="172">
                    <a:moveTo>
                      <a:pt x="72" y="172"/>
                    </a:moveTo>
                    <a:cubicBezTo>
                      <a:pt x="64" y="172"/>
                      <a:pt x="64" y="172"/>
                      <a:pt x="64" y="172"/>
                    </a:cubicBezTo>
                    <a:cubicBezTo>
                      <a:pt x="64" y="88"/>
                      <a:pt x="64" y="88"/>
                      <a:pt x="64" y="88"/>
                    </a:cubicBezTo>
                    <a:cubicBezTo>
                      <a:pt x="80" y="88"/>
                      <a:pt x="80" y="88"/>
                      <a:pt x="80" y="88"/>
                    </a:cubicBezTo>
                    <a:cubicBezTo>
                      <a:pt x="80" y="24"/>
                      <a:pt x="80" y="24"/>
                      <a:pt x="80" y="24"/>
                    </a:cubicBezTo>
                    <a:cubicBezTo>
                      <a:pt x="80" y="15"/>
                      <a:pt x="73" y="8"/>
                      <a:pt x="64" y="8"/>
                    </a:cubicBezTo>
                    <a:cubicBezTo>
                      <a:pt x="24" y="8"/>
                      <a:pt x="24" y="8"/>
                      <a:pt x="24" y="8"/>
                    </a:cubicBezTo>
                    <a:cubicBezTo>
                      <a:pt x="15" y="8"/>
                      <a:pt x="8" y="15"/>
                      <a:pt x="8" y="24"/>
                    </a:cubicBezTo>
                    <a:cubicBezTo>
                      <a:pt x="8" y="88"/>
                      <a:pt x="8" y="88"/>
                      <a:pt x="8" y="88"/>
                    </a:cubicBezTo>
                    <a:cubicBezTo>
                      <a:pt x="24" y="88"/>
                      <a:pt x="24" y="88"/>
                      <a:pt x="24" y="88"/>
                    </a:cubicBezTo>
                    <a:cubicBezTo>
                      <a:pt x="24" y="172"/>
                      <a:pt x="24" y="172"/>
                      <a:pt x="24" y="172"/>
                    </a:cubicBezTo>
                    <a:cubicBezTo>
                      <a:pt x="16" y="172"/>
                      <a:pt x="16" y="172"/>
                      <a:pt x="16" y="172"/>
                    </a:cubicBezTo>
                    <a:cubicBezTo>
                      <a:pt x="16" y="96"/>
                      <a:pt x="16" y="96"/>
                      <a:pt x="16" y="96"/>
                    </a:cubicBezTo>
                    <a:cubicBezTo>
                      <a:pt x="0" y="96"/>
                      <a:pt x="0" y="96"/>
                      <a:pt x="0" y="96"/>
                    </a:cubicBezTo>
                    <a:cubicBezTo>
                      <a:pt x="0" y="24"/>
                      <a:pt x="0" y="24"/>
                      <a:pt x="0" y="24"/>
                    </a:cubicBezTo>
                    <a:cubicBezTo>
                      <a:pt x="0" y="11"/>
                      <a:pt x="11" y="0"/>
                      <a:pt x="24" y="0"/>
                    </a:cubicBezTo>
                    <a:cubicBezTo>
                      <a:pt x="64" y="0"/>
                      <a:pt x="64" y="0"/>
                      <a:pt x="64" y="0"/>
                    </a:cubicBezTo>
                    <a:cubicBezTo>
                      <a:pt x="77" y="0"/>
                      <a:pt x="88" y="11"/>
                      <a:pt x="88" y="24"/>
                    </a:cubicBezTo>
                    <a:cubicBezTo>
                      <a:pt x="88" y="96"/>
                      <a:pt x="88" y="96"/>
                      <a:pt x="88" y="96"/>
                    </a:cubicBezTo>
                    <a:cubicBezTo>
                      <a:pt x="72" y="96"/>
                      <a:pt x="72" y="96"/>
                      <a:pt x="72" y="96"/>
                    </a:cubicBezTo>
                    <a:lnTo>
                      <a:pt x="72" y="172"/>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209" name="Rectangle 583"/>
              <p:cNvSpPr>
                <a:spLocks noChangeArrowheads="1"/>
              </p:cNvSpPr>
              <p:nvPr/>
            </p:nvSpPr>
            <p:spPr bwMode="auto">
              <a:xfrm>
                <a:off x="5095876" y="4289425"/>
                <a:ext cx="14288" cy="12223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210" name="Freeform 584"/>
              <p:cNvSpPr>
                <a:spLocks noEditPoints="1"/>
              </p:cNvSpPr>
              <p:nvPr/>
            </p:nvSpPr>
            <p:spPr bwMode="auto">
              <a:xfrm>
                <a:off x="5067301" y="4014788"/>
                <a:ext cx="71438" cy="73025"/>
              </a:xfrm>
              <a:custGeom>
                <a:avLst/>
                <a:gdLst>
                  <a:gd name="T0" fmla="*/ 20 w 40"/>
                  <a:gd name="T1" fmla="*/ 40 h 40"/>
                  <a:gd name="T2" fmla="*/ 0 w 40"/>
                  <a:gd name="T3" fmla="*/ 20 h 40"/>
                  <a:gd name="T4" fmla="*/ 20 w 40"/>
                  <a:gd name="T5" fmla="*/ 0 h 40"/>
                  <a:gd name="T6" fmla="*/ 40 w 40"/>
                  <a:gd name="T7" fmla="*/ 20 h 40"/>
                  <a:gd name="T8" fmla="*/ 20 w 40"/>
                  <a:gd name="T9" fmla="*/ 40 h 40"/>
                  <a:gd name="T10" fmla="*/ 20 w 40"/>
                  <a:gd name="T11" fmla="*/ 8 h 40"/>
                  <a:gd name="T12" fmla="*/ 8 w 40"/>
                  <a:gd name="T13" fmla="*/ 20 h 40"/>
                  <a:gd name="T14" fmla="*/ 20 w 40"/>
                  <a:gd name="T15" fmla="*/ 32 h 40"/>
                  <a:gd name="T16" fmla="*/ 32 w 40"/>
                  <a:gd name="T17" fmla="*/ 20 h 40"/>
                  <a:gd name="T18" fmla="*/ 20 w 40"/>
                  <a:gd name="T19" fmla="*/ 8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8"/>
                    </a:moveTo>
                    <a:cubicBezTo>
                      <a:pt x="13" y="8"/>
                      <a:pt x="8" y="13"/>
                      <a:pt x="8" y="20"/>
                    </a:cubicBezTo>
                    <a:cubicBezTo>
                      <a:pt x="8" y="27"/>
                      <a:pt x="13" y="32"/>
                      <a:pt x="20" y="32"/>
                    </a:cubicBezTo>
                    <a:cubicBezTo>
                      <a:pt x="26" y="32"/>
                      <a:pt x="32" y="27"/>
                      <a:pt x="32" y="20"/>
                    </a:cubicBezTo>
                    <a:cubicBezTo>
                      <a:pt x="32" y="13"/>
                      <a:pt x="26" y="8"/>
                      <a:pt x="20" y="8"/>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211" name="Freeform 585"/>
              <p:cNvSpPr>
                <a:spLocks/>
              </p:cNvSpPr>
              <p:nvPr/>
            </p:nvSpPr>
            <p:spPr bwMode="auto">
              <a:xfrm>
                <a:off x="5024439" y="4102100"/>
                <a:ext cx="157163" cy="309563"/>
              </a:xfrm>
              <a:custGeom>
                <a:avLst/>
                <a:gdLst>
                  <a:gd name="T0" fmla="*/ 72 w 88"/>
                  <a:gd name="T1" fmla="*/ 172 h 172"/>
                  <a:gd name="T2" fmla="*/ 64 w 88"/>
                  <a:gd name="T3" fmla="*/ 172 h 172"/>
                  <a:gd name="T4" fmla="*/ 64 w 88"/>
                  <a:gd name="T5" fmla="*/ 88 h 172"/>
                  <a:gd name="T6" fmla="*/ 80 w 88"/>
                  <a:gd name="T7" fmla="*/ 88 h 172"/>
                  <a:gd name="T8" fmla="*/ 80 w 88"/>
                  <a:gd name="T9" fmla="*/ 24 h 172"/>
                  <a:gd name="T10" fmla="*/ 64 w 88"/>
                  <a:gd name="T11" fmla="*/ 8 h 172"/>
                  <a:gd name="T12" fmla="*/ 24 w 88"/>
                  <a:gd name="T13" fmla="*/ 8 h 172"/>
                  <a:gd name="T14" fmla="*/ 8 w 88"/>
                  <a:gd name="T15" fmla="*/ 24 h 172"/>
                  <a:gd name="T16" fmla="*/ 8 w 88"/>
                  <a:gd name="T17" fmla="*/ 88 h 172"/>
                  <a:gd name="T18" fmla="*/ 24 w 88"/>
                  <a:gd name="T19" fmla="*/ 88 h 172"/>
                  <a:gd name="T20" fmla="*/ 24 w 88"/>
                  <a:gd name="T21" fmla="*/ 172 h 172"/>
                  <a:gd name="T22" fmla="*/ 16 w 88"/>
                  <a:gd name="T23" fmla="*/ 172 h 172"/>
                  <a:gd name="T24" fmla="*/ 16 w 88"/>
                  <a:gd name="T25" fmla="*/ 96 h 172"/>
                  <a:gd name="T26" fmla="*/ 0 w 88"/>
                  <a:gd name="T27" fmla="*/ 96 h 172"/>
                  <a:gd name="T28" fmla="*/ 0 w 88"/>
                  <a:gd name="T29" fmla="*/ 24 h 172"/>
                  <a:gd name="T30" fmla="*/ 24 w 88"/>
                  <a:gd name="T31" fmla="*/ 0 h 172"/>
                  <a:gd name="T32" fmla="*/ 64 w 88"/>
                  <a:gd name="T33" fmla="*/ 0 h 172"/>
                  <a:gd name="T34" fmla="*/ 88 w 88"/>
                  <a:gd name="T35" fmla="*/ 24 h 172"/>
                  <a:gd name="T36" fmla="*/ 88 w 88"/>
                  <a:gd name="T37" fmla="*/ 96 h 172"/>
                  <a:gd name="T38" fmla="*/ 72 w 88"/>
                  <a:gd name="T39" fmla="*/ 96 h 172"/>
                  <a:gd name="T40" fmla="*/ 72 w 88"/>
                  <a:gd name="T41"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8" h="172">
                    <a:moveTo>
                      <a:pt x="72" y="172"/>
                    </a:moveTo>
                    <a:cubicBezTo>
                      <a:pt x="64" y="172"/>
                      <a:pt x="64" y="172"/>
                      <a:pt x="64" y="172"/>
                    </a:cubicBezTo>
                    <a:cubicBezTo>
                      <a:pt x="64" y="88"/>
                      <a:pt x="64" y="88"/>
                      <a:pt x="64" y="88"/>
                    </a:cubicBezTo>
                    <a:cubicBezTo>
                      <a:pt x="80" y="88"/>
                      <a:pt x="80" y="88"/>
                      <a:pt x="80" y="88"/>
                    </a:cubicBezTo>
                    <a:cubicBezTo>
                      <a:pt x="80" y="24"/>
                      <a:pt x="80" y="24"/>
                      <a:pt x="80" y="24"/>
                    </a:cubicBezTo>
                    <a:cubicBezTo>
                      <a:pt x="80" y="15"/>
                      <a:pt x="73" y="8"/>
                      <a:pt x="64" y="8"/>
                    </a:cubicBezTo>
                    <a:cubicBezTo>
                      <a:pt x="24" y="8"/>
                      <a:pt x="24" y="8"/>
                      <a:pt x="24" y="8"/>
                    </a:cubicBezTo>
                    <a:cubicBezTo>
                      <a:pt x="15" y="8"/>
                      <a:pt x="8" y="15"/>
                      <a:pt x="8" y="24"/>
                    </a:cubicBezTo>
                    <a:cubicBezTo>
                      <a:pt x="8" y="88"/>
                      <a:pt x="8" y="88"/>
                      <a:pt x="8" y="88"/>
                    </a:cubicBezTo>
                    <a:cubicBezTo>
                      <a:pt x="24" y="88"/>
                      <a:pt x="24" y="88"/>
                      <a:pt x="24" y="88"/>
                    </a:cubicBezTo>
                    <a:cubicBezTo>
                      <a:pt x="24" y="172"/>
                      <a:pt x="24" y="172"/>
                      <a:pt x="24" y="172"/>
                    </a:cubicBezTo>
                    <a:cubicBezTo>
                      <a:pt x="16" y="172"/>
                      <a:pt x="16" y="172"/>
                      <a:pt x="16" y="172"/>
                    </a:cubicBezTo>
                    <a:cubicBezTo>
                      <a:pt x="16" y="96"/>
                      <a:pt x="16" y="96"/>
                      <a:pt x="16" y="96"/>
                    </a:cubicBezTo>
                    <a:cubicBezTo>
                      <a:pt x="0" y="96"/>
                      <a:pt x="0" y="96"/>
                      <a:pt x="0" y="96"/>
                    </a:cubicBezTo>
                    <a:cubicBezTo>
                      <a:pt x="0" y="24"/>
                      <a:pt x="0" y="24"/>
                      <a:pt x="0" y="24"/>
                    </a:cubicBezTo>
                    <a:cubicBezTo>
                      <a:pt x="0" y="11"/>
                      <a:pt x="11" y="0"/>
                      <a:pt x="24" y="0"/>
                    </a:cubicBezTo>
                    <a:cubicBezTo>
                      <a:pt x="64" y="0"/>
                      <a:pt x="64" y="0"/>
                      <a:pt x="64" y="0"/>
                    </a:cubicBezTo>
                    <a:cubicBezTo>
                      <a:pt x="77" y="0"/>
                      <a:pt x="88" y="11"/>
                      <a:pt x="88" y="24"/>
                    </a:cubicBezTo>
                    <a:cubicBezTo>
                      <a:pt x="88" y="96"/>
                      <a:pt x="88" y="96"/>
                      <a:pt x="88" y="96"/>
                    </a:cubicBezTo>
                    <a:cubicBezTo>
                      <a:pt x="72" y="96"/>
                      <a:pt x="72" y="96"/>
                      <a:pt x="72" y="96"/>
                    </a:cubicBezTo>
                    <a:lnTo>
                      <a:pt x="72" y="172"/>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212" name="Rectangle 586"/>
              <p:cNvSpPr>
                <a:spLocks noChangeArrowheads="1"/>
              </p:cNvSpPr>
              <p:nvPr/>
            </p:nvSpPr>
            <p:spPr bwMode="auto">
              <a:xfrm>
                <a:off x="4973639" y="4079875"/>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213" name="Rectangle 587"/>
              <p:cNvSpPr>
                <a:spLocks noChangeArrowheads="1"/>
              </p:cNvSpPr>
              <p:nvPr/>
            </p:nvSpPr>
            <p:spPr bwMode="auto">
              <a:xfrm>
                <a:off x="4973639" y="4108450"/>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214" name="Rectangle 588"/>
              <p:cNvSpPr>
                <a:spLocks noChangeArrowheads="1"/>
              </p:cNvSpPr>
              <p:nvPr/>
            </p:nvSpPr>
            <p:spPr bwMode="auto">
              <a:xfrm>
                <a:off x="5095876" y="4130675"/>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215" name="Rectangle 589"/>
              <p:cNvSpPr>
                <a:spLocks noChangeArrowheads="1"/>
              </p:cNvSpPr>
              <p:nvPr/>
            </p:nvSpPr>
            <p:spPr bwMode="auto">
              <a:xfrm>
                <a:off x="4851401" y="4130675"/>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216" name="Rectangle 590"/>
              <p:cNvSpPr>
                <a:spLocks noChangeArrowheads="1"/>
              </p:cNvSpPr>
              <p:nvPr/>
            </p:nvSpPr>
            <p:spPr bwMode="auto">
              <a:xfrm>
                <a:off x="4922839" y="4267200"/>
                <a:ext cx="14288" cy="144463"/>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217" name="Rectangle 591"/>
              <p:cNvSpPr>
                <a:spLocks noChangeArrowheads="1"/>
              </p:cNvSpPr>
              <p:nvPr/>
            </p:nvSpPr>
            <p:spPr bwMode="auto">
              <a:xfrm>
                <a:off x="5024439" y="4267200"/>
                <a:ext cx="14288" cy="144463"/>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grpSp>
        <p:grpSp>
          <p:nvGrpSpPr>
            <p:cNvPr id="155" name="Group 154"/>
            <p:cNvGrpSpPr>
              <a:grpSpLocks noChangeAspect="1"/>
            </p:cNvGrpSpPr>
            <p:nvPr/>
          </p:nvGrpSpPr>
          <p:grpSpPr>
            <a:xfrm>
              <a:off x="5851537" y="2523168"/>
              <a:ext cx="504031" cy="577454"/>
              <a:chOff x="4778376" y="3949700"/>
              <a:chExt cx="403226" cy="461963"/>
            </a:xfrm>
          </p:grpSpPr>
          <p:sp>
            <p:nvSpPr>
              <p:cNvPr id="188" name="Rectangle 577"/>
              <p:cNvSpPr>
                <a:spLocks noChangeArrowheads="1"/>
              </p:cNvSpPr>
              <p:nvPr/>
            </p:nvSpPr>
            <p:spPr bwMode="auto">
              <a:xfrm>
                <a:off x="4973639" y="4260850"/>
                <a:ext cx="14288" cy="150813"/>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189" name="Freeform 578"/>
              <p:cNvSpPr>
                <a:spLocks noEditPoints="1"/>
              </p:cNvSpPr>
              <p:nvPr/>
            </p:nvSpPr>
            <p:spPr bwMode="auto">
              <a:xfrm>
                <a:off x="4937126" y="3949700"/>
                <a:ext cx="87313" cy="87313"/>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8 h 48"/>
                  <a:gd name="T12" fmla="*/ 8 w 48"/>
                  <a:gd name="T13" fmla="*/ 24 h 48"/>
                  <a:gd name="T14" fmla="*/ 24 w 48"/>
                  <a:gd name="T15" fmla="*/ 40 h 48"/>
                  <a:gd name="T16" fmla="*/ 40 w 48"/>
                  <a:gd name="T17" fmla="*/ 24 h 48"/>
                  <a:gd name="T18" fmla="*/ 24 w 48"/>
                  <a:gd name="T19" fmla="*/ 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7"/>
                      <a:pt x="0" y="24"/>
                    </a:cubicBezTo>
                    <a:cubicBezTo>
                      <a:pt x="0" y="11"/>
                      <a:pt x="11" y="0"/>
                      <a:pt x="24" y="0"/>
                    </a:cubicBezTo>
                    <a:cubicBezTo>
                      <a:pt x="37" y="0"/>
                      <a:pt x="48" y="11"/>
                      <a:pt x="48" y="24"/>
                    </a:cubicBezTo>
                    <a:cubicBezTo>
                      <a:pt x="48" y="37"/>
                      <a:pt x="37" y="48"/>
                      <a:pt x="24" y="48"/>
                    </a:cubicBezTo>
                    <a:close/>
                    <a:moveTo>
                      <a:pt x="24" y="8"/>
                    </a:moveTo>
                    <a:cubicBezTo>
                      <a:pt x="15" y="8"/>
                      <a:pt x="8" y="15"/>
                      <a:pt x="8" y="24"/>
                    </a:cubicBezTo>
                    <a:cubicBezTo>
                      <a:pt x="8" y="33"/>
                      <a:pt x="15" y="40"/>
                      <a:pt x="24" y="40"/>
                    </a:cubicBezTo>
                    <a:cubicBezTo>
                      <a:pt x="33" y="40"/>
                      <a:pt x="40" y="33"/>
                      <a:pt x="40" y="24"/>
                    </a:cubicBezTo>
                    <a:cubicBezTo>
                      <a:pt x="40" y="15"/>
                      <a:pt x="33" y="8"/>
                      <a:pt x="24" y="8"/>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190" name="Freeform 579"/>
              <p:cNvSpPr>
                <a:spLocks/>
              </p:cNvSpPr>
              <p:nvPr/>
            </p:nvSpPr>
            <p:spPr bwMode="auto">
              <a:xfrm>
                <a:off x="4894264" y="4051300"/>
                <a:ext cx="173038" cy="57150"/>
              </a:xfrm>
              <a:custGeom>
                <a:avLst/>
                <a:gdLst>
                  <a:gd name="T0" fmla="*/ 96 w 96"/>
                  <a:gd name="T1" fmla="*/ 32 h 32"/>
                  <a:gd name="T2" fmla="*/ 88 w 96"/>
                  <a:gd name="T3" fmla="*/ 32 h 32"/>
                  <a:gd name="T4" fmla="*/ 88 w 96"/>
                  <a:gd name="T5" fmla="*/ 28 h 32"/>
                  <a:gd name="T6" fmla="*/ 68 w 96"/>
                  <a:gd name="T7" fmla="*/ 8 h 32"/>
                  <a:gd name="T8" fmla="*/ 28 w 96"/>
                  <a:gd name="T9" fmla="*/ 8 h 32"/>
                  <a:gd name="T10" fmla="*/ 8 w 96"/>
                  <a:gd name="T11" fmla="*/ 28 h 32"/>
                  <a:gd name="T12" fmla="*/ 8 w 96"/>
                  <a:gd name="T13" fmla="*/ 32 h 32"/>
                  <a:gd name="T14" fmla="*/ 0 w 96"/>
                  <a:gd name="T15" fmla="*/ 32 h 32"/>
                  <a:gd name="T16" fmla="*/ 0 w 96"/>
                  <a:gd name="T17" fmla="*/ 28 h 32"/>
                  <a:gd name="T18" fmla="*/ 28 w 96"/>
                  <a:gd name="T19" fmla="*/ 0 h 32"/>
                  <a:gd name="T20" fmla="*/ 68 w 96"/>
                  <a:gd name="T21" fmla="*/ 0 h 32"/>
                  <a:gd name="T22" fmla="*/ 96 w 96"/>
                  <a:gd name="T23" fmla="*/ 28 h 32"/>
                  <a:gd name="T24" fmla="*/ 96 w 96"/>
                  <a:gd name="T25"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6" h="32">
                    <a:moveTo>
                      <a:pt x="96" y="32"/>
                    </a:moveTo>
                    <a:cubicBezTo>
                      <a:pt x="88" y="32"/>
                      <a:pt x="88" y="32"/>
                      <a:pt x="88" y="32"/>
                    </a:cubicBezTo>
                    <a:cubicBezTo>
                      <a:pt x="88" y="28"/>
                      <a:pt x="88" y="28"/>
                      <a:pt x="88" y="28"/>
                    </a:cubicBezTo>
                    <a:cubicBezTo>
                      <a:pt x="88" y="17"/>
                      <a:pt x="79" y="8"/>
                      <a:pt x="68" y="8"/>
                    </a:cubicBezTo>
                    <a:cubicBezTo>
                      <a:pt x="28" y="8"/>
                      <a:pt x="28" y="8"/>
                      <a:pt x="28" y="8"/>
                    </a:cubicBezTo>
                    <a:cubicBezTo>
                      <a:pt x="17" y="8"/>
                      <a:pt x="8" y="17"/>
                      <a:pt x="8" y="28"/>
                    </a:cubicBezTo>
                    <a:cubicBezTo>
                      <a:pt x="8" y="32"/>
                      <a:pt x="8" y="32"/>
                      <a:pt x="8" y="32"/>
                    </a:cubicBezTo>
                    <a:cubicBezTo>
                      <a:pt x="0" y="32"/>
                      <a:pt x="0" y="32"/>
                      <a:pt x="0" y="32"/>
                    </a:cubicBezTo>
                    <a:cubicBezTo>
                      <a:pt x="0" y="28"/>
                      <a:pt x="0" y="28"/>
                      <a:pt x="0" y="28"/>
                    </a:cubicBezTo>
                    <a:cubicBezTo>
                      <a:pt x="0" y="13"/>
                      <a:pt x="12" y="0"/>
                      <a:pt x="28" y="0"/>
                    </a:cubicBezTo>
                    <a:cubicBezTo>
                      <a:pt x="68" y="0"/>
                      <a:pt x="68" y="0"/>
                      <a:pt x="68" y="0"/>
                    </a:cubicBezTo>
                    <a:cubicBezTo>
                      <a:pt x="83" y="0"/>
                      <a:pt x="96" y="13"/>
                      <a:pt x="96" y="28"/>
                    </a:cubicBezTo>
                    <a:lnTo>
                      <a:pt x="96" y="32"/>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191" name="Rectangle 580"/>
              <p:cNvSpPr>
                <a:spLocks noChangeArrowheads="1"/>
              </p:cNvSpPr>
              <p:nvPr/>
            </p:nvSpPr>
            <p:spPr bwMode="auto">
              <a:xfrm>
                <a:off x="4851401" y="4289425"/>
                <a:ext cx="14288" cy="12223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192" name="Freeform 581"/>
              <p:cNvSpPr>
                <a:spLocks noEditPoints="1"/>
              </p:cNvSpPr>
              <p:nvPr/>
            </p:nvSpPr>
            <p:spPr bwMode="auto">
              <a:xfrm>
                <a:off x="4822826" y="4014788"/>
                <a:ext cx="71438" cy="73025"/>
              </a:xfrm>
              <a:custGeom>
                <a:avLst/>
                <a:gdLst>
                  <a:gd name="T0" fmla="*/ 20 w 40"/>
                  <a:gd name="T1" fmla="*/ 40 h 40"/>
                  <a:gd name="T2" fmla="*/ 0 w 40"/>
                  <a:gd name="T3" fmla="*/ 20 h 40"/>
                  <a:gd name="T4" fmla="*/ 20 w 40"/>
                  <a:gd name="T5" fmla="*/ 0 h 40"/>
                  <a:gd name="T6" fmla="*/ 40 w 40"/>
                  <a:gd name="T7" fmla="*/ 20 h 40"/>
                  <a:gd name="T8" fmla="*/ 20 w 40"/>
                  <a:gd name="T9" fmla="*/ 40 h 40"/>
                  <a:gd name="T10" fmla="*/ 20 w 40"/>
                  <a:gd name="T11" fmla="*/ 8 h 40"/>
                  <a:gd name="T12" fmla="*/ 8 w 40"/>
                  <a:gd name="T13" fmla="*/ 20 h 40"/>
                  <a:gd name="T14" fmla="*/ 20 w 40"/>
                  <a:gd name="T15" fmla="*/ 32 h 40"/>
                  <a:gd name="T16" fmla="*/ 32 w 40"/>
                  <a:gd name="T17" fmla="*/ 20 h 40"/>
                  <a:gd name="T18" fmla="*/ 20 w 40"/>
                  <a:gd name="T19" fmla="*/ 8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8"/>
                    </a:moveTo>
                    <a:cubicBezTo>
                      <a:pt x="13" y="8"/>
                      <a:pt x="8" y="13"/>
                      <a:pt x="8" y="20"/>
                    </a:cubicBezTo>
                    <a:cubicBezTo>
                      <a:pt x="8" y="27"/>
                      <a:pt x="13" y="32"/>
                      <a:pt x="20" y="32"/>
                    </a:cubicBezTo>
                    <a:cubicBezTo>
                      <a:pt x="26" y="32"/>
                      <a:pt x="32" y="27"/>
                      <a:pt x="32" y="20"/>
                    </a:cubicBezTo>
                    <a:cubicBezTo>
                      <a:pt x="32" y="13"/>
                      <a:pt x="26" y="8"/>
                      <a:pt x="20" y="8"/>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193" name="Freeform 582"/>
              <p:cNvSpPr>
                <a:spLocks/>
              </p:cNvSpPr>
              <p:nvPr/>
            </p:nvSpPr>
            <p:spPr bwMode="auto">
              <a:xfrm>
                <a:off x="4778376" y="4102100"/>
                <a:ext cx="158750" cy="309563"/>
              </a:xfrm>
              <a:custGeom>
                <a:avLst/>
                <a:gdLst>
                  <a:gd name="T0" fmla="*/ 72 w 88"/>
                  <a:gd name="T1" fmla="*/ 172 h 172"/>
                  <a:gd name="T2" fmla="*/ 64 w 88"/>
                  <a:gd name="T3" fmla="*/ 172 h 172"/>
                  <a:gd name="T4" fmla="*/ 64 w 88"/>
                  <a:gd name="T5" fmla="*/ 88 h 172"/>
                  <a:gd name="T6" fmla="*/ 80 w 88"/>
                  <a:gd name="T7" fmla="*/ 88 h 172"/>
                  <a:gd name="T8" fmla="*/ 80 w 88"/>
                  <a:gd name="T9" fmla="*/ 24 h 172"/>
                  <a:gd name="T10" fmla="*/ 64 w 88"/>
                  <a:gd name="T11" fmla="*/ 8 h 172"/>
                  <a:gd name="T12" fmla="*/ 24 w 88"/>
                  <a:gd name="T13" fmla="*/ 8 h 172"/>
                  <a:gd name="T14" fmla="*/ 8 w 88"/>
                  <a:gd name="T15" fmla="*/ 24 h 172"/>
                  <a:gd name="T16" fmla="*/ 8 w 88"/>
                  <a:gd name="T17" fmla="*/ 88 h 172"/>
                  <a:gd name="T18" fmla="*/ 24 w 88"/>
                  <a:gd name="T19" fmla="*/ 88 h 172"/>
                  <a:gd name="T20" fmla="*/ 24 w 88"/>
                  <a:gd name="T21" fmla="*/ 172 h 172"/>
                  <a:gd name="T22" fmla="*/ 16 w 88"/>
                  <a:gd name="T23" fmla="*/ 172 h 172"/>
                  <a:gd name="T24" fmla="*/ 16 w 88"/>
                  <a:gd name="T25" fmla="*/ 96 h 172"/>
                  <a:gd name="T26" fmla="*/ 0 w 88"/>
                  <a:gd name="T27" fmla="*/ 96 h 172"/>
                  <a:gd name="T28" fmla="*/ 0 w 88"/>
                  <a:gd name="T29" fmla="*/ 24 h 172"/>
                  <a:gd name="T30" fmla="*/ 24 w 88"/>
                  <a:gd name="T31" fmla="*/ 0 h 172"/>
                  <a:gd name="T32" fmla="*/ 64 w 88"/>
                  <a:gd name="T33" fmla="*/ 0 h 172"/>
                  <a:gd name="T34" fmla="*/ 88 w 88"/>
                  <a:gd name="T35" fmla="*/ 24 h 172"/>
                  <a:gd name="T36" fmla="*/ 88 w 88"/>
                  <a:gd name="T37" fmla="*/ 96 h 172"/>
                  <a:gd name="T38" fmla="*/ 72 w 88"/>
                  <a:gd name="T39" fmla="*/ 96 h 172"/>
                  <a:gd name="T40" fmla="*/ 72 w 88"/>
                  <a:gd name="T41"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8" h="172">
                    <a:moveTo>
                      <a:pt x="72" y="172"/>
                    </a:moveTo>
                    <a:cubicBezTo>
                      <a:pt x="64" y="172"/>
                      <a:pt x="64" y="172"/>
                      <a:pt x="64" y="172"/>
                    </a:cubicBezTo>
                    <a:cubicBezTo>
                      <a:pt x="64" y="88"/>
                      <a:pt x="64" y="88"/>
                      <a:pt x="64" y="88"/>
                    </a:cubicBezTo>
                    <a:cubicBezTo>
                      <a:pt x="80" y="88"/>
                      <a:pt x="80" y="88"/>
                      <a:pt x="80" y="88"/>
                    </a:cubicBezTo>
                    <a:cubicBezTo>
                      <a:pt x="80" y="24"/>
                      <a:pt x="80" y="24"/>
                      <a:pt x="80" y="24"/>
                    </a:cubicBezTo>
                    <a:cubicBezTo>
                      <a:pt x="80" y="15"/>
                      <a:pt x="73" y="8"/>
                      <a:pt x="64" y="8"/>
                    </a:cubicBezTo>
                    <a:cubicBezTo>
                      <a:pt x="24" y="8"/>
                      <a:pt x="24" y="8"/>
                      <a:pt x="24" y="8"/>
                    </a:cubicBezTo>
                    <a:cubicBezTo>
                      <a:pt x="15" y="8"/>
                      <a:pt x="8" y="15"/>
                      <a:pt x="8" y="24"/>
                    </a:cubicBezTo>
                    <a:cubicBezTo>
                      <a:pt x="8" y="88"/>
                      <a:pt x="8" y="88"/>
                      <a:pt x="8" y="88"/>
                    </a:cubicBezTo>
                    <a:cubicBezTo>
                      <a:pt x="24" y="88"/>
                      <a:pt x="24" y="88"/>
                      <a:pt x="24" y="88"/>
                    </a:cubicBezTo>
                    <a:cubicBezTo>
                      <a:pt x="24" y="172"/>
                      <a:pt x="24" y="172"/>
                      <a:pt x="24" y="172"/>
                    </a:cubicBezTo>
                    <a:cubicBezTo>
                      <a:pt x="16" y="172"/>
                      <a:pt x="16" y="172"/>
                      <a:pt x="16" y="172"/>
                    </a:cubicBezTo>
                    <a:cubicBezTo>
                      <a:pt x="16" y="96"/>
                      <a:pt x="16" y="96"/>
                      <a:pt x="16" y="96"/>
                    </a:cubicBezTo>
                    <a:cubicBezTo>
                      <a:pt x="0" y="96"/>
                      <a:pt x="0" y="96"/>
                      <a:pt x="0" y="96"/>
                    </a:cubicBezTo>
                    <a:cubicBezTo>
                      <a:pt x="0" y="24"/>
                      <a:pt x="0" y="24"/>
                      <a:pt x="0" y="24"/>
                    </a:cubicBezTo>
                    <a:cubicBezTo>
                      <a:pt x="0" y="11"/>
                      <a:pt x="11" y="0"/>
                      <a:pt x="24" y="0"/>
                    </a:cubicBezTo>
                    <a:cubicBezTo>
                      <a:pt x="64" y="0"/>
                      <a:pt x="64" y="0"/>
                      <a:pt x="64" y="0"/>
                    </a:cubicBezTo>
                    <a:cubicBezTo>
                      <a:pt x="77" y="0"/>
                      <a:pt x="88" y="11"/>
                      <a:pt x="88" y="24"/>
                    </a:cubicBezTo>
                    <a:cubicBezTo>
                      <a:pt x="88" y="96"/>
                      <a:pt x="88" y="96"/>
                      <a:pt x="88" y="96"/>
                    </a:cubicBezTo>
                    <a:cubicBezTo>
                      <a:pt x="72" y="96"/>
                      <a:pt x="72" y="96"/>
                      <a:pt x="72" y="96"/>
                    </a:cubicBezTo>
                    <a:lnTo>
                      <a:pt x="72" y="172"/>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194" name="Rectangle 583"/>
              <p:cNvSpPr>
                <a:spLocks noChangeArrowheads="1"/>
              </p:cNvSpPr>
              <p:nvPr/>
            </p:nvSpPr>
            <p:spPr bwMode="auto">
              <a:xfrm>
                <a:off x="5095876" y="4289425"/>
                <a:ext cx="14288" cy="12223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195" name="Freeform 584"/>
              <p:cNvSpPr>
                <a:spLocks noEditPoints="1"/>
              </p:cNvSpPr>
              <p:nvPr/>
            </p:nvSpPr>
            <p:spPr bwMode="auto">
              <a:xfrm>
                <a:off x="5067301" y="4014788"/>
                <a:ext cx="71438" cy="73025"/>
              </a:xfrm>
              <a:custGeom>
                <a:avLst/>
                <a:gdLst>
                  <a:gd name="T0" fmla="*/ 20 w 40"/>
                  <a:gd name="T1" fmla="*/ 40 h 40"/>
                  <a:gd name="T2" fmla="*/ 0 w 40"/>
                  <a:gd name="T3" fmla="*/ 20 h 40"/>
                  <a:gd name="T4" fmla="*/ 20 w 40"/>
                  <a:gd name="T5" fmla="*/ 0 h 40"/>
                  <a:gd name="T6" fmla="*/ 40 w 40"/>
                  <a:gd name="T7" fmla="*/ 20 h 40"/>
                  <a:gd name="T8" fmla="*/ 20 w 40"/>
                  <a:gd name="T9" fmla="*/ 40 h 40"/>
                  <a:gd name="T10" fmla="*/ 20 w 40"/>
                  <a:gd name="T11" fmla="*/ 8 h 40"/>
                  <a:gd name="T12" fmla="*/ 8 w 40"/>
                  <a:gd name="T13" fmla="*/ 20 h 40"/>
                  <a:gd name="T14" fmla="*/ 20 w 40"/>
                  <a:gd name="T15" fmla="*/ 32 h 40"/>
                  <a:gd name="T16" fmla="*/ 32 w 40"/>
                  <a:gd name="T17" fmla="*/ 20 h 40"/>
                  <a:gd name="T18" fmla="*/ 20 w 40"/>
                  <a:gd name="T19" fmla="*/ 8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8"/>
                    </a:moveTo>
                    <a:cubicBezTo>
                      <a:pt x="13" y="8"/>
                      <a:pt x="8" y="13"/>
                      <a:pt x="8" y="20"/>
                    </a:cubicBezTo>
                    <a:cubicBezTo>
                      <a:pt x="8" y="27"/>
                      <a:pt x="13" y="32"/>
                      <a:pt x="20" y="32"/>
                    </a:cubicBezTo>
                    <a:cubicBezTo>
                      <a:pt x="26" y="32"/>
                      <a:pt x="32" y="27"/>
                      <a:pt x="32" y="20"/>
                    </a:cubicBezTo>
                    <a:cubicBezTo>
                      <a:pt x="32" y="13"/>
                      <a:pt x="26" y="8"/>
                      <a:pt x="20" y="8"/>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196" name="Freeform 585"/>
              <p:cNvSpPr>
                <a:spLocks/>
              </p:cNvSpPr>
              <p:nvPr/>
            </p:nvSpPr>
            <p:spPr bwMode="auto">
              <a:xfrm>
                <a:off x="5024439" y="4102100"/>
                <a:ext cx="157163" cy="309563"/>
              </a:xfrm>
              <a:custGeom>
                <a:avLst/>
                <a:gdLst>
                  <a:gd name="T0" fmla="*/ 72 w 88"/>
                  <a:gd name="T1" fmla="*/ 172 h 172"/>
                  <a:gd name="T2" fmla="*/ 64 w 88"/>
                  <a:gd name="T3" fmla="*/ 172 h 172"/>
                  <a:gd name="T4" fmla="*/ 64 w 88"/>
                  <a:gd name="T5" fmla="*/ 88 h 172"/>
                  <a:gd name="T6" fmla="*/ 80 w 88"/>
                  <a:gd name="T7" fmla="*/ 88 h 172"/>
                  <a:gd name="T8" fmla="*/ 80 w 88"/>
                  <a:gd name="T9" fmla="*/ 24 h 172"/>
                  <a:gd name="T10" fmla="*/ 64 w 88"/>
                  <a:gd name="T11" fmla="*/ 8 h 172"/>
                  <a:gd name="T12" fmla="*/ 24 w 88"/>
                  <a:gd name="T13" fmla="*/ 8 h 172"/>
                  <a:gd name="T14" fmla="*/ 8 w 88"/>
                  <a:gd name="T15" fmla="*/ 24 h 172"/>
                  <a:gd name="T16" fmla="*/ 8 w 88"/>
                  <a:gd name="T17" fmla="*/ 88 h 172"/>
                  <a:gd name="T18" fmla="*/ 24 w 88"/>
                  <a:gd name="T19" fmla="*/ 88 h 172"/>
                  <a:gd name="T20" fmla="*/ 24 w 88"/>
                  <a:gd name="T21" fmla="*/ 172 h 172"/>
                  <a:gd name="T22" fmla="*/ 16 w 88"/>
                  <a:gd name="T23" fmla="*/ 172 h 172"/>
                  <a:gd name="T24" fmla="*/ 16 w 88"/>
                  <a:gd name="T25" fmla="*/ 96 h 172"/>
                  <a:gd name="T26" fmla="*/ 0 w 88"/>
                  <a:gd name="T27" fmla="*/ 96 h 172"/>
                  <a:gd name="T28" fmla="*/ 0 w 88"/>
                  <a:gd name="T29" fmla="*/ 24 h 172"/>
                  <a:gd name="T30" fmla="*/ 24 w 88"/>
                  <a:gd name="T31" fmla="*/ 0 h 172"/>
                  <a:gd name="T32" fmla="*/ 64 w 88"/>
                  <a:gd name="T33" fmla="*/ 0 h 172"/>
                  <a:gd name="T34" fmla="*/ 88 w 88"/>
                  <a:gd name="T35" fmla="*/ 24 h 172"/>
                  <a:gd name="T36" fmla="*/ 88 w 88"/>
                  <a:gd name="T37" fmla="*/ 96 h 172"/>
                  <a:gd name="T38" fmla="*/ 72 w 88"/>
                  <a:gd name="T39" fmla="*/ 96 h 172"/>
                  <a:gd name="T40" fmla="*/ 72 w 88"/>
                  <a:gd name="T41"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8" h="172">
                    <a:moveTo>
                      <a:pt x="72" y="172"/>
                    </a:moveTo>
                    <a:cubicBezTo>
                      <a:pt x="64" y="172"/>
                      <a:pt x="64" y="172"/>
                      <a:pt x="64" y="172"/>
                    </a:cubicBezTo>
                    <a:cubicBezTo>
                      <a:pt x="64" y="88"/>
                      <a:pt x="64" y="88"/>
                      <a:pt x="64" y="88"/>
                    </a:cubicBezTo>
                    <a:cubicBezTo>
                      <a:pt x="80" y="88"/>
                      <a:pt x="80" y="88"/>
                      <a:pt x="80" y="88"/>
                    </a:cubicBezTo>
                    <a:cubicBezTo>
                      <a:pt x="80" y="24"/>
                      <a:pt x="80" y="24"/>
                      <a:pt x="80" y="24"/>
                    </a:cubicBezTo>
                    <a:cubicBezTo>
                      <a:pt x="80" y="15"/>
                      <a:pt x="73" y="8"/>
                      <a:pt x="64" y="8"/>
                    </a:cubicBezTo>
                    <a:cubicBezTo>
                      <a:pt x="24" y="8"/>
                      <a:pt x="24" y="8"/>
                      <a:pt x="24" y="8"/>
                    </a:cubicBezTo>
                    <a:cubicBezTo>
                      <a:pt x="15" y="8"/>
                      <a:pt x="8" y="15"/>
                      <a:pt x="8" y="24"/>
                    </a:cubicBezTo>
                    <a:cubicBezTo>
                      <a:pt x="8" y="88"/>
                      <a:pt x="8" y="88"/>
                      <a:pt x="8" y="88"/>
                    </a:cubicBezTo>
                    <a:cubicBezTo>
                      <a:pt x="24" y="88"/>
                      <a:pt x="24" y="88"/>
                      <a:pt x="24" y="88"/>
                    </a:cubicBezTo>
                    <a:cubicBezTo>
                      <a:pt x="24" y="172"/>
                      <a:pt x="24" y="172"/>
                      <a:pt x="24" y="172"/>
                    </a:cubicBezTo>
                    <a:cubicBezTo>
                      <a:pt x="16" y="172"/>
                      <a:pt x="16" y="172"/>
                      <a:pt x="16" y="172"/>
                    </a:cubicBezTo>
                    <a:cubicBezTo>
                      <a:pt x="16" y="96"/>
                      <a:pt x="16" y="96"/>
                      <a:pt x="16" y="96"/>
                    </a:cubicBezTo>
                    <a:cubicBezTo>
                      <a:pt x="0" y="96"/>
                      <a:pt x="0" y="96"/>
                      <a:pt x="0" y="96"/>
                    </a:cubicBezTo>
                    <a:cubicBezTo>
                      <a:pt x="0" y="24"/>
                      <a:pt x="0" y="24"/>
                      <a:pt x="0" y="24"/>
                    </a:cubicBezTo>
                    <a:cubicBezTo>
                      <a:pt x="0" y="11"/>
                      <a:pt x="11" y="0"/>
                      <a:pt x="24" y="0"/>
                    </a:cubicBezTo>
                    <a:cubicBezTo>
                      <a:pt x="64" y="0"/>
                      <a:pt x="64" y="0"/>
                      <a:pt x="64" y="0"/>
                    </a:cubicBezTo>
                    <a:cubicBezTo>
                      <a:pt x="77" y="0"/>
                      <a:pt x="88" y="11"/>
                      <a:pt x="88" y="24"/>
                    </a:cubicBezTo>
                    <a:cubicBezTo>
                      <a:pt x="88" y="96"/>
                      <a:pt x="88" y="96"/>
                      <a:pt x="88" y="96"/>
                    </a:cubicBezTo>
                    <a:cubicBezTo>
                      <a:pt x="72" y="96"/>
                      <a:pt x="72" y="96"/>
                      <a:pt x="72" y="96"/>
                    </a:cubicBezTo>
                    <a:lnTo>
                      <a:pt x="72" y="172"/>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197" name="Rectangle 586"/>
              <p:cNvSpPr>
                <a:spLocks noChangeArrowheads="1"/>
              </p:cNvSpPr>
              <p:nvPr/>
            </p:nvSpPr>
            <p:spPr bwMode="auto">
              <a:xfrm>
                <a:off x="4973639" y="4079875"/>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198" name="Rectangle 587"/>
              <p:cNvSpPr>
                <a:spLocks noChangeArrowheads="1"/>
              </p:cNvSpPr>
              <p:nvPr/>
            </p:nvSpPr>
            <p:spPr bwMode="auto">
              <a:xfrm>
                <a:off x="4973639" y="4108450"/>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199" name="Rectangle 588"/>
              <p:cNvSpPr>
                <a:spLocks noChangeArrowheads="1"/>
              </p:cNvSpPr>
              <p:nvPr/>
            </p:nvSpPr>
            <p:spPr bwMode="auto">
              <a:xfrm>
                <a:off x="5095876" y="4130675"/>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200" name="Rectangle 589"/>
              <p:cNvSpPr>
                <a:spLocks noChangeArrowheads="1"/>
              </p:cNvSpPr>
              <p:nvPr/>
            </p:nvSpPr>
            <p:spPr bwMode="auto">
              <a:xfrm>
                <a:off x="4851401" y="4130675"/>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201" name="Rectangle 590"/>
              <p:cNvSpPr>
                <a:spLocks noChangeArrowheads="1"/>
              </p:cNvSpPr>
              <p:nvPr/>
            </p:nvSpPr>
            <p:spPr bwMode="auto">
              <a:xfrm>
                <a:off x="4922839" y="4267200"/>
                <a:ext cx="14288" cy="144463"/>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202" name="Rectangle 591"/>
              <p:cNvSpPr>
                <a:spLocks noChangeArrowheads="1"/>
              </p:cNvSpPr>
              <p:nvPr/>
            </p:nvSpPr>
            <p:spPr bwMode="auto">
              <a:xfrm>
                <a:off x="5024439" y="4267200"/>
                <a:ext cx="14288" cy="144463"/>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grpSp>
        <p:grpSp>
          <p:nvGrpSpPr>
            <p:cNvPr id="156" name="Group 155"/>
            <p:cNvGrpSpPr>
              <a:grpSpLocks noChangeAspect="1"/>
            </p:cNvGrpSpPr>
            <p:nvPr/>
          </p:nvGrpSpPr>
          <p:grpSpPr>
            <a:xfrm>
              <a:off x="5353622" y="2867182"/>
              <a:ext cx="504031" cy="577454"/>
              <a:chOff x="4778376" y="3949700"/>
              <a:chExt cx="403226" cy="461963"/>
            </a:xfrm>
          </p:grpSpPr>
          <p:sp>
            <p:nvSpPr>
              <p:cNvPr id="173" name="Rectangle 577"/>
              <p:cNvSpPr>
                <a:spLocks noChangeArrowheads="1"/>
              </p:cNvSpPr>
              <p:nvPr/>
            </p:nvSpPr>
            <p:spPr bwMode="auto">
              <a:xfrm>
                <a:off x="4973639" y="4260850"/>
                <a:ext cx="14288" cy="150813"/>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174" name="Freeform 578"/>
              <p:cNvSpPr>
                <a:spLocks noEditPoints="1"/>
              </p:cNvSpPr>
              <p:nvPr/>
            </p:nvSpPr>
            <p:spPr bwMode="auto">
              <a:xfrm>
                <a:off x="4937126" y="3949700"/>
                <a:ext cx="87313" cy="87313"/>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8 h 48"/>
                  <a:gd name="T12" fmla="*/ 8 w 48"/>
                  <a:gd name="T13" fmla="*/ 24 h 48"/>
                  <a:gd name="T14" fmla="*/ 24 w 48"/>
                  <a:gd name="T15" fmla="*/ 40 h 48"/>
                  <a:gd name="T16" fmla="*/ 40 w 48"/>
                  <a:gd name="T17" fmla="*/ 24 h 48"/>
                  <a:gd name="T18" fmla="*/ 24 w 48"/>
                  <a:gd name="T19" fmla="*/ 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7"/>
                      <a:pt x="0" y="24"/>
                    </a:cubicBezTo>
                    <a:cubicBezTo>
                      <a:pt x="0" y="11"/>
                      <a:pt x="11" y="0"/>
                      <a:pt x="24" y="0"/>
                    </a:cubicBezTo>
                    <a:cubicBezTo>
                      <a:pt x="37" y="0"/>
                      <a:pt x="48" y="11"/>
                      <a:pt x="48" y="24"/>
                    </a:cubicBezTo>
                    <a:cubicBezTo>
                      <a:pt x="48" y="37"/>
                      <a:pt x="37" y="48"/>
                      <a:pt x="24" y="48"/>
                    </a:cubicBezTo>
                    <a:close/>
                    <a:moveTo>
                      <a:pt x="24" y="8"/>
                    </a:moveTo>
                    <a:cubicBezTo>
                      <a:pt x="15" y="8"/>
                      <a:pt x="8" y="15"/>
                      <a:pt x="8" y="24"/>
                    </a:cubicBezTo>
                    <a:cubicBezTo>
                      <a:pt x="8" y="33"/>
                      <a:pt x="15" y="40"/>
                      <a:pt x="24" y="40"/>
                    </a:cubicBezTo>
                    <a:cubicBezTo>
                      <a:pt x="33" y="40"/>
                      <a:pt x="40" y="33"/>
                      <a:pt x="40" y="24"/>
                    </a:cubicBezTo>
                    <a:cubicBezTo>
                      <a:pt x="40" y="15"/>
                      <a:pt x="33" y="8"/>
                      <a:pt x="24" y="8"/>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175" name="Freeform 579"/>
              <p:cNvSpPr>
                <a:spLocks/>
              </p:cNvSpPr>
              <p:nvPr/>
            </p:nvSpPr>
            <p:spPr bwMode="auto">
              <a:xfrm>
                <a:off x="4894264" y="4051300"/>
                <a:ext cx="173038" cy="57150"/>
              </a:xfrm>
              <a:custGeom>
                <a:avLst/>
                <a:gdLst>
                  <a:gd name="T0" fmla="*/ 96 w 96"/>
                  <a:gd name="T1" fmla="*/ 32 h 32"/>
                  <a:gd name="T2" fmla="*/ 88 w 96"/>
                  <a:gd name="T3" fmla="*/ 32 h 32"/>
                  <a:gd name="T4" fmla="*/ 88 w 96"/>
                  <a:gd name="T5" fmla="*/ 28 h 32"/>
                  <a:gd name="T6" fmla="*/ 68 w 96"/>
                  <a:gd name="T7" fmla="*/ 8 h 32"/>
                  <a:gd name="T8" fmla="*/ 28 w 96"/>
                  <a:gd name="T9" fmla="*/ 8 h 32"/>
                  <a:gd name="T10" fmla="*/ 8 w 96"/>
                  <a:gd name="T11" fmla="*/ 28 h 32"/>
                  <a:gd name="T12" fmla="*/ 8 w 96"/>
                  <a:gd name="T13" fmla="*/ 32 h 32"/>
                  <a:gd name="T14" fmla="*/ 0 w 96"/>
                  <a:gd name="T15" fmla="*/ 32 h 32"/>
                  <a:gd name="T16" fmla="*/ 0 w 96"/>
                  <a:gd name="T17" fmla="*/ 28 h 32"/>
                  <a:gd name="T18" fmla="*/ 28 w 96"/>
                  <a:gd name="T19" fmla="*/ 0 h 32"/>
                  <a:gd name="T20" fmla="*/ 68 w 96"/>
                  <a:gd name="T21" fmla="*/ 0 h 32"/>
                  <a:gd name="T22" fmla="*/ 96 w 96"/>
                  <a:gd name="T23" fmla="*/ 28 h 32"/>
                  <a:gd name="T24" fmla="*/ 96 w 96"/>
                  <a:gd name="T25"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6" h="32">
                    <a:moveTo>
                      <a:pt x="96" y="32"/>
                    </a:moveTo>
                    <a:cubicBezTo>
                      <a:pt x="88" y="32"/>
                      <a:pt x="88" y="32"/>
                      <a:pt x="88" y="32"/>
                    </a:cubicBezTo>
                    <a:cubicBezTo>
                      <a:pt x="88" y="28"/>
                      <a:pt x="88" y="28"/>
                      <a:pt x="88" y="28"/>
                    </a:cubicBezTo>
                    <a:cubicBezTo>
                      <a:pt x="88" y="17"/>
                      <a:pt x="79" y="8"/>
                      <a:pt x="68" y="8"/>
                    </a:cubicBezTo>
                    <a:cubicBezTo>
                      <a:pt x="28" y="8"/>
                      <a:pt x="28" y="8"/>
                      <a:pt x="28" y="8"/>
                    </a:cubicBezTo>
                    <a:cubicBezTo>
                      <a:pt x="17" y="8"/>
                      <a:pt x="8" y="17"/>
                      <a:pt x="8" y="28"/>
                    </a:cubicBezTo>
                    <a:cubicBezTo>
                      <a:pt x="8" y="32"/>
                      <a:pt x="8" y="32"/>
                      <a:pt x="8" y="32"/>
                    </a:cubicBezTo>
                    <a:cubicBezTo>
                      <a:pt x="0" y="32"/>
                      <a:pt x="0" y="32"/>
                      <a:pt x="0" y="32"/>
                    </a:cubicBezTo>
                    <a:cubicBezTo>
                      <a:pt x="0" y="28"/>
                      <a:pt x="0" y="28"/>
                      <a:pt x="0" y="28"/>
                    </a:cubicBezTo>
                    <a:cubicBezTo>
                      <a:pt x="0" y="13"/>
                      <a:pt x="12" y="0"/>
                      <a:pt x="28" y="0"/>
                    </a:cubicBezTo>
                    <a:cubicBezTo>
                      <a:pt x="68" y="0"/>
                      <a:pt x="68" y="0"/>
                      <a:pt x="68" y="0"/>
                    </a:cubicBezTo>
                    <a:cubicBezTo>
                      <a:pt x="83" y="0"/>
                      <a:pt x="96" y="13"/>
                      <a:pt x="96" y="28"/>
                    </a:cubicBezTo>
                    <a:lnTo>
                      <a:pt x="96" y="32"/>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176" name="Rectangle 580"/>
              <p:cNvSpPr>
                <a:spLocks noChangeArrowheads="1"/>
              </p:cNvSpPr>
              <p:nvPr/>
            </p:nvSpPr>
            <p:spPr bwMode="auto">
              <a:xfrm>
                <a:off x="4851401" y="4289425"/>
                <a:ext cx="14288" cy="12223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177" name="Freeform 581"/>
              <p:cNvSpPr>
                <a:spLocks noEditPoints="1"/>
              </p:cNvSpPr>
              <p:nvPr/>
            </p:nvSpPr>
            <p:spPr bwMode="auto">
              <a:xfrm>
                <a:off x="4822826" y="4014788"/>
                <a:ext cx="71438" cy="73025"/>
              </a:xfrm>
              <a:custGeom>
                <a:avLst/>
                <a:gdLst>
                  <a:gd name="T0" fmla="*/ 20 w 40"/>
                  <a:gd name="T1" fmla="*/ 40 h 40"/>
                  <a:gd name="T2" fmla="*/ 0 w 40"/>
                  <a:gd name="T3" fmla="*/ 20 h 40"/>
                  <a:gd name="T4" fmla="*/ 20 w 40"/>
                  <a:gd name="T5" fmla="*/ 0 h 40"/>
                  <a:gd name="T6" fmla="*/ 40 w 40"/>
                  <a:gd name="T7" fmla="*/ 20 h 40"/>
                  <a:gd name="T8" fmla="*/ 20 w 40"/>
                  <a:gd name="T9" fmla="*/ 40 h 40"/>
                  <a:gd name="T10" fmla="*/ 20 w 40"/>
                  <a:gd name="T11" fmla="*/ 8 h 40"/>
                  <a:gd name="T12" fmla="*/ 8 w 40"/>
                  <a:gd name="T13" fmla="*/ 20 h 40"/>
                  <a:gd name="T14" fmla="*/ 20 w 40"/>
                  <a:gd name="T15" fmla="*/ 32 h 40"/>
                  <a:gd name="T16" fmla="*/ 32 w 40"/>
                  <a:gd name="T17" fmla="*/ 20 h 40"/>
                  <a:gd name="T18" fmla="*/ 20 w 40"/>
                  <a:gd name="T19" fmla="*/ 8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8"/>
                    </a:moveTo>
                    <a:cubicBezTo>
                      <a:pt x="13" y="8"/>
                      <a:pt x="8" y="13"/>
                      <a:pt x="8" y="20"/>
                    </a:cubicBezTo>
                    <a:cubicBezTo>
                      <a:pt x="8" y="27"/>
                      <a:pt x="13" y="32"/>
                      <a:pt x="20" y="32"/>
                    </a:cubicBezTo>
                    <a:cubicBezTo>
                      <a:pt x="26" y="32"/>
                      <a:pt x="32" y="27"/>
                      <a:pt x="32" y="20"/>
                    </a:cubicBezTo>
                    <a:cubicBezTo>
                      <a:pt x="32" y="13"/>
                      <a:pt x="26" y="8"/>
                      <a:pt x="20" y="8"/>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178" name="Freeform 582"/>
              <p:cNvSpPr>
                <a:spLocks/>
              </p:cNvSpPr>
              <p:nvPr/>
            </p:nvSpPr>
            <p:spPr bwMode="auto">
              <a:xfrm>
                <a:off x="4778376" y="4102100"/>
                <a:ext cx="158750" cy="309563"/>
              </a:xfrm>
              <a:custGeom>
                <a:avLst/>
                <a:gdLst>
                  <a:gd name="T0" fmla="*/ 72 w 88"/>
                  <a:gd name="T1" fmla="*/ 172 h 172"/>
                  <a:gd name="T2" fmla="*/ 64 w 88"/>
                  <a:gd name="T3" fmla="*/ 172 h 172"/>
                  <a:gd name="T4" fmla="*/ 64 w 88"/>
                  <a:gd name="T5" fmla="*/ 88 h 172"/>
                  <a:gd name="T6" fmla="*/ 80 w 88"/>
                  <a:gd name="T7" fmla="*/ 88 h 172"/>
                  <a:gd name="T8" fmla="*/ 80 w 88"/>
                  <a:gd name="T9" fmla="*/ 24 h 172"/>
                  <a:gd name="T10" fmla="*/ 64 w 88"/>
                  <a:gd name="T11" fmla="*/ 8 h 172"/>
                  <a:gd name="T12" fmla="*/ 24 w 88"/>
                  <a:gd name="T13" fmla="*/ 8 h 172"/>
                  <a:gd name="T14" fmla="*/ 8 w 88"/>
                  <a:gd name="T15" fmla="*/ 24 h 172"/>
                  <a:gd name="T16" fmla="*/ 8 w 88"/>
                  <a:gd name="T17" fmla="*/ 88 h 172"/>
                  <a:gd name="T18" fmla="*/ 24 w 88"/>
                  <a:gd name="T19" fmla="*/ 88 h 172"/>
                  <a:gd name="T20" fmla="*/ 24 w 88"/>
                  <a:gd name="T21" fmla="*/ 172 h 172"/>
                  <a:gd name="T22" fmla="*/ 16 w 88"/>
                  <a:gd name="T23" fmla="*/ 172 h 172"/>
                  <a:gd name="T24" fmla="*/ 16 w 88"/>
                  <a:gd name="T25" fmla="*/ 96 h 172"/>
                  <a:gd name="T26" fmla="*/ 0 w 88"/>
                  <a:gd name="T27" fmla="*/ 96 h 172"/>
                  <a:gd name="T28" fmla="*/ 0 w 88"/>
                  <a:gd name="T29" fmla="*/ 24 h 172"/>
                  <a:gd name="T30" fmla="*/ 24 w 88"/>
                  <a:gd name="T31" fmla="*/ 0 h 172"/>
                  <a:gd name="T32" fmla="*/ 64 w 88"/>
                  <a:gd name="T33" fmla="*/ 0 h 172"/>
                  <a:gd name="T34" fmla="*/ 88 w 88"/>
                  <a:gd name="T35" fmla="*/ 24 h 172"/>
                  <a:gd name="T36" fmla="*/ 88 w 88"/>
                  <a:gd name="T37" fmla="*/ 96 h 172"/>
                  <a:gd name="T38" fmla="*/ 72 w 88"/>
                  <a:gd name="T39" fmla="*/ 96 h 172"/>
                  <a:gd name="T40" fmla="*/ 72 w 88"/>
                  <a:gd name="T41"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8" h="172">
                    <a:moveTo>
                      <a:pt x="72" y="172"/>
                    </a:moveTo>
                    <a:cubicBezTo>
                      <a:pt x="64" y="172"/>
                      <a:pt x="64" y="172"/>
                      <a:pt x="64" y="172"/>
                    </a:cubicBezTo>
                    <a:cubicBezTo>
                      <a:pt x="64" y="88"/>
                      <a:pt x="64" y="88"/>
                      <a:pt x="64" y="88"/>
                    </a:cubicBezTo>
                    <a:cubicBezTo>
                      <a:pt x="80" y="88"/>
                      <a:pt x="80" y="88"/>
                      <a:pt x="80" y="88"/>
                    </a:cubicBezTo>
                    <a:cubicBezTo>
                      <a:pt x="80" y="24"/>
                      <a:pt x="80" y="24"/>
                      <a:pt x="80" y="24"/>
                    </a:cubicBezTo>
                    <a:cubicBezTo>
                      <a:pt x="80" y="15"/>
                      <a:pt x="73" y="8"/>
                      <a:pt x="64" y="8"/>
                    </a:cubicBezTo>
                    <a:cubicBezTo>
                      <a:pt x="24" y="8"/>
                      <a:pt x="24" y="8"/>
                      <a:pt x="24" y="8"/>
                    </a:cubicBezTo>
                    <a:cubicBezTo>
                      <a:pt x="15" y="8"/>
                      <a:pt x="8" y="15"/>
                      <a:pt x="8" y="24"/>
                    </a:cubicBezTo>
                    <a:cubicBezTo>
                      <a:pt x="8" y="88"/>
                      <a:pt x="8" y="88"/>
                      <a:pt x="8" y="88"/>
                    </a:cubicBezTo>
                    <a:cubicBezTo>
                      <a:pt x="24" y="88"/>
                      <a:pt x="24" y="88"/>
                      <a:pt x="24" y="88"/>
                    </a:cubicBezTo>
                    <a:cubicBezTo>
                      <a:pt x="24" y="172"/>
                      <a:pt x="24" y="172"/>
                      <a:pt x="24" y="172"/>
                    </a:cubicBezTo>
                    <a:cubicBezTo>
                      <a:pt x="16" y="172"/>
                      <a:pt x="16" y="172"/>
                      <a:pt x="16" y="172"/>
                    </a:cubicBezTo>
                    <a:cubicBezTo>
                      <a:pt x="16" y="96"/>
                      <a:pt x="16" y="96"/>
                      <a:pt x="16" y="96"/>
                    </a:cubicBezTo>
                    <a:cubicBezTo>
                      <a:pt x="0" y="96"/>
                      <a:pt x="0" y="96"/>
                      <a:pt x="0" y="96"/>
                    </a:cubicBezTo>
                    <a:cubicBezTo>
                      <a:pt x="0" y="24"/>
                      <a:pt x="0" y="24"/>
                      <a:pt x="0" y="24"/>
                    </a:cubicBezTo>
                    <a:cubicBezTo>
                      <a:pt x="0" y="11"/>
                      <a:pt x="11" y="0"/>
                      <a:pt x="24" y="0"/>
                    </a:cubicBezTo>
                    <a:cubicBezTo>
                      <a:pt x="64" y="0"/>
                      <a:pt x="64" y="0"/>
                      <a:pt x="64" y="0"/>
                    </a:cubicBezTo>
                    <a:cubicBezTo>
                      <a:pt x="77" y="0"/>
                      <a:pt x="88" y="11"/>
                      <a:pt x="88" y="24"/>
                    </a:cubicBezTo>
                    <a:cubicBezTo>
                      <a:pt x="88" y="96"/>
                      <a:pt x="88" y="96"/>
                      <a:pt x="88" y="96"/>
                    </a:cubicBezTo>
                    <a:cubicBezTo>
                      <a:pt x="72" y="96"/>
                      <a:pt x="72" y="96"/>
                      <a:pt x="72" y="96"/>
                    </a:cubicBezTo>
                    <a:lnTo>
                      <a:pt x="72" y="172"/>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179" name="Rectangle 583"/>
              <p:cNvSpPr>
                <a:spLocks noChangeArrowheads="1"/>
              </p:cNvSpPr>
              <p:nvPr/>
            </p:nvSpPr>
            <p:spPr bwMode="auto">
              <a:xfrm>
                <a:off x="5095876" y="4289425"/>
                <a:ext cx="14288" cy="12223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180" name="Freeform 584"/>
              <p:cNvSpPr>
                <a:spLocks noEditPoints="1"/>
              </p:cNvSpPr>
              <p:nvPr/>
            </p:nvSpPr>
            <p:spPr bwMode="auto">
              <a:xfrm>
                <a:off x="5067301" y="4014788"/>
                <a:ext cx="71438" cy="73025"/>
              </a:xfrm>
              <a:custGeom>
                <a:avLst/>
                <a:gdLst>
                  <a:gd name="T0" fmla="*/ 20 w 40"/>
                  <a:gd name="T1" fmla="*/ 40 h 40"/>
                  <a:gd name="T2" fmla="*/ 0 w 40"/>
                  <a:gd name="T3" fmla="*/ 20 h 40"/>
                  <a:gd name="T4" fmla="*/ 20 w 40"/>
                  <a:gd name="T5" fmla="*/ 0 h 40"/>
                  <a:gd name="T6" fmla="*/ 40 w 40"/>
                  <a:gd name="T7" fmla="*/ 20 h 40"/>
                  <a:gd name="T8" fmla="*/ 20 w 40"/>
                  <a:gd name="T9" fmla="*/ 40 h 40"/>
                  <a:gd name="T10" fmla="*/ 20 w 40"/>
                  <a:gd name="T11" fmla="*/ 8 h 40"/>
                  <a:gd name="T12" fmla="*/ 8 w 40"/>
                  <a:gd name="T13" fmla="*/ 20 h 40"/>
                  <a:gd name="T14" fmla="*/ 20 w 40"/>
                  <a:gd name="T15" fmla="*/ 32 h 40"/>
                  <a:gd name="T16" fmla="*/ 32 w 40"/>
                  <a:gd name="T17" fmla="*/ 20 h 40"/>
                  <a:gd name="T18" fmla="*/ 20 w 40"/>
                  <a:gd name="T19" fmla="*/ 8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8"/>
                    </a:moveTo>
                    <a:cubicBezTo>
                      <a:pt x="13" y="8"/>
                      <a:pt x="8" y="13"/>
                      <a:pt x="8" y="20"/>
                    </a:cubicBezTo>
                    <a:cubicBezTo>
                      <a:pt x="8" y="27"/>
                      <a:pt x="13" y="32"/>
                      <a:pt x="20" y="32"/>
                    </a:cubicBezTo>
                    <a:cubicBezTo>
                      <a:pt x="26" y="32"/>
                      <a:pt x="32" y="27"/>
                      <a:pt x="32" y="20"/>
                    </a:cubicBezTo>
                    <a:cubicBezTo>
                      <a:pt x="32" y="13"/>
                      <a:pt x="26" y="8"/>
                      <a:pt x="20" y="8"/>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181" name="Freeform 585"/>
              <p:cNvSpPr>
                <a:spLocks/>
              </p:cNvSpPr>
              <p:nvPr/>
            </p:nvSpPr>
            <p:spPr bwMode="auto">
              <a:xfrm>
                <a:off x="5024439" y="4102100"/>
                <a:ext cx="157163" cy="309563"/>
              </a:xfrm>
              <a:custGeom>
                <a:avLst/>
                <a:gdLst>
                  <a:gd name="T0" fmla="*/ 72 w 88"/>
                  <a:gd name="T1" fmla="*/ 172 h 172"/>
                  <a:gd name="T2" fmla="*/ 64 w 88"/>
                  <a:gd name="T3" fmla="*/ 172 h 172"/>
                  <a:gd name="T4" fmla="*/ 64 w 88"/>
                  <a:gd name="T5" fmla="*/ 88 h 172"/>
                  <a:gd name="T6" fmla="*/ 80 w 88"/>
                  <a:gd name="T7" fmla="*/ 88 h 172"/>
                  <a:gd name="T8" fmla="*/ 80 w 88"/>
                  <a:gd name="T9" fmla="*/ 24 h 172"/>
                  <a:gd name="T10" fmla="*/ 64 w 88"/>
                  <a:gd name="T11" fmla="*/ 8 h 172"/>
                  <a:gd name="T12" fmla="*/ 24 w 88"/>
                  <a:gd name="T13" fmla="*/ 8 h 172"/>
                  <a:gd name="T14" fmla="*/ 8 w 88"/>
                  <a:gd name="T15" fmla="*/ 24 h 172"/>
                  <a:gd name="T16" fmla="*/ 8 w 88"/>
                  <a:gd name="T17" fmla="*/ 88 h 172"/>
                  <a:gd name="T18" fmla="*/ 24 w 88"/>
                  <a:gd name="T19" fmla="*/ 88 h 172"/>
                  <a:gd name="T20" fmla="*/ 24 w 88"/>
                  <a:gd name="T21" fmla="*/ 172 h 172"/>
                  <a:gd name="T22" fmla="*/ 16 w 88"/>
                  <a:gd name="T23" fmla="*/ 172 h 172"/>
                  <a:gd name="T24" fmla="*/ 16 w 88"/>
                  <a:gd name="T25" fmla="*/ 96 h 172"/>
                  <a:gd name="T26" fmla="*/ 0 w 88"/>
                  <a:gd name="T27" fmla="*/ 96 h 172"/>
                  <a:gd name="T28" fmla="*/ 0 w 88"/>
                  <a:gd name="T29" fmla="*/ 24 h 172"/>
                  <a:gd name="T30" fmla="*/ 24 w 88"/>
                  <a:gd name="T31" fmla="*/ 0 h 172"/>
                  <a:gd name="T32" fmla="*/ 64 w 88"/>
                  <a:gd name="T33" fmla="*/ 0 h 172"/>
                  <a:gd name="T34" fmla="*/ 88 w 88"/>
                  <a:gd name="T35" fmla="*/ 24 h 172"/>
                  <a:gd name="T36" fmla="*/ 88 w 88"/>
                  <a:gd name="T37" fmla="*/ 96 h 172"/>
                  <a:gd name="T38" fmla="*/ 72 w 88"/>
                  <a:gd name="T39" fmla="*/ 96 h 172"/>
                  <a:gd name="T40" fmla="*/ 72 w 88"/>
                  <a:gd name="T41"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8" h="172">
                    <a:moveTo>
                      <a:pt x="72" y="172"/>
                    </a:moveTo>
                    <a:cubicBezTo>
                      <a:pt x="64" y="172"/>
                      <a:pt x="64" y="172"/>
                      <a:pt x="64" y="172"/>
                    </a:cubicBezTo>
                    <a:cubicBezTo>
                      <a:pt x="64" y="88"/>
                      <a:pt x="64" y="88"/>
                      <a:pt x="64" y="88"/>
                    </a:cubicBezTo>
                    <a:cubicBezTo>
                      <a:pt x="80" y="88"/>
                      <a:pt x="80" y="88"/>
                      <a:pt x="80" y="88"/>
                    </a:cubicBezTo>
                    <a:cubicBezTo>
                      <a:pt x="80" y="24"/>
                      <a:pt x="80" y="24"/>
                      <a:pt x="80" y="24"/>
                    </a:cubicBezTo>
                    <a:cubicBezTo>
                      <a:pt x="80" y="15"/>
                      <a:pt x="73" y="8"/>
                      <a:pt x="64" y="8"/>
                    </a:cubicBezTo>
                    <a:cubicBezTo>
                      <a:pt x="24" y="8"/>
                      <a:pt x="24" y="8"/>
                      <a:pt x="24" y="8"/>
                    </a:cubicBezTo>
                    <a:cubicBezTo>
                      <a:pt x="15" y="8"/>
                      <a:pt x="8" y="15"/>
                      <a:pt x="8" y="24"/>
                    </a:cubicBezTo>
                    <a:cubicBezTo>
                      <a:pt x="8" y="88"/>
                      <a:pt x="8" y="88"/>
                      <a:pt x="8" y="88"/>
                    </a:cubicBezTo>
                    <a:cubicBezTo>
                      <a:pt x="24" y="88"/>
                      <a:pt x="24" y="88"/>
                      <a:pt x="24" y="88"/>
                    </a:cubicBezTo>
                    <a:cubicBezTo>
                      <a:pt x="24" y="172"/>
                      <a:pt x="24" y="172"/>
                      <a:pt x="24" y="172"/>
                    </a:cubicBezTo>
                    <a:cubicBezTo>
                      <a:pt x="16" y="172"/>
                      <a:pt x="16" y="172"/>
                      <a:pt x="16" y="172"/>
                    </a:cubicBezTo>
                    <a:cubicBezTo>
                      <a:pt x="16" y="96"/>
                      <a:pt x="16" y="96"/>
                      <a:pt x="16" y="96"/>
                    </a:cubicBezTo>
                    <a:cubicBezTo>
                      <a:pt x="0" y="96"/>
                      <a:pt x="0" y="96"/>
                      <a:pt x="0" y="96"/>
                    </a:cubicBezTo>
                    <a:cubicBezTo>
                      <a:pt x="0" y="24"/>
                      <a:pt x="0" y="24"/>
                      <a:pt x="0" y="24"/>
                    </a:cubicBezTo>
                    <a:cubicBezTo>
                      <a:pt x="0" y="11"/>
                      <a:pt x="11" y="0"/>
                      <a:pt x="24" y="0"/>
                    </a:cubicBezTo>
                    <a:cubicBezTo>
                      <a:pt x="64" y="0"/>
                      <a:pt x="64" y="0"/>
                      <a:pt x="64" y="0"/>
                    </a:cubicBezTo>
                    <a:cubicBezTo>
                      <a:pt x="77" y="0"/>
                      <a:pt x="88" y="11"/>
                      <a:pt x="88" y="24"/>
                    </a:cubicBezTo>
                    <a:cubicBezTo>
                      <a:pt x="88" y="96"/>
                      <a:pt x="88" y="96"/>
                      <a:pt x="88" y="96"/>
                    </a:cubicBezTo>
                    <a:cubicBezTo>
                      <a:pt x="72" y="96"/>
                      <a:pt x="72" y="96"/>
                      <a:pt x="72" y="96"/>
                    </a:cubicBezTo>
                    <a:lnTo>
                      <a:pt x="72" y="172"/>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182" name="Rectangle 586"/>
              <p:cNvSpPr>
                <a:spLocks noChangeArrowheads="1"/>
              </p:cNvSpPr>
              <p:nvPr/>
            </p:nvSpPr>
            <p:spPr bwMode="auto">
              <a:xfrm>
                <a:off x="4973639" y="4079875"/>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183" name="Rectangle 587"/>
              <p:cNvSpPr>
                <a:spLocks noChangeArrowheads="1"/>
              </p:cNvSpPr>
              <p:nvPr/>
            </p:nvSpPr>
            <p:spPr bwMode="auto">
              <a:xfrm>
                <a:off x="4973639" y="4108450"/>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184" name="Rectangle 588"/>
              <p:cNvSpPr>
                <a:spLocks noChangeArrowheads="1"/>
              </p:cNvSpPr>
              <p:nvPr/>
            </p:nvSpPr>
            <p:spPr bwMode="auto">
              <a:xfrm>
                <a:off x="5095876" y="4130675"/>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185" name="Rectangle 589"/>
              <p:cNvSpPr>
                <a:spLocks noChangeArrowheads="1"/>
              </p:cNvSpPr>
              <p:nvPr/>
            </p:nvSpPr>
            <p:spPr bwMode="auto">
              <a:xfrm>
                <a:off x="4851401" y="4130675"/>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186" name="Rectangle 590"/>
              <p:cNvSpPr>
                <a:spLocks noChangeArrowheads="1"/>
              </p:cNvSpPr>
              <p:nvPr/>
            </p:nvSpPr>
            <p:spPr bwMode="auto">
              <a:xfrm>
                <a:off x="4922839" y="4267200"/>
                <a:ext cx="14288" cy="144463"/>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187" name="Rectangle 591"/>
              <p:cNvSpPr>
                <a:spLocks noChangeArrowheads="1"/>
              </p:cNvSpPr>
              <p:nvPr/>
            </p:nvSpPr>
            <p:spPr bwMode="auto">
              <a:xfrm>
                <a:off x="5024439" y="4267200"/>
                <a:ext cx="14288" cy="144463"/>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grpSp>
        <p:grpSp>
          <p:nvGrpSpPr>
            <p:cNvPr id="157" name="Group 156"/>
            <p:cNvGrpSpPr>
              <a:grpSpLocks noChangeAspect="1"/>
            </p:cNvGrpSpPr>
            <p:nvPr/>
          </p:nvGrpSpPr>
          <p:grpSpPr>
            <a:xfrm>
              <a:off x="6329845" y="2867182"/>
              <a:ext cx="504031" cy="577454"/>
              <a:chOff x="4778376" y="3949700"/>
              <a:chExt cx="403226" cy="461963"/>
            </a:xfrm>
          </p:grpSpPr>
          <p:sp>
            <p:nvSpPr>
              <p:cNvPr id="158" name="Rectangle 577"/>
              <p:cNvSpPr>
                <a:spLocks noChangeArrowheads="1"/>
              </p:cNvSpPr>
              <p:nvPr/>
            </p:nvSpPr>
            <p:spPr bwMode="auto">
              <a:xfrm>
                <a:off x="4973639" y="4260850"/>
                <a:ext cx="14288" cy="150813"/>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159" name="Freeform 578"/>
              <p:cNvSpPr>
                <a:spLocks noEditPoints="1"/>
              </p:cNvSpPr>
              <p:nvPr/>
            </p:nvSpPr>
            <p:spPr bwMode="auto">
              <a:xfrm>
                <a:off x="4937126" y="3949700"/>
                <a:ext cx="87313" cy="87313"/>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8 h 48"/>
                  <a:gd name="T12" fmla="*/ 8 w 48"/>
                  <a:gd name="T13" fmla="*/ 24 h 48"/>
                  <a:gd name="T14" fmla="*/ 24 w 48"/>
                  <a:gd name="T15" fmla="*/ 40 h 48"/>
                  <a:gd name="T16" fmla="*/ 40 w 48"/>
                  <a:gd name="T17" fmla="*/ 24 h 48"/>
                  <a:gd name="T18" fmla="*/ 24 w 48"/>
                  <a:gd name="T19" fmla="*/ 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7"/>
                      <a:pt x="0" y="24"/>
                    </a:cubicBezTo>
                    <a:cubicBezTo>
                      <a:pt x="0" y="11"/>
                      <a:pt x="11" y="0"/>
                      <a:pt x="24" y="0"/>
                    </a:cubicBezTo>
                    <a:cubicBezTo>
                      <a:pt x="37" y="0"/>
                      <a:pt x="48" y="11"/>
                      <a:pt x="48" y="24"/>
                    </a:cubicBezTo>
                    <a:cubicBezTo>
                      <a:pt x="48" y="37"/>
                      <a:pt x="37" y="48"/>
                      <a:pt x="24" y="48"/>
                    </a:cubicBezTo>
                    <a:close/>
                    <a:moveTo>
                      <a:pt x="24" y="8"/>
                    </a:moveTo>
                    <a:cubicBezTo>
                      <a:pt x="15" y="8"/>
                      <a:pt x="8" y="15"/>
                      <a:pt x="8" y="24"/>
                    </a:cubicBezTo>
                    <a:cubicBezTo>
                      <a:pt x="8" y="33"/>
                      <a:pt x="15" y="40"/>
                      <a:pt x="24" y="40"/>
                    </a:cubicBezTo>
                    <a:cubicBezTo>
                      <a:pt x="33" y="40"/>
                      <a:pt x="40" y="33"/>
                      <a:pt x="40" y="24"/>
                    </a:cubicBezTo>
                    <a:cubicBezTo>
                      <a:pt x="40" y="15"/>
                      <a:pt x="33" y="8"/>
                      <a:pt x="24" y="8"/>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160" name="Freeform 579"/>
              <p:cNvSpPr>
                <a:spLocks/>
              </p:cNvSpPr>
              <p:nvPr/>
            </p:nvSpPr>
            <p:spPr bwMode="auto">
              <a:xfrm>
                <a:off x="4894264" y="4051300"/>
                <a:ext cx="173038" cy="57150"/>
              </a:xfrm>
              <a:custGeom>
                <a:avLst/>
                <a:gdLst>
                  <a:gd name="T0" fmla="*/ 96 w 96"/>
                  <a:gd name="T1" fmla="*/ 32 h 32"/>
                  <a:gd name="T2" fmla="*/ 88 w 96"/>
                  <a:gd name="T3" fmla="*/ 32 h 32"/>
                  <a:gd name="T4" fmla="*/ 88 w 96"/>
                  <a:gd name="T5" fmla="*/ 28 h 32"/>
                  <a:gd name="T6" fmla="*/ 68 w 96"/>
                  <a:gd name="T7" fmla="*/ 8 h 32"/>
                  <a:gd name="T8" fmla="*/ 28 w 96"/>
                  <a:gd name="T9" fmla="*/ 8 h 32"/>
                  <a:gd name="T10" fmla="*/ 8 w 96"/>
                  <a:gd name="T11" fmla="*/ 28 h 32"/>
                  <a:gd name="T12" fmla="*/ 8 w 96"/>
                  <a:gd name="T13" fmla="*/ 32 h 32"/>
                  <a:gd name="T14" fmla="*/ 0 w 96"/>
                  <a:gd name="T15" fmla="*/ 32 h 32"/>
                  <a:gd name="T16" fmla="*/ 0 w 96"/>
                  <a:gd name="T17" fmla="*/ 28 h 32"/>
                  <a:gd name="T18" fmla="*/ 28 w 96"/>
                  <a:gd name="T19" fmla="*/ 0 h 32"/>
                  <a:gd name="T20" fmla="*/ 68 w 96"/>
                  <a:gd name="T21" fmla="*/ 0 h 32"/>
                  <a:gd name="T22" fmla="*/ 96 w 96"/>
                  <a:gd name="T23" fmla="*/ 28 h 32"/>
                  <a:gd name="T24" fmla="*/ 96 w 96"/>
                  <a:gd name="T25"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6" h="32">
                    <a:moveTo>
                      <a:pt x="96" y="32"/>
                    </a:moveTo>
                    <a:cubicBezTo>
                      <a:pt x="88" y="32"/>
                      <a:pt x="88" y="32"/>
                      <a:pt x="88" y="32"/>
                    </a:cubicBezTo>
                    <a:cubicBezTo>
                      <a:pt x="88" y="28"/>
                      <a:pt x="88" y="28"/>
                      <a:pt x="88" y="28"/>
                    </a:cubicBezTo>
                    <a:cubicBezTo>
                      <a:pt x="88" y="17"/>
                      <a:pt x="79" y="8"/>
                      <a:pt x="68" y="8"/>
                    </a:cubicBezTo>
                    <a:cubicBezTo>
                      <a:pt x="28" y="8"/>
                      <a:pt x="28" y="8"/>
                      <a:pt x="28" y="8"/>
                    </a:cubicBezTo>
                    <a:cubicBezTo>
                      <a:pt x="17" y="8"/>
                      <a:pt x="8" y="17"/>
                      <a:pt x="8" y="28"/>
                    </a:cubicBezTo>
                    <a:cubicBezTo>
                      <a:pt x="8" y="32"/>
                      <a:pt x="8" y="32"/>
                      <a:pt x="8" y="32"/>
                    </a:cubicBezTo>
                    <a:cubicBezTo>
                      <a:pt x="0" y="32"/>
                      <a:pt x="0" y="32"/>
                      <a:pt x="0" y="32"/>
                    </a:cubicBezTo>
                    <a:cubicBezTo>
                      <a:pt x="0" y="28"/>
                      <a:pt x="0" y="28"/>
                      <a:pt x="0" y="28"/>
                    </a:cubicBezTo>
                    <a:cubicBezTo>
                      <a:pt x="0" y="13"/>
                      <a:pt x="12" y="0"/>
                      <a:pt x="28" y="0"/>
                    </a:cubicBezTo>
                    <a:cubicBezTo>
                      <a:pt x="68" y="0"/>
                      <a:pt x="68" y="0"/>
                      <a:pt x="68" y="0"/>
                    </a:cubicBezTo>
                    <a:cubicBezTo>
                      <a:pt x="83" y="0"/>
                      <a:pt x="96" y="13"/>
                      <a:pt x="96" y="28"/>
                    </a:cubicBezTo>
                    <a:lnTo>
                      <a:pt x="96" y="32"/>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161" name="Rectangle 580"/>
              <p:cNvSpPr>
                <a:spLocks noChangeArrowheads="1"/>
              </p:cNvSpPr>
              <p:nvPr/>
            </p:nvSpPr>
            <p:spPr bwMode="auto">
              <a:xfrm>
                <a:off x="4851401" y="4289425"/>
                <a:ext cx="14288" cy="12223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162" name="Freeform 581"/>
              <p:cNvSpPr>
                <a:spLocks noEditPoints="1"/>
              </p:cNvSpPr>
              <p:nvPr/>
            </p:nvSpPr>
            <p:spPr bwMode="auto">
              <a:xfrm>
                <a:off x="4822826" y="4014788"/>
                <a:ext cx="71438" cy="73025"/>
              </a:xfrm>
              <a:custGeom>
                <a:avLst/>
                <a:gdLst>
                  <a:gd name="T0" fmla="*/ 20 w 40"/>
                  <a:gd name="T1" fmla="*/ 40 h 40"/>
                  <a:gd name="T2" fmla="*/ 0 w 40"/>
                  <a:gd name="T3" fmla="*/ 20 h 40"/>
                  <a:gd name="T4" fmla="*/ 20 w 40"/>
                  <a:gd name="T5" fmla="*/ 0 h 40"/>
                  <a:gd name="T6" fmla="*/ 40 w 40"/>
                  <a:gd name="T7" fmla="*/ 20 h 40"/>
                  <a:gd name="T8" fmla="*/ 20 w 40"/>
                  <a:gd name="T9" fmla="*/ 40 h 40"/>
                  <a:gd name="T10" fmla="*/ 20 w 40"/>
                  <a:gd name="T11" fmla="*/ 8 h 40"/>
                  <a:gd name="T12" fmla="*/ 8 w 40"/>
                  <a:gd name="T13" fmla="*/ 20 h 40"/>
                  <a:gd name="T14" fmla="*/ 20 w 40"/>
                  <a:gd name="T15" fmla="*/ 32 h 40"/>
                  <a:gd name="T16" fmla="*/ 32 w 40"/>
                  <a:gd name="T17" fmla="*/ 20 h 40"/>
                  <a:gd name="T18" fmla="*/ 20 w 40"/>
                  <a:gd name="T19" fmla="*/ 8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8"/>
                    </a:moveTo>
                    <a:cubicBezTo>
                      <a:pt x="13" y="8"/>
                      <a:pt x="8" y="13"/>
                      <a:pt x="8" y="20"/>
                    </a:cubicBezTo>
                    <a:cubicBezTo>
                      <a:pt x="8" y="27"/>
                      <a:pt x="13" y="32"/>
                      <a:pt x="20" y="32"/>
                    </a:cubicBezTo>
                    <a:cubicBezTo>
                      <a:pt x="26" y="32"/>
                      <a:pt x="32" y="27"/>
                      <a:pt x="32" y="20"/>
                    </a:cubicBezTo>
                    <a:cubicBezTo>
                      <a:pt x="32" y="13"/>
                      <a:pt x="26" y="8"/>
                      <a:pt x="20" y="8"/>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163" name="Freeform 582"/>
              <p:cNvSpPr>
                <a:spLocks/>
              </p:cNvSpPr>
              <p:nvPr/>
            </p:nvSpPr>
            <p:spPr bwMode="auto">
              <a:xfrm>
                <a:off x="4778376" y="4102100"/>
                <a:ext cx="158750" cy="309563"/>
              </a:xfrm>
              <a:custGeom>
                <a:avLst/>
                <a:gdLst>
                  <a:gd name="T0" fmla="*/ 72 w 88"/>
                  <a:gd name="T1" fmla="*/ 172 h 172"/>
                  <a:gd name="T2" fmla="*/ 64 w 88"/>
                  <a:gd name="T3" fmla="*/ 172 h 172"/>
                  <a:gd name="T4" fmla="*/ 64 w 88"/>
                  <a:gd name="T5" fmla="*/ 88 h 172"/>
                  <a:gd name="T6" fmla="*/ 80 w 88"/>
                  <a:gd name="T7" fmla="*/ 88 h 172"/>
                  <a:gd name="T8" fmla="*/ 80 w 88"/>
                  <a:gd name="T9" fmla="*/ 24 h 172"/>
                  <a:gd name="T10" fmla="*/ 64 w 88"/>
                  <a:gd name="T11" fmla="*/ 8 h 172"/>
                  <a:gd name="T12" fmla="*/ 24 w 88"/>
                  <a:gd name="T13" fmla="*/ 8 h 172"/>
                  <a:gd name="T14" fmla="*/ 8 w 88"/>
                  <a:gd name="T15" fmla="*/ 24 h 172"/>
                  <a:gd name="T16" fmla="*/ 8 w 88"/>
                  <a:gd name="T17" fmla="*/ 88 h 172"/>
                  <a:gd name="T18" fmla="*/ 24 w 88"/>
                  <a:gd name="T19" fmla="*/ 88 h 172"/>
                  <a:gd name="T20" fmla="*/ 24 w 88"/>
                  <a:gd name="T21" fmla="*/ 172 h 172"/>
                  <a:gd name="T22" fmla="*/ 16 w 88"/>
                  <a:gd name="T23" fmla="*/ 172 h 172"/>
                  <a:gd name="T24" fmla="*/ 16 w 88"/>
                  <a:gd name="T25" fmla="*/ 96 h 172"/>
                  <a:gd name="T26" fmla="*/ 0 w 88"/>
                  <a:gd name="T27" fmla="*/ 96 h 172"/>
                  <a:gd name="T28" fmla="*/ 0 w 88"/>
                  <a:gd name="T29" fmla="*/ 24 h 172"/>
                  <a:gd name="T30" fmla="*/ 24 w 88"/>
                  <a:gd name="T31" fmla="*/ 0 h 172"/>
                  <a:gd name="T32" fmla="*/ 64 w 88"/>
                  <a:gd name="T33" fmla="*/ 0 h 172"/>
                  <a:gd name="T34" fmla="*/ 88 w 88"/>
                  <a:gd name="T35" fmla="*/ 24 h 172"/>
                  <a:gd name="T36" fmla="*/ 88 w 88"/>
                  <a:gd name="T37" fmla="*/ 96 h 172"/>
                  <a:gd name="T38" fmla="*/ 72 w 88"/>
                  <a:gd name="T39" fmla="*/ 96 h 172"/>
                  <a:gd name="T40" fmla="*/ 72 w 88"/>
                  <a:gd name="T41"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8" h="172">
                    <a:moveTo>
                      <a:pt x="72" y="172"/>
                    </a:moveTo>
                    <a:cubicBezTo>
                      <a:pt x="64" y="172"/>
                      <a:pt x="64" y="172"/>
                      <a:pt x="64" y="172"/>
                    </a:cubicBezTo>
                    <a:cubicBezTo>
                      <a:pt x="64" y="88"/>
                      <a:pt x="64" y="88"/>
                      <a:pt x="64" y="88"/>
                    </a:cubicBezTo>
                    <a:cubicBezTo>
                      <a:pt x="80" y="88"/>
                      <a:pt x="80" y="88"/>
                      <a:pt x="80" y="88"/>
                    </a:cubicBezTo>
                    <a:cubicBezTo>
                      <a:pt x="80" y="24"/>
                      <a:pt x="80" y="24"/>
                      <a:pt x="80" y="24"/>
                    </a:cubicBezTo>
                    <a:cubicBezTo>
                      <a:pt x="80" y="15"/>
                      <a:pt x="73" y="8"/>
                      <a:pt x="64" y="8"/>
                    </a:cubicBezTo>
                    <a:cubicBezTo>
                      <a:pt x="24" y="8"/>
                      <a:pt x="24" y="8"/>
                      <a:pt x="24" y="8"/>
                    </a:cubicBezTo>
                    <a:cubicBezTo>
                      <a:pt x="15" y="8"/>
                      <a:pt x="8" y="15"/>
                      <a:pt x="8" y="24"/>
                    </a:cubicBezTo>
                    <a:cubicBezTo>
                      <a:pt x="8" y="88"/>
                      <a:pt x="8" y="88"/>
                      <a:pt x="8" y="88"/>
                    </a:cubicBezTo>
                    <a:cubicBezTo>
                      <a:pt x="24" y="88"/>
                      <a:pt x="24" y="88"/>
                      <a:pt x="24" y="88"/>
                    </a:cubicBezTo>
                    <a:cubicBezTo>
                      <a:pt x="24" y="172"/>
                      <a:pt x="24" y="172"/>
                      <a:pt x="24" y="172"/>
                    </a:cubicBezTo>
                    <a:cubicBezTo>
                      <a:pt x="16" y="172"/>
                      <a:pt x="16" y="172"/>
                      <a:pt x="16" y="172"/>
                    </a:cubicBezTo>
                    <a:cubicBezTo>
                      <a:pt x="16" y="96"/>
                      <a:pt x="16" y="96"/>
                      <a:pt x="16" y="96"/>
                    </a:cubicBezTo>
                    <a:cubicBezTo>
                      <a:pt x="0" y="96"/>
                      <a:pt x="0" y="96"/>
                      <a:pt x="0" y="96"/>
                    </a:cubicBezTo>
                    <a:cubicBezTo>
                      <a:pt x="0" y="24"/>
                      <a:pt x="0" y="24"/>
                      <a:pt x="0" y="24"/>
                    </a:cubicBezTo>
                    <a:cubicBezTo>
                      <a:pt x="0" y="11"/>
                      <a:pt x="11" y="0"/>
                      <a:pt x="24" y="0"/>
                    </a:cubicBezTo>
                    <a:cubicBezTo>
                      <a:pt x="64" y="0"/>
                      <a:pt x="64" y="0"/>
                      <a:pt x="64" y="0"/>
                    </a:cubicBezTo>
                    <a:cubicBezTo>
                      <a:pt x="77" y="0"/>
                      <a:pt x="88" y="11"/>
                      <a:pt x="88" y="24"/>
                    </a:cubicBezTo>
                    <a:cubicBezTo>
                      <a:pt x="88" y="96"/>
                      <a:pt x="88" y="96"/>
                      <a:pt x="88" y="96"/>
                    </a:cubicBezTo>
                    <a:cubicBezTo>
                      <a:pt x="72" y="96"/>
                      <a:pt x="72" y="96"/>
                      <a:pt x="72" y="96"/>
                    </a:cubicBezTo>
                    <a:lnTo>
                      <a:pt x="72" y="172"/>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164" name="Rectangle 583"/>
              <p:cNvSpPr>
                <a:spLocks noChangeArrowheads="1"/>
              </p:cNvSpPr>
              <p:nvPr/>
            </p:nvSpPr>
            <p:spPr bwMode="auto">
              <a:xfrm>
                <a:off x="5095876" y="4289425"/>
                <a:ext cx="14288" cy="12223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165" name="Freeform 584"/>
              <p:cNvSpPr>
                <a:spLocks noEditPoints="1"/>
              </p:cNvSpPr>
              <p:nvPr/>
            </p:nvSpPr>
            <p:spPr bwMode="auto">
              <a:xfrm>
                <a:off x="5067301" y="4014788"/>
                <a:ext cx="71438" cy="73025"/>
              </a:xfrm>
              <a:custGeom>
                <a:avLst/>
                <a:gdLst>
                  <a:gd name="T0" fmla="*/ 20 w 40"/>
                  <a:gd name="T1" fmla="*/ 40 h 40"/>
                  <a:gd name="T2" fmla="*/ 0 w 40"/>
                  <a:gd name="T3" fmla="*/ 20 h 40"/>
                  <a:gd name="T4" fmla="*/ 20 w 40"/>
                  <a:gd name="T5" fmla="*/ 0 h 40"/>
                  <a:gd name="T6" fmla="*/ 40 w 40"/>
                  <a:gd name="T7" fmla="*/ 20 h 40"/>
                  <a:gd name="T8" fmla="*/ 20 w 40"/>
                  <a:gd name="T9" fmla="*/ 40 h 40"/>
                  <a:gd name="T10" fmla="*/ 20 w 40"/>
                  <a:gd name="T11" fmla="*/ 8 h 40"/>
                  <a:gd name="T12" fmla="*/ 8 w 40"/>
                  <a:gd name="T13" fmla="*/ 20 h 40"/>
                  <a:gd name="T14" fmla="*/ 20 w 40"/>
                  <a:gd name="T15" fmla="*/ 32 h 40"/>
                  <a:gd name="T16" fmla="*/ 32 w 40"/>
                  <a:gd name="T17" fmla="*/ 20 h 40"/>
                  <a:gd name="T18" fmla="*/ 20 w 40"/>
                  <a:gd name="T19" fmla="*/ 8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8"/>
                    </a:moveTo>
                    <a:cubicBezTo>
                      <a:pt x="13" y="8"/>
                      <a:pt x="8" y="13"/>
                      <a:pt x="8" y="20"/>
                    </a:cubicBezTo>
                    <a:cubicBezTo>
                      <a:pt x="8" y="27"/>
                      <a:pt x="13" y="32"/>
                      <a:pt x="20" y="32"/>
                    </a:cubicBezTo>
                    <a:cubicBezTo>
                      <a:pt x="26" y="32"/>
                      <a:pt x="32" y="27"/>
                      <a:pt x="32" y="20"/>
                    </a:cubicBezTo>
                    <a:cubicBezTo>
                      <a:pt x="32" y="13"/>
                      <a:pt x="26" y="8"/>
                      <a:pt x="20" y="8"/>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166" name="Freeform 585"/>
              <p:cNvSpPr>
                <a:spLocks/>
              </p:cNvSpPr>
              <p:nvPr/>
            </p:nvSpPr>
            <p:spPr bwMode="auto">
              <a:xfrm>
                <a:off x="5024439" y="4102100"/>
                <a:ext cx="157163" cy="309563"/>
              </a:xfrm>
              <a:custGeom>
                <a:avLst/>
                <a:gdLst>
                  <a:gd name="T0" fmla="*/ 72 w 88"/>
                  <a:gd name="T1" fmla="*/ 172 h 172"/>
                  <a:gd name="T2" fmla="*/ 64 w 88"/>
                  <a:gd name="T3" fmla="*/ 172 h 172"/>
                  <a:gd name="T4" fmla="*/ 64 w 88"/>
                  <a:gd name="T5" fmla="*/ 88 h 172"/>
                  <a:gd name="T6" fmla="*/ 80 w 88"/>
                  <a:gd name="T7" fmla="*/ 88 h 172"/>
                  <a:gd name="T8" fmla="*/ 80 w 88"/>
                  <a:gd name="T9" fmla="*/ 24 h 172"/>
                  <a:gd name="T10" fmla="*/ 64 w 88"/>
                  <a:gd name="T11" fmla="*/ 8 h 172"/>
                  <a:gd name="T12" fmla="*/ 24 w 88"/>
                  <a:gd name="T13" fmla="*/ 8 h 172"/>
                  <a:gd name="T14" fmla="*/ 8 w 88"/>
                  <a:gd name="T15" fmla="*/ 24 h 172"/>
                  <a:gd name="T16" fmla="*/ 8 w 88"/>
                  <a:gd name="T17" fmla="*/ 88 h 172"/>
                  <a:gd name="T18" fmla="*/ 24 w 88"/>
                  <a:gd name="T19" fmla="*/ 88 h 172"/>
                  <a:gd name="T20" fmla="*/ 24 w 88"/>
                  <a:gd name="T21" fmla="*/ 172 h 172"/>
                  <a:gd name="T22" fmla="*/ 16 w 88"/>
                  <a:gd name="T23" fmla="*/ 172 h 172"/>
                  <a:gd name="T24" fmla="*/ 16 w 88"/>
                  <a:gd name="T25" fmla="*/ 96 h 172"/>
                  <a:gd name="T26" fmla="*/ 0 w 88"/>
                  <a:gd name="T27" fmla="*/ 96 h 172"/>
                  <a:gd name="T28" fmla="*/ 0 w 88"/>
                  <a:gd name="T29" fmla="*/ 24 h 172"/>
                  <a:gd name="T30" fmla="*/ 24 w 88"/>
                  <a:gd name="T31" fmla="*/ 0 h 172"/>
                  <a:gd name="T32" fmla="*/ 64 w 88"/>
                  <a:gd name="T33" fmla="*/ 0 h 172"/>
                  <a:gd name="T34" fmla="*/ 88 w 88"/>
                  <a:gd name="T35" fmla="*/ 24 h 172"/>
                  <a:gd name="T36" fmla="*/ 88 w 88"/>
                  <a:gd name="T37" fmla="*/ 96 h 172"/>
                  <a:gd name="T38" fmla="*/ 72 w 88"/>
                  <a:gd name="T39" fmla="*/ 96 h 172"/>
                  <a:gd name="T40" fmla="*/ 72 w 88"/>
                  <a:gd name="T41"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8" h="172">
                    <a:moveTo>
                      <a:pt x="72" y="172"/>
                    </a:moveTo>
                    <a:cubicBezTo>
                      <a:pt x="64" y="172"/>
                      <a:pt x="64" y="172"/>
                      <a:pt x="64" y="172"/>
                    </a:cubicBezTo>
                    <a:cubicBezTo>
                      <a:pt x="64" y="88"/>
                      <a:pt x="64" y="88"/>
                      <a:pt x="64" y="88"/>
                    </a:cubicBezTo>
                    <a:cubicBezTo>
                      <a:pt x="80" y="88"/>
                      <a:pt x="80" y="88"/>
                      <a:pt x="80" y="88"/>
                    </a:cubicBezTo>
                    <a:cubicBezTo>
                      <a:pt x="80" y="24"/>
                      <a:pt x="80" y="24"/>
                      <a:pt x="80" y="24"/>
                    </a:cubicBezTo>
                    <a:cubicBezTo>
                      <a:pt x="80" y="15"/>
                      <a:pt x="73" y="8"/>
                      <a:pt x="64" y="8"/>
                    </a:cubicBezTo>
                    <a:cubicBezTo>
                      <a:pt x="24" y="8"/>
                      <a:pt x="24" y="8"/>
                      <a:pt x="24" y="8"/>
                    </a:cubicBezTo>
                    <a:cubicBezTo>
                      <a:pt x="15" y="8"/>
                      <a:pt x="8" y="15"/>
                      <a:pt x="8" y="24"/>
                    </a:cubicBezTo>
                    <a:cubicBezTo>
                      <a:pt x="8" y="88"/>
                      <a:pt x="8" y="88"/>
                      <a:pt x="8" y="88"/>
                    </a:cubicBezTo>
                    <a:cubicBezTo>
                      <a:pt x="24" y="88"/>
                      <a:pt x="24" y="88"/>
                      <a:pt x="24" y="88"/>
                    </a:cubicBezTo>
                    <a:cubicBezTo>
                      <a:pt x="24" y="172"/>
                      <a:pt x="24" y="172"/>
                      <a:pt x="24" y="172"/>
                    </a:cubicBezTo>
                    <a:cubicBezTo>
                      <a:pt x="16" y="172"/>
                      <a:pt x="16" y="172"/>
                      <a:pt x="16" y="172"/>
                    </a:cubicBezTo>
                    <a:cubicBezTo>
                      <a:pt x="16" y="96"/>
                      <a:pt x="16" y="96"/>
                      <a:pt x="16" y="96"/>
                    </a:cubicBezTo>
                    <a:cubicBezTo>
                      <a:pt x="0" y="96"/>
                      <a:pt x="0" y="96"/>
                      <a:pt x="0" y="96"/>
                    </a:cubicBezTo>
                    <a:cubicBezTo>
                      <a:pt x="0" y="24"/>
                      <a:pt x="0" y="24"/>
                      <a:pt x="0" y="24"/>
                    </a:cubicBezTo>
                    <a:cubicBezTo>
                      <a:pt x="0" y="11"/>
                      <a:pt x="11" y="0"/>
                      <a:pt x="24" y="0"/>
                    </a:cubicBezTo>
                    <a:cubicBezTo>
                      <a:pt x="64" y="0"/>
                      <a:pt x="64" y="0"/>
                      <a:pt x="64" y="0"/>
                    </a:cubicBezTo>
                    <a:cubicBezTo>
                      <a:pt x="77" y="0"/>
                      <a:pt x="88" y="11"/>
                      <a:pt x="88" y="24"/>
                    </a:cubicBezTo>
                    <a:cubicBezTo>
                      <a:pt x="88" y="96"/>
                      <a:pt x="88" y="96"/>
                      <a:pt x="88" y="96"/>
                    </a:cubicBezTo>
                    <a:cubicBezTo>
                      <a:pt x="72" y="96"/>
                      <a:pt x="72" y="96"/>
                      <a:pt x="72" y="96"/>
                    </a:cubicBezTo>
                    <a:lnTo>
                      <a:pt x="72" y="172"/>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167" name="Rectangle 586"/>
              <p:cNvSpPr>
                <a:spLocks noChangeArrowheads="1"/>
              </p:cNvSpPr>
              <p:nvPr/>
            </p:nvSpPr>
            <p:spPr bwMode="auto">
              <a:xfrm>
                <a:off x="4973639" y="4079875"/>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168" name="Rectangle 587"/>
              <p:cNvSpPr>
                <a:spLocks noChangeArrowheads="1"/>
              </p:cNvSpPr>
              <p:nvPr/>
            </p:nvSpPr>
            <p:spPr bwMode="auto">
              <a:xfrm>
                <a:off x="4973639" y="4108450"/>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169" name="Rectangle 588"/>
              <p:cNvSpPr>
                <a:spLocks noChangeArrowheads="1"/>
              </p:cNvSpPr>
              <p:nvPr/>
            </p:nvSpPr>
            <p:spPr bwMode="auto">
              <a:xfrm>
                <a:off x="5095876" y="4130675"/>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170" name="Rectangle 589"/>
              <p:cNvSpPr>
                <a:spLocks noChangeArrowheads="1"/>
              </p:cNvSpPr>
              <p:nvPr/>
            </p:nvSpPr>
            <p:spPr bwMode="auto">
              <a:xfrm>
                <a:off x="4851401" y="4130675"/>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171" name="Rectangle 590"/>
              <p:cNvSpPr>
                <a:spLocks noChangeArrowheads="1"/>
              </p:cNvSpPr>
              <p:nvPr/>
            </p:nvSpPr>
            <p:spPr bwMode="auto">
              <a:xfrm>
                <a:off x="4922839" y="4267200"/>
                <a:ext cx="14288" cy="144463"/>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172" name="Rectangle 591"/>
              <p:cNvSpPr>
                <a:spLocks noChangeArrowheads="1"/>
              </p:cNvSpPr>
              <p:nvPr/>
            </p:nvSpPr>
            <p:spPr bwMode="auto">
              <a:xfrm>
                <a:off x="5024439" y="4267200"/>
                <a:ext cx="14288" cy="144463"/>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grpSp>
      </p:grpSp>
      <p:sp>
        <p:nvSpPr>
          <p:cNvPr id="34" name="Rectangle 33"/>
          <p:cNvSpPr/>
          <p:nvPr/>
        </p:nvSpPr>
        <p:spPr>
          <a:xfrm>
            <a:off x="2730256" y="677093"/>
            <a:ext cx="9248619" cy="4186455"/>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ectangle 100"/>
          <p:cNvSpPr/>
          <p:nvPr/>
        </p:nvSpPr>
        <p:spPr>
          <a:xfrm>
            <a:off x="2730257" y="4978799"/>
            <a:ext cx="5904412" cy="1738299"/>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Pentagon 16"/>
          <p:cNvSpPr/>
          <p:nvPr/>
        </p:nvSpPr>
        <p:spPr>
          <a:xfrm>
            <a:off x="-1" y="57150"/>
            <a:ext cx="11978877" cy="521494"/>
          </a:xfrm>
          <a:prstGeom prst="homePlate">
            <a:avLst/>
          </a:prstGeom>
          <a:solidFill>
            <a:schemeClr val="bg1">
              <a:lumMod val="9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itle 1">
            <a:extLst>
              <a:ext uri="{FF2B5EF4-FFF2-40B4-BE49-F238E27FC236}">
                <a16:creationId xmlns="" xmlns:a16="http://schemas.microsoft.com/office/drawing/2014/main" id="{C4CC0F66-F716-9E4A-A350-90E627E348D3}"/>
              </a:ext>
            </a:extLst>
          </p:cNvPr>
          <p:cNvSpPr txBox="1">
            <a:spLocks/>
          </p:cNvSpPr>
          <p:nvPr/>
        </p:nvSpPr>
        <p:spPr bwMode="auto">
          <a:xfrm>
            <a:off x="243769" y="3135941"/>
            <a:ext cx="942302" cy="249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CA" sz="1200" b="1" i="0" u="none" strike="noStrike" kern="1200" cap="none" spc="0" normalizeH="0" baseline="0" noProof="0" dirty="0" smtClean="0">
                <a:ln>
                  <a:noFill/>
                </a:ln>
                <a:solidFill>
                  <a:srgbClr val="5B9BD5"/>
                </a:solidFill>
                <a:effectLst/>
                <a:uLnTx/>
                <a:uFillTx/>
                <a:latin typeface="Century Gothic" pitchFamily="34" charset="0"/>
                <a:ea typeface="ヒラギノ角ゴ Pro W3" pitchFamily="126" charset="-128"/>
              </a:rPr>
              <a:t>Objective</a:t>
            </a:r>
            <a:endParaRPr kumimoji="0" lang="en-CA" sz="1200" b="1" i="0" u="none" strike="noStrike" kern="1200" cap="none" spc="0" normalizeH="0" baseline="0" noProof="0" dirty="0">
              <a:ln>
                <a:noFill/>
              </a:ln>
              <a:solidFill>
                <a:srgbClr val="5B9BD5"/>
              </a:solidFill>
              <a:effectLst/>
              <a:uLnTx/>
              <a:uFillTx/>
              <a:latin typeface="Century Gothic" pitchFamily="34" charset="0"/>
              <a:ea typeface="ヒラギノ角ゴ Pro W3" pitchFamily="126" charset="-128"/>
            </a:endParaRPr>
          </a:p>
        </p:txBody>
      </p:sp>
      <p:sp>
        <p:nvSpPr>
          <p:cNvPr id="57" name="Title 1">
            <a:extLst>
              <a:ext uri="{FF2B5EF4-FFF2-40B4-BE49-F238E27FC236}">
                <a16:creationId xmlns="" xmlns:a16="http://schemas.microsoft.com/office/drawing/2014/main" id="{C4CC0F66-F716-9E4A-A350-90E627E348D3}"/>
              </a:ext>
            </a:extLst>
          </p:cNvPr>
          <p:cNvSpPr txBox="1">
            <a:spLocks/>
          </p:cNvSpPr>
          <p:nvPr/>
        </p:nvSpPr>
        <p:spPr bwMode="auto">
          <a:xfrm>
            <a:off x="250397" y="5441372"/>
            <a:ext cx="842907" cy="249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CA" sz="1200" b="1" i="0" u="none" strike="noStrike" kern="1200" cap="none" spc="0" normalizeH="0" baseline="0" noProof="0" dirty="0" smtClean="0">
                <a:ln>
                  <a:noFill/>
                </a:ln>
                <a:solidFill>
                  <a:srgbClr val="73B632"/>
                </a:solidFill>
                <a:effectLst/>
                <a:uLnTx/>
                <a:uFillTx/>
                <a:latin typeface="Century Gothic" pitchFamily="34" charset="0"/>
                <a:ea typeface="ヒラギノ角ゴ Pro W3" pitchFamily="126" charset="-128"/>
              </a:rPr>
              <a:t>Duration</a:t>
            </a:r>
            <a:endParaRPr kumimoji="0" lang="en-CA" sz="1200" b="1" i="0" u="none" strike="noStrike" kern="1200" cap="none" spc="0" normalizeH="0" baseline="0" noProof="0" dirty="0">
              <a:ln>
                <a:noFill/>
              </a:ln>
              <a:solidFill>
                <a:srgbClr val="73B632"/>
              </a:solidFill>
              <a:effectLst/>
              <a:uLnTx/>
              <a:uFillTx/>
              <a:latin typeface="Century Gothic" pitchFamily="34" charset="0"/>
              <a:ea typeface="ヒラギノ角ゴ Pro W3" pitchFamily="126" charset="-128"/>
            </a:endParaRPr>
          </a:p>
        </p:txBody>
      </p:sp>
      <p:sp>
        <p:nvSpPr>
          <p:cNvPr id="58" name="Title 1">
            <a:extLst>
              <a:ext uri="{FF2B5EF4-FFF2-40B4-BE49-F238E27FC236}">
                <a16:creationId xmlns="" xmlns:a16="http://schemas.microsoft.com/office/drawing/2014/main" id="{C4CC0F66-F716-9E4A-A350-90E627E348D3}"/>
              </a:ext>
            </a:extLst>
          </p:cNvPr>
          <p:cNvSpPr txBox="1">
            <a:spLocks/>
          </p:cNvSpPr>
          <p:nvPr/>
        </p:nvSpPr>
        <p:spPr bwMode="auto">
          <a:xfrm>
            <a:off x="243769" y="4267167"/>
            <a:ext cx="1074822" cy="249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CA" sz="1200" b="1" i="0" u="none" strike="noStrike" kern="1200" cap="none" spc="0" normalizeH="0" baseline="0" noProof="0" dirty="0" smtClean="0">
                <a:ln>
                  <a:noFill/>
                </a:ln>
                <a:solidFill>
                  <a:srgbClr val="E47623"/>
                </a:solidFill>
                <a:effectLst/>
                <a:uLnTx/>
                <a:uFillTx/>
                <a:latin typeface="Century Gothic" pitchFamily="34" charset="0"/>
                <a:ea typeface="ヒラギノ角ゴ Pro W3" pitchFamily="126" charset="-128"/>
              </a:rPr>
              <a:t>Frequency</a:t>
            </a:r>
            <a:endParaRPr kumimoji="0" lang="en-CA" sz="1200" b="1" i="0" u="none" strike="noStrike" kern="1200" cap="none" spc="0" normalizeH="0" baseline="0" noProof="0" dirty="0">
              <a:ln>
                <a:noFill/>
              </a:ln>
              <a:solidFill>
                <a:srgbClr val="E47623"/>
              </a:solidFill>
              <a:effectLst/>
              <a:uLnTx/>
              <a:uFillTx/>
              <a:latin typeface="Century Gothic" pitchFamily="34" charset="0"/>
              <a:ea typeface="ヒラギノ角ゴ Pro W3" pitchFamily="126" charset="-128"/>
            </a:endParaRPr>
          </a:p>
        </p:txBody>
      </p:sp>
      <p:sp>
        <p:nvSpPr>
          <p:cNvPr id="59" name="Title 1">
            <a:extLst>
              <a:ext uri="{FF2B5EF4-FFF2-40B4-BE49-F238E27FC236}">
                <a16:creationId xmlns="" xmlns:a16="http://schemas.microsoft.com/office/drawing/2014/main" id="{C4CC0F66-F716-9E4A-A350-90E627E348D3}"/>
              </a:ext>
            </a:extLst>
          </p:cNvPr>
          <p:cNvSpPr txBox="1">
            <a:spLocks/>
          </p:cNvSpPr>
          <p:nvPr/>
        </p:nvSpPr>
        <p:spPr bwMode="auto">
          <a:xfrm>
            <a:off x="250397" y="3385001"/>
            <a:ext cx="2347029" cy="554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r>
              <a:rPr lang="en-CA" sz="900" dirty="0">
                <a:solidFill>
                  <a:schemeClr val="tx1"/>
                </a:solidFill>
              </a:rPr>
              <a:t>To </a:t>
            </a:r>
            <a:r>
              <a:rPr lang="en-CA" sz="900" dirty="0" smtClean="0">
                <a:solidFill>
                  <a:schemeClr val="tx1"/>
                </a:solidFill>
              </a:rPr>
              <a:t>facilitate </a:t>
            </a:r>
            <a:r>
              <a:rPr lang="en-CA" sz="900" dirty="0">
                <a:solidFill>
                  <a:schemeClr val="tx1"/>
                </a:solidFill>
              </a:rPr>
              <a:t>effective integration, coordination, and collaboration among scrum teams</a:t>
            </a:r>
            <a:endParaRPr lang="en-US" sz="900" dirty="0">
              <a:solidFill>
                <a:schemeClr val="tx1"/>
              </a:solidFill>
            </a:endParaRPr>
          </a:p>
        </p:txBody>
      </p:sp>
      <p:sp>
        <p:nvSpPr>
          <p:cNvPr id="62" name="Title 1">
            <a:extLst>
              <a:ext uri="{FF2B5EF4-FFF2-40B4-BE49-F238E27FC236}">
                <a16:creationId xmlns="" xmlns:a16="http://schemas.microsoft.com/office/drawing/2014/main" id="{C4CC0F66-F716-9E4A-A350-90E627E348D3}"/>
              </a:ext>
            </a:extLst>
          </p:cNvPr>
          <p:cNvSpPr txBox="1">
            <a:spLocks/>
          </p:cNvSpPr>
          <p:nvPr/>
        </p:nvSpPr>
        <p:spPr bwMode="auto">
          <a:xfrm>
            <a:off x="250397" y="4502704"/>
            <a:ext cx="2347029" cy="4760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r>
              <a:rPr lang="en-CA" sz="900" dirty="0">
                <a:solidFill>
                  <a:schemeClr val="tx1"/>
                </a:solidFill>
              </a:rPr>
              <a:t>Daily or as agreed to in the team Working Agreement</a:t>
            </a:r>
            <a:r>
              <a:rPr lang="en-CA" sz="900" dirty="0" smtClean="0">
                <a:solidFill>
                  <a:schemeClr val="tx1"/>
                </a:solidFill>
              </a:rPr>
              <a:t>.</a:t>
            </a:r>
          </a:p>
          <a:p>
            <a:endParaRPr lang="en-CA" sz="900" dirty="0">
              <a:solidFill>
                <a:schemeClr val="tx1"/>
              </a:solidFill>
            </a:endParaRPr>
          </a:p>
        </p:txBody>
      </p:sp>
      <p:sp>
        <p:nvSpPr>
          <p:cNvPr id="63" name="Title 1">
            <a:extLst>
              <a:ext uri="{FF2B5EF4-FFF2-40B4-BE49-F238E27FC236}">
                <a16:creationId xmlns="" xmlns:a16="http://schemas.microsoft.com/office/drawing/2014/main" id="{C4CC0F66-F716-9E4A-A350-90E627E348D3}"/>
              </a:ext>
            </a:extLst>
          </p:cNvPr>
          <p:cNvSpPr txBox="1">
            <a:spLocks/>
          </p:cNvSpPr>
          <p:nvPr/>
        </p:nvSpPr>
        <p:spPr bwMode="auto">
          <a:xfrm>
            <a:off x="250397" y="5637304"/>
            <a:ext cx="2347029" cy="4104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r>
              <a:rPr lang="en-CA" sz="900" dirty="0">
                <a:solidFill>
                  <a:schemeClr val="tx1"/>
                </a:solidFill>
              </a:rPr>
              <a:t>15-30 minutes depending on the frequency of the meeting</a:t>
            </a:r>
            <a:r>
              <a:rPr lang="en-CA" sz="900" dirty="0" smtClean="0">
                <a:solidFill>
                  <a:schemeClr val="tx1"/>
                </a:solidFill>
              </a:rPr>
              <a:t>.</a:t>
            </a:r>
            <a:endParaRPr lang="en-CA" sz="900" dirty="0">
              <a:solidFill>
                <a:schemeClr val="tx1"/>
              </a:solidFill>
            </a:endParaRPr>
          </a:p>
        </p:txBody>
      </p:sp>
      <p:sp>
        <p:nvSpPr>
          <p:cNvPr id="66" name="Rectangle 65"/>
          <p:cNvSpPr/>
          <p:nvPr/>
        </p:nvSpPr>
        <p:spPr>
          <a:xfrm>
            <a:off x="8677896" y="4978799"/>
            <a:ext cx="3300980" cy="1738299"/>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Title 1">
            <a:extLst>
              <a:ext uri="{FF2B5EF4-FFF2-40B4-BE49-F238E27FC236}">
                <a16:creationId xmlns="" xmlns:a16="http://schemas.microsoft.com/office/drawing/2014/main" id="{C4CC0F66-F716-9E4A-A350-90E627E348D3}"/>
              </a:ext>
            </a:extLst>
          </p:cNvPr>
          <p:cNvSpPr txBox="1">
            <a:spLocks/>
          </p:cNvSpPr>
          <p:nvPr/>
        </p:nvSpPr>
        <p:spPr bwMode="auto">
          <a:xfrm>
            <a:off x="2926072" y="783680"/>
            <a:ext cx="942302" cy="249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CA" sz="1200" b="1" i="0" u="none" strike="noStrike" kern="1200" cap="none" spc="0" normalizeH="0" baseline="0" noProof="0" dirty="0" smtClean="0">
                <a:ln>
                  <a:noFill/>
                </a:ln>
                <a:solidFill>
                  <a:srgbClr val="EF4051"/>
                </a:solidFill>
                <a:effectLst/>
                <a:uLnTx/>
                <a:uFillTx/>
                <a:latin typeface="Century Gothic" pitchFamily="34" charset="0"/>
                <a:ea typeface="ヒラギノ角ゴ Pro W3" pitchFamily="126" charset="-128"/>
              </a:rPr>
              <a:t>Workflow</a:t>
            </a:r>
            <a:endParaRPr kumimoji="0" lang="en-CA" sz="1200" b="1" i="0" u="none" strike="noStrike" kern="1200" cap="none" spc="0" normalizeH="0" baseline="0" noProof="0" dirty="0">
              <a:ln>
                <a:noFill/>
              </a:ln>
              <a:solidFill>
                <a:srgbClr val="EF4051"/>
              </a:solidFill>
              <a:effectLst/>
              <a:uLnTx/>
              <a:uFillTx/>
              <a:latin typeface="Century Gothic" pitchFamily="34" charset="0"/>
              <a:ea typeface="ヒラギノ角ゴ Pro W3" pitchFamily="126" charset="-128"/>
            </a:endParaRPr>
          </a:p>
        </p:txBody>
      </p:sp>
      <p:sp>
        <p:nvSpPr>
          <p:cNvPr id="68" name="Title 1">
            <a:extLst>
              <a:ext uri="{FF2B5EF4-FFF2-40B4-BE49-F238E27FC236}">
                <a16:creationId xmlns="" xmlns:a16="http://schemas.microsoft.com/office/drawing/2014/main" id="{C4CC0F66-F716-9E4A-A350-90E627E348D3}"/>
              </a:ext>
            </a:extLst>
          </p:cNvPr>
          <p:cNvSpPr txBox="1">
            <a:spLocks/>
          </p:cNvSpPr>
          <p:nvPr/>
        </p:nvSpPr>
        <p:spPr bwMode="auto">
          <a:xfrm>
            <a:off x="2926072" y="5064132"/>
            <a:ext cx="1069458" cy="249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CA" sz="1200" b="1" i="0" u="none" strike="noStrike" kern="1200" cap="none" spc="0" normalizeH="0" baseline="0" noProof="0" dirty="0" smtClean="0">
                <a:ln>
                  <a:noFill/>
                </a:ln>
                <a:solidFill>
                  <a:srgbClr val="5B9BD5"/>
                </a:solidFill>
                <a:effectLst/>
                <a:uLnTx/>
                <a:uFillTx/>
                <a:latin typeface="Century Gothic" pitchFamily="34" charset="0"/>
                <a:ea typeface="ヒラギノ角ゴ Pro W3" pitchFamily="126" charset="-128"/>
              </a:rPr>
              <a:t>Participants</a:t>
            </a:r>
            <a:endParaRPr kumimoji="0" lang="en-CA" sz="1200" b="1" i="0" u="none" strike="noStrike" kern="1200" cap="none" spc="0" normalizeH="0" baseline="0" noProof="0" dirty="0">
              <a:ln>
                <a:noFill/>
              </a:ln>
              <a:solidFill>
                <a:srgbClr val="5B9BD5"/>
              </a:solidFill>
              <a:effectLst/>
              <a:uLnTx/>
              <a:uFillTx/>
              <a:latin typeface="Century Gothic" pitchFamily="34" charset="0"/>
              <a:ea typeface="ヒラギノ角ゴ Pro W3" pitchFamily="126" charset="-128"/>
            </a:endParaRPr>
          </a:p>
        </p:txBody>
      </p:sp>
      <p:sp>
        <p:nvSpPr>
          <p:cNvPr id="69" name="Title 1">
            <a:extLst>
              <a:ext uri="{FF2B5EF4-FFF2-40B4-BE49-F238E27FC236}">
                <a16:creationId xmlns="" xmlns:a16="http://schemas.microsoft.com/office/drawing/2014/main" id="{C4CC0F66-F716-9E4A-A350-90E627E348D3}"/>
              </a:ext>
            </a:extLst>
          </p:cNvPr>
          <p:cNvSpPr txBox="1">
            <a:spLocks/>
          </p:cNvSpPr>
          <p:nvPr/>
        </p:nvSpPr>
        <p:spPr bwMode="auto">
          <a:xfrm>
            <a:off x="8769188" y="5064132"/>
            <a:ext cx="783968" cy="249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CA" sz="1200" b="1" i="0" u="none" strike="noStrike" kern="1200" cap="none" spc="0" normalizeH="0" baseline="0" noProof="0" dirty="0" smtClean="0">
                <a:ln>
                  <a:noFill/>
                </a:ln>
                <a:solidFill>
                  <a:srgbClr val="73B632"/>
                </a:solidFill>
                <a:effectLst/>
                <a:uLnTx/>
                <a:uFillTx/>
                <a:latin typeface="Century Gothic" pitchFamily="34" charset="0"/>
                <a:ea typeface="ヒラギノ角ゴ Pro W3" pitchFamily="126" charset="-128"/>
              </a:rPr>
              <a:t>Artifacts</a:t>
            </a:r>
            <a:endParaRPr kumimoji="0" lang="en-CA" sz="1200" b="1" i="0" u="none" strike="noStrike" kern="1200" cap="none" spc="0" normalizeH="0" baseline="0" noProof="0" dirty="0">
              <a:ln>
                <a:noFill/>
              </a:ln>
              <a:solidFill>
                <a:srgbClr val="73B632"/>
              </a:solidFill>
              <a:effectLst/>
              <a:uLnTx/>
              <a:uFillTx/>
              <a:latin typeface="Century Gothic" pitchFamily="34" charset="0"/>
              <a:ea typeface="ヒラギノ角ゴ Pro W3" pitchFamily="126" charset="-128"/>
            </a:endParaRPr>
          </a:p>
        </p:txBody>
      </p:sp>
      <p:sp>
        <p:nvSpPr>
          <p:cNvPr id="19" name="Title 1">
            <a:extLst>
              <a:ext uri="{FF2B5EF4-FFF2-40B4-BE49-F238E27FC236}">
                <a16:creationId xmlns="" xmlns:a16="http://schemas.microsoft.com/office/drawing/2014/main" id="{C4CC0F66-F716-9E4A-A350-90E627E348D3}"/>
              </a:ext>
            </a:extLst>
          </p:cNvPr>
          <p:cNvSpPr txBox="1">
            <a:spLocks/>
          </p:cNvSpPr>
          <p:nvPr/>
        </p:nvSpPr>
        <p:spPr bwMode="auto">
          <a:xfrm>
            <a:off x="2939321" y="1020288"/>
            <a:ext cx="1857965" cy="249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L="228600" marR="0" lvl="0" indent="-228600" algn="l" defTabSz="457200" rtl="0" eaLnBrk="0" fontAlgn="base" latinLnBrk="0" hangingPunct="0">
              <a:lnSpc>
                <a:spcPct val="100000"/>
              </a:lnSpc>
              <a:spcBef>
                <a:spcPct val="0"/>
              </a:spcBef>
              <a:spcAft>
                <a:spcPct val="0"/>
              </a:spcAft>
              <a:buClrTx/>
              <a:buSzTx/>
              <a:buFont typeface="+mj-lt"/>
              <a:buAutoNum type="arabicPeriod"/>
              <a:tabLst/>
              <a:defRPr/>
            </a:pPr>
            <a:r>
              <a:rPr kumimoji="0" lang="en-CA" sz="1100" b="1" i="0" u="none" strike="noStrike" kern="1200" cap="none" spc="0" normalizeH="0" baseline="0" noProof="0" dirty="0" smtClean="0">
                <a:ln>
                  <a:noFill/>
                </a:ln>
                <a:solidFill>
                  <a:schemeClr val="tx1"/>
                </a:solidFill>
                <a:effectLst/>
                <a:uLnTx/>
                <a:uFillTx/>
                <a:latin typeface="Century Gothic" pitchFamily="34" charset="0"/>
                <a:ea typeface="ヒラギノ角ゴ Pro W3" pitchFamily="126" charset="-128"/>
              </a:rPr>
              <a:t>Meet</a:t>
            </a:r>
            <a:endParaRPr kumimoji="0" lang="en-CA" sz="1100" b="1" i="0" u="none" strike="noStrike" kern="1200" cap="none" spc="0" normalizeH="0" baseline="0" noProof="0" dirty="0">
              <a:ln>
                <a:noFill/>
              </a:ln>
              <a:solidFill>
                <a:schemeClr val="tx1"/>
              </a:solidFill>
              <a:effectLst/>
              <a:uLnTx/>
              <a:uFillTx/>
              <a:latin typeface="Century Gothic" pitchFamily="34" charset="0"/>
              <a:ea typeface="ヒラギノ角ゴ Pro W3" pitchFamily="126" charset="-128"/>
            </a:endParaRPr>
          </a:p>
        </p:txBody>
      </p:sp>
      <p:sp>
        <p:nvSpPr>
          <p:cNvPr id="20" name="Title 1">
            <a:extLst>
              <a:ext uri="{FF2B5EF4-FFF2-40B4-BE49-F238E27FC236}">
                <a16:creationId xmlns="" xmlns:a16="http://schemas.microsoft.com/office/drawing/2014/main" id="{C4CC0F66-F716-9E4A-A350-90E627E348D3}"/>
              </a:ext>
            </a:extLst>
          </p:cNvPr>
          <p:cNvSpPr txBox="1">
            <a:spLocks/>
          </p:cNvSpPr>
          <p:nvPr/>
        </p:nvSpPr>
        <p:spPr bwMode="auto">
          <a:xfrm>
            <a:off x="3159249" y="1261110"/>
            <a:ext cx="4358280" cy="1676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L="228600" indent="-228600">
              <a:buFont typeface="Arial" panose="020B0604020202020204" pitchFamily="34" charset="0"/>
              <a:buChar char="•"/>
            </a:pPr>
            <a:r>
              <a:rPr lang="en-CA" sz="1000" dirty="0" smtClean="0">
                <a:solidFill>
                  <a:schemeClr val="tx1"/>
                </a:solidFill>
              </a:rPr>
              <a:t>Product Owners from </a:t>
            </a:r>
            <a:r>
              <a:rPr lang="en-CA" sz="1000" dirty="0">
                <a:solidFill>
                  <a:schemeClr val="tx1"/>
                </a:solidFill>
              </a:rPr>
              <a:t>other scrum teams meet at a set time and place each day or as agreed upon to discuss each teams accomplishments, future work, team dependencies,  and impediments that affect each other.</a:t>
            </a:r>
          </a:p>
          <a:p>
            <a:pPr marL="228600" indent="-228600">
              <a:buFont typeface="Arial" panose="020B0604020202020204" pitchFamily="34" charset="0"/>
              <a:buChar char="•"/>
            </a:pPr>
            <a:r>
              <a:rPr lang="en-CA" sz="1000" dirty="0">
                <a:solidFill>
                  <a:schemeClr val="tx1"/>
                </a:solidFill>
              </a:rPr>
              <a:t>Meeting attendees should be nominated by the team. Ideally the team ambassador should be of a technical nature (developer, database administrator, tester, etc.), but this really depends on the issues being faced by the team.</a:t>
            </a:r>
          </a:p>
          <a:p>
            <a:pPr marL="228600" indent="-228600">
              <a:buFont typeface="Arial" panose="020B0604020202020204" pitchFamily="34" charset="0"/>
              <a:buChar char="•"/>
            </a:pPr>
            <a:r>
              <a:rPr lang="en-CA" sz="1000" dirty="0">
                <a:solidFill>
                  <a:schemeClr val="tx1"/>
                </a:solidFill>
              </a:rPr>
              <a:t>The team member should be able to represent the team and speak </a:t>
            </a:r>
            <a:r>
              <a:rPr lang="en-CA" sz="1000" dirty="0" smtClean="0">
                <a:solidFill>
                  <a:schemeClr val="tx1"/>
                </a:solidFill>
              </a:rPr>
              <a:t>to the </a:t>
            </a:r>
            <a:r>
              <a:rPr lang="en-CA" sz="1000" dirty="0">
                <a:solidFill>
                  <a:schemeClr val="tx1"/>
                </a:solidFill>
              </a:rPr>
              <a:t>current work being completed, future work, and impediments.</a:t>
            </a:r>
            <a:endParaRPr lang="en-US" sz="1000" dirty="0" smtClean="0">
              <a:solidFill>
                <a:schemeClr val="tx1"/>
              </a:solidFill>
            </a:endParaRPr>
          </a:p>
        </p:txBody>
      </p:sp>
      <p:sp>
        <p:nvSpPr>
          <p:cNvPr id="21" name="Title 1">
            <a:extLst>
              <a:ext uri="{FF2B5EF4-FFF2-40B4-BE49-F238E27FC236}">
                <a16:creationId xmlns="" xmlns:a16="http://schemas.microsoft.com/office/drawing/2014/main" id="{C4CC0F66-F716-9E4A-A350-90E627E348D3}"/>
              </a:ext>
            </a:extLst>
          </p:cNvPr>
          <p:cNvSpPr txBox="1">
            <a:spLocks/>
          </p:cNvSpPr>
          <p:nvPr/>
        </p:nvSpPr>
        <p:spPr bwMode="auto">
          <a:xfrm>
            <a:off x="2972453" y="2938106"/>
            <a:ext cx="1857965" cy="249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L="228600" marR="0" lvl="0" indent="-228600" algn="l" defTabSz="457200" rtl="0" eaLnBrk="0" fontAlgn="base" latinLnBrk="0" hangingPunct="0">
              <a:lnSpc>
                <a:spcPct val="100000"/>
              </a:lnSpc>
              <a:spcBef>
                <a:spcPct val="0"/>
              </a:spcBef>
              <a:spcAft>
                <a:spcPct val="0"/>
              </a:spcAft>
              <a:buClrTx/>
              <a:buSzTx/>
              <a:buFont typeface="+mj-lt"/>
              <a:buAutoNum type="arabicPeriod" startAt="2"/>
              <a:tabLst/>
              <a:defRPr/>
            </a:pPr>
            <a:r>
              <a:rPr kumimoji="0" lang="en-CA" sz="1100" b="1" i="0" u="none" strike="noStrike" kern="1200" cap="none" spc="0" normalizeH="0" baseline="0" noProof="0" dirty="0" smtClean="0">
                <a:ln>
                  <a:noFill/>
                </a:ln>
                <a:solidFill>
                  <a:schemeClr val="tx1"/>
                </a:solidFill>
                <a:effectLst/>
                <a:uLnTx/>
                <a:uFillTx/>
                <a:latin typeface="Century Gothic" pitchFamily="34" charset="0"/>
                <a:ea typeface="ヒラギノ角ゴ Pro W3" pitchFamily="126" charset="-128"/>
              </a:rPr>
              <a:t>Manage</a:t>
            </a:r>
            <a:endParaRPr kumimoji="0" lang="en-CA" sz="1100" b="1" i="0" u="none" strike="noStrike" kern="1200" cap="none" spc="0" normalizeH="0" baseline="0" noProof="0" dirty="0">
              <a:ln>
                <a:noFill/>
              </a:ln>
              <a:solidFill>
                <a:schemeClr val="tx1"/>
              </a:solidFill>
              <a:effectLst/>
              <a:uLnTx/>
              <a:uFillTx/>
              <a:latin typeface="Century Gothic" pitchFamily="34" charset="0"/>
              <a:ea typeface="ヒラギノ角ゴ Pro W3" pitchFamily="126" charset="-128"/>
            </a:endParaRPr>
          </a:p>
        </p:txBody>
      </p:sp>
      <p:sp>
        <p:nvSpPr>
          <p:cNvPr id="25" name="Title 1">
            <a:extLst>
              <a:ext uri="{FF2B5EF4-FFF2-40B4-BE49-F238E27FC236}">
                <a16:creationId xmlns="" xmlns:a16="http://schemas.microsoft.com/office/drawing/2014/main" id="{C4CC0F66-F716-9E4A-A350-90E627E348D3}"/>
              </a:ext>
            </a:extLst>
          </p:cNvPr>
          <p:cNvSpPr txBox="1">
            <a:spLocks/>
          </p:cNvSpPr>
          <p:nvPr/>
        </p:nvSpPr>
        <p:spPr bwMode="auto">
          <a:xfrm>
            <a:off x="2926072" y="5338853"/>
            <a:ext cx="3209688" cy="535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L="171450" indent="-171450">
              <a:buFont typeface="Arial" panose="020B0604020202020204" pitchFamily="34" charset="0"/>
              <a:buChar char="•"/>
            </a:pPr>
            <a:r>
              <a:rPr lang="en-US" sz="1000" dirty="0" smtClean="0">
                <a:solidFill>
                  <a:schemeClr val="tx1"/>
                </a:solidFill>
              </a:rPr>
              <a:t>Scrum Master</a:t>
            </a:r>
          </a:p>
          <a:p>
            <a:pPr marL="171450" indent="-171450">
              <a:buFont typeface="Arial" panose="020B0604020202020204" pitchFamily="34" charset="0"/>
              <a:buChar char="•"/>
            </a:pPr>
            <a:r>
              <a:rPr lang="en-US" sz="1000" dirty="0" smtClean="0">
                <a:solidFill>
                  <a:schemeClr val="tx1"/>
                </a:solidFill>
              </a:rPr>
              <a:t>Product Owners</a:t>
            </a:r>
          </a:p>
          <a:p>
            <a:pPr marL="171450" indent="-171450">
              <a:buFont typeface="Arial" panose="020B0604020202020204" pitchFamily="34" charset="0"/>
              <a:buChar char="•"/>
            </a:pPr>
            <a:r>
              <a:rPr lang="en-US" sz="1000" dirty="0" smtClean="0">
                <a:solidFill>
                  <a:schemeClr val="tx1"/>
                </a:solidFill>
              </a:rPr>
              <a:t>Scrum Team Ambassadors</a:t>
            </a:r>
          </a:p>
        </p:txBody>
      </p:sp>
      <p:sp>
        <p:nvSpPr>
          <p:cNvPr id="26" name="Title 1">
            <a:extLst>
              <a:ext uri="{FF2B5EF4-FFF2-40B4-BE49-F238E27FC236}">
                <a16:creationId xmlns="" xmlns:a16="http://schemas.microsoft.com/office/drawing/2014/main" id="{C4CC0F66-F716-9E4A-A350-90E627E348D3}"/>
              </a:ext>
            </a:extLst>
          </p:cNvPr>
          <p:cNvSpPr txBox="1">
            <a:spLocks/>
          </p:cNvSpPr>
          <p:nvPr/>
        </p:nvSpPr>
        <p:spPr bwMode="auto">
          <a:xfrm>
            <a:off x="8769187" y="5338853"/>
            <a:ext cx="3209688" cy="376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L="171450" indent="-171450">
              <a:buFont typeface="Arial" panose="020B0604020202020204" pitchFamily="34" charset="0"/>
              <a:buChar char="•"/>
            </a:pPr>
            <a:r>
              <a:rPr lang="en-US" sz="1000" dirty="0" smtClean="0">
                <a:solidFill>
                  <a:schemeClr val="tx1"/>
                </a:solidFill>
              </a:rPr>
              <a:t>Impediments</a:t>
            </a:r>
          </a:p>
          <a:p>
            <a:pPr marL="171450" indent="-171450">
              <a:buFont typeface="Arial" panose="020B0604020202020204" pitchFamily="34" charset="0"/>
              <a:buChar char="•"/>
            </a:pPr>
            <a:r>
              <a:rPr lang="en-US" sz="1000" dirty="0" smtClean="0">
                <a:solidFill>
                  <a:schemeClr val="tx1"/>
                </a:solidFill>
              </a:rPr>
              <a:t>Action Plan</a:t>
            </a:r>
            <a:endParaRPr lang="en-US" sz="1000" dirty="0">
              <a:solidFill>
                <a:schemeClr val="tx1"/>
              </a:solidFill>
            </a:endParaRPr>
          </a:p>
        </p:txBody>
      </p:sp>
      <p:sp>
        <p:nvSpPr>
          <p:cNvPr id="27" name="Title 1">
            <a:extLst>
              <a:ext uri="{FF2B5EF4-FFF2-40B4-BE49-F238E27FC236}">
                <a16:creationId xmlns="" xmlns:a16="http://schemas.microsoft.com/office/drawing/2014/main" id="{C4CC0F66-F716-9E4A-A350-90E627E348D3}"/>
              </a:ext>
            </a:extLst>
          </p:cNvPr>
          <p:cNvSpPr txBox="1">
            <a:spLocks/>
          </p:cNvSpPr>
          <p:nvPr/>
        </p:nvSpPr>
        <p:spPr bwMode="auto">
          <a:xfrm>
            <a:off x="3159249" y="3183263"/>
            <a:ext cx="3831272" cy="544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L="171450" indent="-171450">
              <a:buFont typeface="Arial" panose="020B0604020202020204" pitchFamily="34" charset="0"/>
              <a:buChar char="•"/>
            </a:pPr>
            <a:r>
              <a:rPr lang="en-CA" sz="1000" dirty="0">
                <a:solidFill>
                  <a:schemeClr val="tx1"/>
                </a:solidFill>
              </a:rPr>
              <a:t>Discuss dependent work items and impediments to fully understand the dependencies and a plan on how to resolve impediments.</a:t>
            </a:r>
          </a:p>
        </p:txBody>
      </p:sp>
      <p:sp>
        <p:nvSpPr>
          <p:cNvPr id="28" name="Title 1">
            <a:extLst>
              <a:ext uri="{FF2B5EF4-FFF2-40B4-BE49-F238E27FC236}">
                <a16:creationId xmlns="" xmlns:a16="http://schemas.microsoft.com/office/drawing/2014/main" id="{C4CC0F66-F716-9E4A-A350-90E627E348D3}"/>
              </a:ext>
            </a:extLst>
          </p:cNvPr>
          <p:cNvSpPr txBox="1">
            <a:spLocks/>
          </p:cNvSpPr>
          <p:nvPr/>
        </p:nvSpPr>
        <p:spPr bwMode="auto">
          <a:xfrm>
            <a:off x="2972453" y="3720370"/>
            <a:ext cx="1857965" cy="249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L="228600" marR="0" lvl="0" indent="-228600" algn="l" defTabSz="457200" rtl="0" eaLnBrk="0" fontAlgn="base" latinLnBrk="0" hangingPunct="0">
              <a:lnSpc>
                <a:spcPct val="100000"/>
              </a:lnSpc>
              <a:spcBef>
                <a:spcPct val="0"/>
              </a:spcBef>
              <a:spcAft>
                <a:spcPct val="0"/>
              </a:spcAft>
              <a:buClrTx/>
              <a:buSzTx/>
              <a:buFont typeface="+mj-lt"/>
              <a:buAutoNum type="arabicPeriod" startAt="3"/>
              <a:tabLst/>
              <a:defRPr/>
            </a:pPr>
            <a:r>
              <a:rPr kumimoji="0" lang="en-CA" sz="1100" b="1" i="0" u="none" strike="noStrike" kern="1200" cap="none" spc="0" normalizeH="0" baseline="0" noProof="0" dirty="0" smtClean="0">
                <a:ln>
                  <a:noFill/>
                </a:ln>
                <a:solidFill>
                  <a:schemeClr val="tx1"/>
                </a:solidFill>
                <a:effectLst/>
                <a:uLnTx/>
                <a:uFillTx/>
                <a:latin typeface="Century Gothic" pitchFamily="34" charset="0"/>
                <a:ea typeface="ヒラギノ角ゴ Pro W3" pitchFamily="126" charset="-128"/>
              </a:rPr>
              <a:t>Clarify</a:t>
            </a:r>
            <a:endParaRPr kumimoji="0" lang="en-CA" sz="1100" b="1" i="0" u="none" strike="noStrike" kern="1200" cap="none" spc="0" normalizeH="0" baseline="0" noProof="0" dirty="0">
              <a:ln>
                <a:noFill/>
              </a:ln>
              <a:solidFill>
                <a:schemeClr val="tx1"/>
              </a:solidFill>
              <a:effectLst/>
              <a:uLnTx/>
              <a:uFillTx/>
              <a:latin typeface="Century Gothic" pitchFamily="34" charset="0"/>
              <a:ea typeface="ヒラギノ角ゴ Pro W3" pitchFamily="126" charset="-128"/>
            </a:endParaRPr>
          </a:p>
        </p:txBody>
      </p:sp>
      <p:sp>
        <p:nvSpPr>
          <p:cNvPr id="29" name="Title 1">
            <a:extLst>
              <a:ext uri="{FF2B5EF4-FFF2-40B4-BE49-F238E27FC236}">
                <a16:creationId xmlns="" xmlns:a16="http://schemas.microsoft.com/office/drawing/2014/main" id="{C4CC0F66-F716-9E4A-A350-90E627E348D3}"/>
              </a:ext>
            </a:extLst>
          </p:cNvPr>
          <p:cNvSpPr txBox="1">
            <a:spLocks/>
          </p:cNvSpPr>
          <p:nvPr/>
        </p:nvSpPr>
        <p:spPr bwMode="auto">
          <a:xfrm>
            <a:off x="3139374" y="3939983"/>
            <a:ext cx="3831272" cy="823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L="171450" indent="-171450">
              <a:buFont typeface="Arial" panose="020B0604020202020204" pitchFamily="34" charset="0"/>
              <a:buChar char="•"/>
            </a:pPr>
            <a:r>
              <a:rPr lang="en-CA" sz="1000" dirty="0">
                <a:solidFill>
                  <a:schemeClr val="tx1"/>
                </a:solidFill>
              </a:rPr>
              <a:t>The team leaves the meeting knowing the current status of each team, the direction each of each team moving forward, and clear picture and plan on dependent work being done, and an action plan on how impediments are going to be resolved.</a:t>
            </a:r>
            <a:endParaRPr lang="en-US" sz="1000" dirty="0">
              <a:solidFill>
                <a:schemeClr val="tx1"/>
              </a:solidFill>
            </a:endParaRPr>
          </a:p>
        </p:txBody>
      </p:sp>
      <p:grpSp>
        <p:nvGrpSpPr>
          <p:cNvPr id="148" name="Group 147"/>
          <p:cNvGrpSpPr/>
          <p:nvPr/>
        </p:nvGrpSpPr>
        <p:grpSpPr>
          <a:xfrm>
            <a:off x="8338874" y="2300782"/>
            <a:ext cx="3327131" cy="2288183"/>
            <a:chOff x="5231545" y="1835666"/>
            <a:chExt cx="4365127" cy="3003036"/>
          </a:xfrm>
        </p:grpSpPr>
        <p:pic>
          <p:nvPicPr>
            <p:cNvPr id="149" name="Picture 14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31545" y="1835666"/>
              <a:ext cx="4365127" cy="3003036"/>
            </a:xfrm>
            <a:prstGeom prst="rect">
              <a:avLst/>
            </a:prstGeom>
            <a:ln>
              <a:noFill/>
            </a:ln>
          </p:spPr>
        </p:pic>
        <p:pic>
          <p:nvPicPr>
            <p:cNvPr id="150"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24566" y="4190105"/>
              <a:ext cx="1190625" cy="523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pic>
        <p:nvPicPr>
          <p:cNvPr id="102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41124" y="1073231"/>
            <a:ext cx="4179425" cy="13583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6448945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34"/>
          <p:cNvSpPr/>
          <p:nvPr/>
        </p:nvSpPr>
        <p:spPr>
          <a:xfrm>
            <a:off x="2730257" y="677093"/>
            <a:ext cx="9248619" cy="4186455"/>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ectangle 100"/>
          <p:cNvSpPr/>
          <p:nvPr/>
        </p:nvSpPr>
        <p:spPr>
          <a:xfrm>
            <a:off x="2730257" y="4978799"/>
            <a:ext cx="5904412" cy="1738299"/>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1" name="Rectangle 600"/>
          <p:cNvSpPr/>
          <p:nvPr/>
        </p:nvSpPr>
        <p:spPr>
          <a:xfrm>
            <a:off x="117566" y="656962"/>
            <a:ext cx="2569464" cy="6063877"/>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val 1"/>
          <p:cNvSpPr/>
          <p:nvPr/>
        </p:nvSpPr>
        <p:spPr>
          <a:xfrm>
            <a:off x="402989" y="957449"/>
            <a:ext cx="1998618" cy="2002536"/>
          </a:xfrm>
          <a:prstGeom prst="ellipse">
            <a:avLst/>
          </a:prstGeom>
          <a:solidFill>
            <a:schemeClr val="bg1"/>
          </a:solidFill>
          <a:ln>
            <a:solidFill>
              <a:srgbClr val="E47623"/>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Pentagon 16"/>
          <p:cNvSpPr/>
          <p:nvPr/>
        </p:nvSpPr>
        <p:spPr>
          <a:xfrm>
            <a:off x="-1" y="57150"/>
            <a:ext cx="11978877" cy="521494"/>
          </a:xfrm>
          <a:prstGeom prst="homePlate">
            <a:avLst/>
          </a:prstGeom>
          <a:solidFill>
            <a:schemeClr val="bg1">
              <a:lumMod val="9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itle 1">
            <a:extLst>
              <a:ext uri="{FF2B5EF4-FFF2-40B4-BE49-F238E27FC236}">
                <a16:creationId xmlns="" xmlns:a16="http://schemas.microsoft.com/office/drawing/2014/main" id="{C4CC0F66-F716-9E4A-A350-90E627E348D3}"/>
              </a:ext>
            </a:extLst>
          </p:cNvPr>
          <p:cNvSpPr txBox="1">
            <a:spLocks/>
          </p:cNvSpPr>
          <p:nvPr/>
        </p:nvSpPr>
        <p:spPr bwMode="auto">
          <a:xfrm>
            <a:off x="243769" y="3135941"/>
            <a:ext cx="942302" cy="249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CA" sz="1200" b="1" i="0" u="none" strike="noStrike" kern="1200" cap="none" spc="0" normalizeH="0" baseline="0" noProof="0" dirty="0" smtClean="0">
                <a:ln>
                  <a:noFill/>
                </a:ln>
                <a:solidFill>
                  <a:srgbClr val="5B9BD5"/>
                </a:solidFill>
                <a:effectLst/>
                <a:uLnTx/>
                <a:uFillTx/>
                <a:latin typeface="Century Gothic" pitchFamily="34" charset="0"/>
                <a:ea typeface="ヒラギノ角ゴ Pro W3" pitchFamily="126" charset="-128"/>
              </a:rPr>
              <a:t>Objective</a:t>
            </a:r>
            <a:endParaRPr kumimoji="0" lang="en-CA" sz="1200" b="1" i="0" u="none" strike="noStrike" kern="1200" cap="none" spc="0" normalizeH="0" baseline="0" noProof="0" dirty="0">
              <a:ln>
                <a:noFill/>
              </a:ln>
              <a:solidFill>
                <a:srgbClr val="5B9BD5"/>
              </a:solidFill>
              <a:effectLst/>
              <a:uLnTx/>
              <a:uFillTx/>
              <a:latin typeface="Century Gothic" pitchFamily="34" charset="0"/>
              <a:ea typeface="ヒラギノ角ゴ Pro W3" pitchFamily="126" charset="-128"/>
            </a:endParaRPr>
          </a:p>
        </p:txBody>
      </p:sp>
      <p:sp>
        <p:nvSpPr>
          <p:cNvPr id="57" name="Title 1">
            <a:extLst>
              <a:ext uri="{FF2B5EF4-FFF2-40B4-BE49-F238E27FC236}">
                <a16:creationId xmlns="" xmlns:a16="http://schemas.microsoft.com/office/drawing/2014/main" id="{C4CC0F66-F716-9E4A-A350-90E627E348D3}"/>
              </a:ext>
            </a:extLst>
          </p:cNvPr>
          <p:cNvSpPr txBox="1">
            <a:spLocks/>
          </p:cNvSpPr>
          <p:nvPr/>
        </p:nvSpPr>
        <p:spPr bwMode="auto">
          <a:xfrm>
            <a:off x="250397" y="5441372"/>
            <a:ext cx="842907" cy="249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CA" sz="1200" b="1" i="0" u="none" strike="noStrike" kern="1200" cap="none" spc="0" normalizeH="0" baseline="0" noProof="0" dirty="0" smtClean="0">
                <a:ln>
                  <a:noFill/>
                </a:ln>
                <a:solidFill>
                  <a:srgbClr val="73B632"/>
                </a:solidFill>
                <a:effectLst/>
                <a:uLnTx/>
                <a:uFillTx/>
                <a:latin typeface="Century Gothic" pitchFamily="34" charset="0"/>
                <a:ea typeface="ヒラギノ角ゴ Pro W3" pitchFamily="126" charset="-128"/>
              </a:rPr>
              <a:t>Duration</a:t>
            </a:r>
            <a:endParaRPr kumimoji="0" lang="en-CA" sz="1200" b="1" i="0" u="none" strike="noStrike" kern="1200" cap="none" spc="0" normalizeH="0" baseline="0" noProof="0" dirty="0">
              <a:ln>
                <a:noFill/>
              </a:ln>
              <a:solidFill>
                <a:srgbClr val="73B632"/>
              </a:solidFill>
              <a:effectLst/>
              <a:uLnTx/>
              <a:uFillTx/>
              <a:latin typeface="Century Gothic" pitchFamily="34" charset="0"/>
              <a:ea typeface="ヒラギノ角ゴ Pro W3" pitchFamily="126" charset="-128"/>
            </a:endParaRPr>
          </a:p>
        </p:txBody>
      </p:sp>
      <p:sp>
        <p:nvSpPr>
          <p:cNvPr id="58" name="Title 1">
            <a:extLst>
              <a:ext uri="{FF2B5EF4-FFF2-40B4-BE49-F238E27FC236}">
                <a16:creationId xmlns="" xmlns:a16="http://schemas.microsoft.com/office/drawing/2014/main" id="{C4CC0F66-F716-9E4A-A350-90E627E348D3}"/>
              </a:ext>
            </a:extLst>
          </p:cNvPr>
          <p:cNvSpPr txBox="1">
            <a:spLocks/>
          </p:cNvSpPr>
          <p:nvPr/>
        </p:nvSpPr>
        <p:spPr bwMode="auto">
          <a:xfrm>
            <a:off x="243769" y="4267167"/>
            <a:ext cx="1074822" cy="249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CA" sz="1200" b="1" i="0" u="none" strike="noStrike" kern="1200" cap="none" spc="0" normalizeH="0" baseline="0" noProof="0" dirty="0" smtClean="0">
                <a:ln>
                  <a:noFill/>
                </a:ln>
                <a:solidFill>
                  <a:srgbClr val="E47623"/>
                </a:solidFill>
                <a:effectLst/>
                <a:uLnTx/>
                <a:uFillTx/>
                <a:latin typeface="Century Gothic" pitchFamily="34" charset="0"/>
                <a:ea typeface="ヒラギノ角ゴ Pro W3" pitchFamily="126" charset="-128"/>
              </a:rPr>
              <a:t>Frequency</a:t>
            </a:r>
            <a:endParaRPr kumimoji="0" lang="en-CA" sz="1200" b="1" i="0" u="none" strike="noStrike" kern="1200" cap="none" spc="0" normalizeH="0" baseline="0" noProof="0" dirty="0">
              <a:ln>
                <a:noFill/>
              </a:ln>
              <a:solidFill>
                <a:srgbClr val="E47623"/>
              </a:solidFill>
              <a:effectLst/>
              <a:uLnTx/>
              <a:uFillTx/>
              <a:latin typeface="Century Gothic" pitchFamily="34" charset="0"/>
              <a:ea typeface="ヒラギノ角ゴ Pro W3" pitchFamily="126" charset="-128"/>
            </a:endParaRPr>
          </a:p>
        </p:txBody>
      </p:sp>
      <p:sp>
        <p:nvSpPr>
          <p:cNvPr id="59" name="Title 1">
            <a:extLst>
              <a:ext uri="{FF2B5EF4-FFF2-40B4-BE49-F238E27FC236}">
                <a16:creationId xmlns="" xmlns:a16="http://schemas.microsoft.com/office/drawing/2014/main" id="{C4CC0F66-F716-9E4A-A350-90E627E348D3}"/>
              </a:ext>
            </a:extLst>
          </p:cNvPr>
          <p:cNvSpPr txBox="1">
            <a:spLocks/>
          </p:cNvSpPr>
          <p:nvPr/>
        </p:nvSpPr>
        <p:spPr bwMode="auto">
          <a:xfrm>
            <a:off x="243769" y="3365957"/>
            <a:ext cx="2347029" cy="901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r>
              <a:rPr lang="en-CA" sz="900" dirty="0" smtClean="0">
                <a:solidFill>
                  <a:schemeClr val="tx1"/>
                </a:solidFill>
              </a:rPr>
              <a:t>During the showcase ceremony each team </a:t>
            </a:r>
            <a:r>
              <a:rPr lang="en-CA" sz="900" dirty="0">
                <a:solidFill>
                  <a:schemeClr val="tx1"/>
                </a:solidFill>
              </a:rPr>
              <a:t>demos the work/iteration they have successfully completed, based on the user stories allocated during the existing sprint</a:t>
            </a:r>
            <a:r>
              <a:rPr lang="en-CA" sz="900" dirty="0" smtClean="0">
                <a:solidFill>
                  <a:schemeClr val="tx1"/>
                </a:solidFill>
              </a:rPr>
              <a:t>.</a:t>
            </a:r>
          </a:p>
          <a:p>
            <a:endParaRPr lang="en-US" sz="900" dirty="0">
              <a:solidFill>
                <a:schemeClr val="tx1"/>
              </a:solidFill>
            </a:endParaRPr>
          </a:p>
        </p:txBody>
      </p:sp>
      <p:sp>
        <p:nvSpPr>
          <p:cNvPr id="62" name="Title 1">
            <a:extLst>
              <a:ext uri="{FF2B5EF4-FFF2-40B4-BE49-F238E27FC236}">
                <a16:creationId xmlns="" xmlns:a16="http://schemas.microsoft.com/office/drawing/2014/main" id="{C4CC0F66-F716-9E4A-A350-90E627E348D3}"/>
              </a:ext>
            </a:extLst>
          </p:cNvPr>
          <p:cNvSpPr txBox="1">
            <a:spLocks/>
          </p:cNvSpPr>
          <p:nvPr/>
        </p:nvSpPr>
        <p:spPr bwMode="auto">
          <a:xfrm>
            <a:off x="250397" y="4468594"/>
            <a:ext cx="2340401" cy="366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r>
              <a:rPr lang="en-US" sz="900" dirty="0" smtClean="0">
                <a:solidFill>
                  <a:schemeClr val="tx1"/>
                </a:solidFill>
              </a:rPr>
              <a:t>The ceremony happens once at the end of the sprint.</a:t>
            </a:r>
            <a:endParaRPr lang="en-US" sz="900" dirty="0">
              <a:solidFill>
                <a:schemeClr val="tx1"/>
              </a:solidFill>
            </a:endParaRPr>
          </a:p>
        </p:txBody>
      </p:sp>
      <p:sp>
        <p:nvSpPr>
          <p:cNvPr id="63" name="Title 1">
            <a:extLst>
              <a:ext uri="{FF2B5EF4-FFF2-40B4-BE49-F238E27FC236}">
                <a16:creationId xmlns="" xmlns:a16="http://schemas.microsoft.com/office/drawing/2014/main" id="{C4CC0F66-F716-9E4A-A350-90E627E348D3}"/>
              </a:ext>
            </a:extLst>
          </p:cNvPr>
          <p:cNvSpPr txBox="1">
            <a:spLocks/>
          </p:cNvSpPr>
          <p:nvPr/>
        </p:nvSpPr>
        <p:spPr bwMode="auto">
          <a:xfrm>
            <a:off x="250397" y="5727834"/>
            <a:ext cx="2347029" cy="1634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r>
              <a:rPr lang="en-US" sz="900" dirty="0" smtClean="0">
                <a:solidFill>
                  <a:schemeClr val="tx1"/>
                </a:solidFill>
              </a:rPr>
              <a:t>30-60 minutes.</a:t>
            </a:r>
            <a:endParaRPr lang="en-US" sz="900" dirty="0">
              <a:solidFill>
                <a:schemeClr val="tx1"/>
              </a:solidFill>
            </a:endParaRPr>
          </a:p>
        </p:txBody>
      </p:sp>
      <p:sp>
        <p:nvSpPr>
          <p:cNvPr id="64" name="Title 1">
            <a:extLst>
              <a:ext uri="{FF2B5EF4-FFF2-40B4-BE49-F238E27FC236}">
                <a16:creationId xmlns="" xmlns:a16="http://schemas.microsoft.com/office/drawing/2014/main" id="{C4CC0F66-F716-9E4A-A350-90E627E348D3}"/>
              </a:ext>
            </a:extLst>
          </p:cNvPr>
          <p:cNvSpPr txBox="1">
            <a:spLocks/>
          </p:cNvSpPr>
          <p:nvPr/>
        </p:nvSpPr>
        <p:spPr bwMode="auto">
          <a:xfrm>
            <a:off x="769931" y="2300783"/>
            <a:ext cx="1264733" cy="249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L="0" marR="0" lvl="0" indent="0" algn="ctr" defTabSz="457200" rtl="0" eaLnBrk="0" fontAlgn="base" latinLnBrk="0" hangingPunct="0">
              <a:lnSpc>
                <a:spcPct val="100000"/>
              </a:lnSpc>
              <a:spcBef>
                <a:spcPct val="0"/>
              </a:spcBef>
              <a:spcAft>
                <a:spcPct val="0"/>
              </a:spcAft>
              <a:buClrTx/>
              <a:buSzTx/>
              <a:buFontTx/>
              <a:buNone/>
              <a:tabLst/>
              <a:defRPr/>
            </a:pPr>
            <a:r>
              <a:rPr kumimoji="0" lang="en-CA" sz="1200" b="1" i="0" u="none" strike="noStrike" kern="1200" cap="none" spc="0" normalizeH="0" baseline="0" noProof="0" dirty="0" smtClean="0">
                <a:ln>
                  <a:noFill/>
                </a:ln>
                <a:solidFill>
                  <a:srgbClr val="E47623"/>
                </a:solidFill>
                <a:effectLst/>
                <a:uLnTx/>
                <a:uFillTx/>
                <a:latin typeface="Century Gothic" pitchFamily="34" charset="0"/>
                <a:ea typeface="ヒラギノ角ゴ Pro W3" pitchFamily="126" charset="-128"/>
              </a:rPr>
              <a:t>Showcase</a:t>
            </a:r>
            <a:endParaRPr kumimoji="0" lang="en-CA" sz="1200" b="1" i="0" u="none" strike="noStrike" kern="1200" cap="none" spc="0" normalizeH="0" baseline="0" noProof="0" dirty="0">
              <a:ln>
                <a:noFill/>
              </a:ln>
              <a:solidFill>
                <a:srgbClr val="E47623"/>
              </a:solidFill>
              <a:effectLst/>
              <a:uLnTx/>
              <a:uFillTx/>
              <a:latin typeface="Century Gothic" pitchFamily="34" charset="0"/>
              <a:ea typeface="ヒラギノ角ゴ Pro W3" pitchFamily="126" charset="-128"/>
            </a:endParaRPr>
          </a:p>
        </p:txBody>
      </p:sp>
      <p:sp>
        <p:nvSpPr>
          <p:cNvPr id="66" name="Rectangle 65"/>
          <p:cNvSpPr/>
          <p:nvPr/>
        </p:nvSpPr>
        <p:spPr>
          <a:xfrm>
            <a:off x="8677896" y="4978799"/>
            <a:ext cx="3300980" cy="1738299"/>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Title 1">
            <a:extLst>
              <a:ext uri="{FF2B5EF4-FFF2-40B4-BE49-F238E27FC236}">
                <a16:creationId xmlns="" xmlns:a16="http://schemas.microsoft.com/office/drawing/2014/main" id="{C4CC0F66-F716-9E4A-A350-90E627E348D3}"/>
              </a:ext>
            </a:extLst>
          </p:cNvPr>
          <p:cNvSpPr txBox="1">
            <a:spLocks/>
          </p:cNvSpPr>
          <p:nvPr/>
        </p:nvSpPr>
        <p:spPr bwMode="auto">
          <a:xfrm>
            <a:off x="2926072" y="783680"/>
            <a:ext cx="942302" cy="249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CA" sz="1200" b="1" i="0" u="none" strike="noStrike" kern="1200" cap="none" spc="0" normalizeH="0" baseline="0" noProof="0" dirty="0" smtClean="0">
                <a:ln>
                  <a:noFill/>
                </a:ln>
                <a:solidFill>
                  <a:srgbClr val="EF4051"/>
                </a:solidFill>
                <a:effectLst/>
                <a:uLnTx/>
                <a:uFillTx/>
                <a:latin typeface="Century Gothic" pitchFamily="34" charset="0"/>
                <a:ea typeface="ヒラギノ角ゴ Pro W3" pitchFamily="126" charset="-128"/>
              </a:rPr>
              <a:t>Workflow</a:t>
            </a:r>
            <a:endParaRPr kumimoji="0" lang="en-CA" sz="1200" b="1" i="0" u="none" strike="noStrike" kern="1200" cap="none" spc="0" normalizeH="0" baseline="0" noProof="0" dirty="0">
              <a:ln>
                <a:noFill/>
              </a:ln>
              <a:solidFill>
                <a:srgbClr val="EF4051"/>
              </a:solidFill>
              <a:effectLst/>
              <a:uLnTx/>
              <a:uFillTx/>
              <a:latin typeface="Century Gothic" pitchFamily="34" charset="0"/>
              <a:ea typeface="ヒラギノ角ゴ Pro W3" pitchFamily="126" charset="-128"/>
            </a:endParaRPr>
          </a:p>
        </p:txBody>
      </p:sp>
      <p:sp>
        <p:nvSpPr>
          <p:cNvPr id="68" name="Title 1">
            <a:extLst>
              <a:ext uri="{FF2B5EF4-FFF2-40B4-BE49-F238E27FC236}">
                <a16:creationId xmlns="" xmlns:a16="http://schemas.microsoft.com/office/drawing/2014/main" id="{C4CC0F66-F716-9E4A-A350-90E627E348D3}"/>
              </a:ext>
            </a:extLst>
          </p:cNvPr>
          <p:cNvSpPr txBox="1">
            <a:spLocks/>
          </p:cNvSpPr>
          <p:nvPr/>
        </p:nvSpPr>
        <p:spPr bwMode="auto">
          <a:xfrm>
            <a:off x="2926072" y="5064132"/>
            <a:ext cx="1069458" cy="249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CA" sz="1200" b="1" i="0" u="none" strike="noStrike" kern="1200" cap="none" spc="0" normalizeH="0" baseline="0" noProof="0" dirty="0" smtClean="0">
                <a:ln>
                  <a:noFill/>
                </a:ln>
                <a:solidFill>
                  <a:srgbClr val="5B9BD5"/>
                </a:solidFill>
                <a:effectLst/>
                <a:uLnTx/>
                <a:uFillTx/>
                <a:latin typeface="Century Gothic" pitchFamily="34" charset="0"/>
                <a:ea typeface="ヒラギノ角ゴ Pro W3" pitchFamily="126" charset="-128"/>
              </a:rPr>
              <a:t>Participants</a:t>
            </a:r>
            <a:endParaRPr kumimoji="0" lang="en-CA" sz="1200" b="1" i="0" u="none" strike="noStrike" kern="1200" cap="none" spc="0" normalizeH="0" baseline="0" noProof="0" dirty="0">
              <a:ln>
                <a:noFill/>
              </a:ln>
              <a:solidFill>
                <a:srgbClr val="5B9BD5"/>
              </a:solidFill>
              <a:effectLst/>
              <a:uLnTx/>
              <a:uFillTx/>
              <a:latin typeface="Century Gothic" pitchFamily="34" charset="0"/>
              <a:ea typeface="ヒラギノ角ゴ Pro W3" pitchFamily="126" charset="-128"/>
            </a:endParaRPr>
          </a:p>
        </p:txBody>
      </p:sp>
      <p:sp>
        <p:nvSpPr>
          <p:cNvPr id="69" name="Title 1">
            <a:extLst>
              <a:ext uri="{FF2B5EF4-FFF2-40B4-BE49-F238E27FC236}">
                <a16:creationId xmlns="" xmlns:a16="http://schemas.microsoft.com/office/drawing/2014/main" id="{C4CC0F66-F716-9E4A-A350-90E627E348D3}"/>
              </a:ext>
            </a:extLst>
          </p:cNvPr>
          <p:cNvSpPr txBox="1">
            <a:spLocks/>
          </p:cNvSpPr>
          <p:nvPr/>
        </p:nvSpPr>
        <p:spPr bwMode="auto">
          <a:xfrm>
            <a:off x="8769188" y="5064132"/>
            <a:ext cx="783968" cy="249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CA" sz="1200" b="1" i="0" u="none" strike="noStrike" kern="1200" cap="none" spc="0" normalizeH="0" baseline="0" noProof="0" dirty="0" smtClean="0">
                <a:ln>
                  <a:noFill/>
                </a:ln>
                <a:solidFill>
                  <a:srgbClr val="73B632"/>
                </a:solidFill>
                <a:effectLst/>
                <a:uLnTx/>
                <a:uFillTx/>
                <a:latin typeface="Century Gothic" pitchFamily="34" charset="0"/>
                <a:ea typeface="ヒラギノ角ゴ Pro W3" pitchFamily="126" charset="-128"/>
              </a:rPr>
              <a:t>Artifacts</a:t>
            </a:r>
            <a:endParaRPr kumimoji="0" lang="en-CA" sz="1200" b="1" i="0" u="none" strike="noStrike" kern="1200" cap="none" spc="0" normalizeH="0" baseline="0" noProof="0" dirty="0">
              <a:ln>
                <a:noFill/>
              </a:ln>
              <a:solidFill>
                <a:srgbClr val="73B632"/>
              </a:solidFill>
              <a:effectLst/>
              <a:uLnTx/>
              <a:uFillTx/>
              <a:latin typeface="Century Gothic" pitchFamily="34" charset="0"/>
              <a:ea typeface="ヒラギノ角ゴ Pro W3" pitchFamily="126" charset="-128"/>
            </a:endParaRPr>
          </a:p>
        </p:txBody>
      </p:sp>
      <p:sp>
        <p:nvSpPr>
          <p:cNvPr id="19" name="Title 1">
            <a:extLst>
              <a:ext uri="{FF2B5EF4-FFF2-40B4-BE49-F238E27FC236}">
                <a16:creationId xmlns="" xmlns:a16="http://schemas.microsoft.com/office/drawing/2014/main" id="{C4CC0F66-F716-9E4A-A350-90E627E348D3}"/>
              </a:ext>
            </a:extLst>
          </p:cNvPr>
          <p:cNvSpPr txBox="1">
            <a:spLocks/>
          </p:cNvSpPr>
          <p:nvPr/>
        </p:nvSpPr>
        <p:spPr bwMode="auto">
          <a:xfrm>
            <a:off x="2926072" y="1032741"/>
            <a:ext cx="1857965" cy="249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L="228600" marR="0" lvl="0" indent="-228600" algn="l" defTabSz="457200" rtl="0" eaLnBrk="0" fontAlgn="base" latinLnBrk="0" hangingPunct="0">
              <a:lnSpc>
                <a:spcPct val="100000"/>
              </a:lnSpc>
              <a:spcBef>
                <a:spcPct val="0"/>
              </a:spcBef>
              <a:spcAft>
                <a:spcPct val="0"/>
              </a:spcAft>
              <a:buClrTx/>
              <a:buSzTx/>
              <a:buFont typeface="+mj-lt"/>
              <a:buAutoNum type="arabicPeriod"/>
              <a:tabLst/>
              <a:defRPr/>
            </a:pPr>
            <a:r>
              <a:rPr kumimoji="0" lang="en-CA" sz="1100" b="1" i="0" u="none" strike="noStrike" kern="1200" cap="none" spc="0" normalizeH="0" baseline="0" noProof="0" dirty="0" smtClean="0">
                <a:ln>
                  <a:noFill/>
                </a:ln>
                <a:solidFill>
                  <a:schemeClr val="tx1"/>
                </a:solidFill>
                <a:effectLst/>
                <a:uLnTx/>
                <a:uFillTx/>
                <a:latin typeface="Century Gothic" pitchFamily="34" charset="0"/>
                <a:ea typeface="ヒラギノ角ゴ Pro W3" pitchFamily="126" charset="-128"/>
              </a:rPr>
              <a:t>Invite</a:t>
            </a:r>
            <a:endParaRPr kumimoji="0" lang="en-CA" sz="1100" b="1" i="0" u="none" strike="noStrike" kern="1200" cap="none" spc="0" normalizeH="0" baseline="0" noProof="0" dirty="0">
              <a:ln>
                <a:noFill/>
              </a:ln>
              <a:solidFill>
                <a:schemeClr val="tx1"/>
              </a:solidFill>
              <a:effectLst/>
              <a:uLnTx/>
              <a:uFillTx/>
              <a:latin typeface="Century Gothic" pitchFamily="34" charset="0"/>
              <a:ea typeface="ヒラギノ角ゴ Pro W3" pitchFamily="126" charset="-128"/>
            </a:endParaRPr>
          </a:p>
        </p:txBody>
      </p:sp>
      <p:sp>
        <p:nvSpPr>
          <p:cNvPr id="20" name="Title 1">
            <a:extLst>
              <a:ext uri="{FF2B5EF4-FFF2-40B4-BE49-F238E27FC236}">
                <a16:creationId xmlns="" xmlns:a16="http://schemas.microsoft.com/office/drawing/2014/main" id="{C4CC0F66-F716-9E4A-A350-90E627E348D3}"/>
              </a:ext>
            </a:extLst>
          </p:cNvPr>
          <p:cNvSpPr txBox="1">
            <a:spLocks/>
          </p:cNvSpPr>
          <p:nvPr/>
        </p:nvSpPr>
        <p:spPr bwMode="auto">
          <a:xfrm>
            <a:off x="3120692" y="1252878"/>
            <a:ext cx="3831272" cy="257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L="171450" indent="-171450">
              <a:buFont typeface="Arial" panose="020B0604020202020204" pitchFamily="34" charset="0"/>
              <a:buChar char="•"/>
            </a:pPr>
            <a:r>
              <a:rPr lang="en-US" sz="1000" dirty="0" smtClean="0">
                <a:solidFill>
                  <a:schemeClr val="tx1"/>
                </a:solidFill>
              </a:rPr>
              <a:t>Invite key stakeholders to the ceremony.</a:t>
            </a:r>
            <a:endParaRPr lang="en-US" sz="1000" dirty="0">
              <a:solidFill>
                <a:schemeClr val="tx1"/>
              </a:solidFill>
            </a:endParaRPr>
          </a:p>
        </p:txBody>
      </p:sp>
      <p:sp>
        <p:nvSpPr>
          <p:cNvPr id="21" name="Title 1">
            <a:extLst>
              <a:ext uri="{FF2B5EF4-FFF2-40B4-BE49-F238E27FC236}">
                <a16:creationId xmlns="" xmlns:a16="http://schemas.microsoft.com/office/drawing/2014/main" id="{C4CC0F66-F716-9E4A-A350-90E627E348D3}"/>
              </a:ext>
            </a:extLst>
          </p:cNvPr>
          <p:cNvSpPr txBox="1">
            <a:spLocks/>
          </p:cNvSpPr>
          <p:nvPr/>
        </p:nvSpPr>
        <p:spPr bwMode="auto">
          <a:xfrm>
            <a:off x="2926072" y="1508834"/>
            <a:ext cx="1857965" cy="249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L="228600" marR="0" lvl="0" indent="-228600" algn="l" defTabSz="457200" rtl="0" eaLnBrk="0" fontAlgn="base" latinLnBrk="0" hangingPunct="0">
              <a:lnSpc>
                <a:spcPct val="100000"/>
              </a:lnSpc>
              <a:spcBef>
                <a:spcPct val="0"/>
              </a:spcBef>
              <a:spcAft>
                <a:spcPct val="0"/>
              </a:spcAft>
              <a:buClrTx/>
              <a:buSzTx/>
              <a:buFont typeface="+mj-lt"/>
              <a:buAutoNum type="arabicPeriod" startAt="2"/>
              <a:tabLst/>
              <a:defRPr/>
            </a:pPr>
            <a:r>
              <a:rPr kumimoji="0" lang="en-CA" sz="1100" b="1" i="0" u="none" strike="noStrike" kern="1200" cap="none" spc="0" normalizeH="0" baseline="0" noProof="0" dirty="0" smtClean="0">
                <a:ln>
                  <a:noFill/>
                </a:ln>
                <a:solidFill>
                  <a:schemeClr val="tx1"/>
                </a:solidFill>
                <a:effectLst/>
                <a:uLnTx/>
                <a:uFillTx/>
                <a:latin typeface="Century Gothic" pitchFamily="34" charset="0"/>
                <a:ea typeface="ヒラギノ角ゴ Pro W3" pitchFamily="126" charset="-128"/>
              </a:rPr>
              <a:t>Frame</a:t>
            </a:r>
            <a:endParaRPr kumimoji="0" lang="en-CA" sz="1100" b="1" i="0" u="none" strike="noStrike" kern="1200" cap="none" spc="0" normalizeH="0" baseline="0" noProof="0" dirty="0">
              <a:ln>
                <a:noFill/>
              </a:ln>
              <a:solidFill>
                <a:schemeClr val="tx1"/>
              </a:solidFill>
              <a:effectLst/>
              <a:uLnTx/>
              <a:uFillTx/>
              <a:latin typeface="Century Gothic" pitchFamily="34" charset="0"/>
              <a:ea typeface="ヒラギノ角ゴ Pro W3" pitchFamily="126" charset="-128"/>
            </a:endParaRPr>
          </a:p>
        </p:txBody>
      </p:sp>
      <p:sp>
        <p:nvSpPr>
          <p:cNvPr id="25" name="Title 1">
            <a:extLst>
              <a:ext uri="{FF2B5EF4-FFF2-40B4-BE49-F238E27FC236}">
                <a16:creationId xmlns="" xmlns:a16="http://schemas.microsoft.com/office/drawing/2014/main" id="{C4CC0F66-F716-9E4A-A350-90E627E348D3}"/>
              </a:ext>
            </a:extLst>
          </p:cNvPr>
          <p:cNvSpPr txBox="1">
            <a:spLocks/>
          </p:cNvSpPr>
          <p:nvPr/>
        </p:nvSpPr>
        <p:spPr bwMode="auto">
          <a:xfrm>
            <a:off x="2926072" y="5323072"/>
            <a:ext cx="3209688" cy="670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L="171450" indent="-171450">
              <a:buFont typeface="Arial" panose="020B0604020202020204" pitchFamily="34" charset="0"/>
              <a:buChar char="•"/>
            </a:pPr>
            <a:r>
              <a:rPr lang="en-US" sz="1000" dirty="0" smtClean="0">
                <a:solidFill>
                  <a:schemeClr val="tx1"/>
                </a:solidFill>
              </a:rPr>
              <a:t>Scrum Masters</a:t>
            </a:r>
          </a:p>
          <a:p>
            <a:pPr marL="171450" indent="-171450">
              <a:buFont typeface="Arial" panose="020B0604020202020204" pitchFamily="34" charset="0"/>
              <a:buChar char="•"/>
            </a:pPr>
            <a:r>
              <a:rPr lang="en-US" sz="1000" dirty="0" smtClean="0">
                <a:solidFill>
                  <a:schemeClr val="tx1"/>
                </a:solidFill>
              </a:rPr>
              <a:t>Product Owners</a:t>
            </a:r>
          </a:p>
          <a:p>
            <a:pPr marL="171450" indent="-171450">
              <a:buFont typeface="Arial" panose="020B0604020202020204" pitchFamily="34" charset="0"/>
              <a:buChar char="•"/>
            </a:pPr>
            <a:r>
              <a:rPr lang="en-US" sz="1000" dirty="0" smtClean="0">
                <a:solidFill>
                  <a:schemeClr val="tx1"/>
                </a:solidFill>
              </a:rPr>
              <a:t>Scrum Team Ambassadors</a:t>
            </a:r>
          </a:p>
          <a:p>
            <a:pPr marL="171450" indent="-171450">
              <a:buFont typeface="Arial" panose="020B0604020202020204" pitchFamily="34" charset="0"/>
              <a:buChar char="•"/>
            </a:pPr>
            <a:r>
              <a:rPr lang="en-US" sz="1000" dirty="0" smtClean="0">
                <a:solidFill>
                  <a:schemeClr val="tx1"/>
                </a:solidFill>
              </a:rPr>
              <a:t>Program Stakeholders</a:t>
            </a:r>
          </a:p>
        </p:txBody>
      </p:sp>
      <p:sp>
        <p:nvSpPr>
          <p:cNvPr id="26" name="Title 1">
            <a:extLst>
              <a:ext uri="{FF2B5EF4-FFF2-40B4-BE49-F238E27FC236}">
                <a16:creationId xmlns="" xmlns:a16="http://schemas.microsoft.com/office/drawing/2014/main" id="{C4CC0F66-F716-9E4A-A350-90E627E348D3}"/>
              </a:ext>
            </a:extLst>
          </p:cNvPr>
          <p:cNvSpPr txBox="1">
            <a:spLocks/>
          </p:cNvSpPr>
          <p:nvPr/>
        </p:nvSpPr>
        <p:spPr bwMode="auto">
          <a:xfrm>
            <a:off x="8769187" y="5359741"/>
            <a:ext cx="3209688" cy="242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L="171450" indent="-171450">
              <a:buFont typeface="Arial" panose="020B0604020202020204" pitchFamily="34" charset="0"/>
              <a:buChar char="•"/>
            </a:pPr>
            <a:r>
              <a:rPr lang="en-US" sz="1000" dirty="0" smtClean="0">
                <a:solidFill>
                  <a:schemeClr val="tx1"/>
                </a:solidFill>
              </a:rPr>
              <a:t>Refined backlog</a:t>
            </a:r>
            <a:endParaRPr lang="en-US" sz="1000" dirty="0">
              <a:solidFill>
                <a:schemeClr val="tx1"/>
              </a:solidFill>
            </a:endParaRPr>
          </a:p>
        </p:txBody>
      </p:sp>
      <p:sp>
        <p:nvSpPr>
          <p:cNvPr id="27" name="Title 1">
            <a:extLst>
              <a:ext uri="{FF2B5EF4-FFF2-40B4-BE49-F238E27FC236}">
                <a16:creationId xmlns="" xmlns:a16="http://schemas.microsoft.com/office/drawing/2014/main" id="{C4CC0F66-F716-9E4A-A350-90E627E348D3}"/>
              </a:ext>
            </a:extLst>
          </p:cNvPr>
          <p:cNvSpPr txBox="1">
            <a:spLocks/>
          </p:cNvSpPr>
          <p:nvPr/>
        </p:nvSpPr>
        <p:spPr bwMode="auto">
          <a:xfrm>
            <a:off x="3120692" y="1780105"/>
            <a:ext cx="3831272" cy="230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L="171450" indent="-171450">
              <a:buFont typeface="Arial" panose="020B0604020202020204" pitchFamily="34" charset="0"/>
              <a:buChar char="•"/>
            </a:pPr>
            <a:r>
              <a:rPr lang="en-US" sz="1000" dirty="0" smtClean="0">
                <a:solidFill>
                  <a:schemeClr val="tx1"/>
                </a:solidFill>
              </a:rPr>
              <a:t>Review completed work, team by team.</a:t>
            </a:r>
            <a:endParaRPr lang="en-US" sz="1000" dirty="0">
              <a:solidFill>
                <a:schemeClr val="tx1"/>
              </a:solidFill>
            </a:endParaRPr>
          </a:p>
        </p:txBody>
      </p:sp>
      <p:sp>
        <p:nvSpPr>
          <p:cNvPr id="47" name="Title 1">
            <a:extLst>
              <a:ext uri="{FF2B5EF4-FFF2-40B4-BE49-F238E27FC236}">
                <a16:creationId xmlns="" xmlns:a16="http://schemas.microsoft.com/office/drawing/2014/main" id="{C4CC0F66-F716-9E4A-A350-90E627E348D3}"/>
              </a:ext>
            </a:extLst>
          </p:cNvPr>
          <p:cNvSpPr txBox="1">
            <a:spLocks/>
          </p:cNvSpPr>
          <p:nvPr/>
        </p:nvSpPr>
        <p:spPr bwMode="auto">
          <a:xfrm>
            <a:off x="2924571" y="2027070"/>
            <a:ext cx="1857965" cy="249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L="228600" marR="0" lvl="0" indent="-228600" algn="l" defTabSz="457200" rtl="0" eaLnBrk="0" fontAlgn="base" latinLnBrk="0" hangingPunct="0">
              <a:lnSpc>
                <a:spcPct val="100000"/>
              </a:lnSpc>
              <a:spcBef>
                <a:spcPct val="0"/>
              </a:spcBef>
              <a:spcAft>
                <a:spcPct val="0"/>
              </a:spcAft>
              <a:buClrTx/>
              <a:buSzTx/>
              <a:buFont typeface="+mj-lt"/>
              <a:buAutoNum type="arabicPeriod" startAt="3"/>
              <a:tabLst/>
              <a:defRPr/>
            </a:pPr>
            <a:r>
              <a:rPr kumimoji="0" lang="en-CA" sz="1100" b="1" i="0" u="none" strike="noStrike" kern="1200" cap="none" spc="0" normalizeH="0" baseline="0" noProof="0" dirty="0" smtClean="0">
                <a:ln>
                  <a:noFill/>
                </a:ln>
                <a:solidFill>
                  <a:schemeClr val="tx1"/>
                </a:solidFill>
                <a:effectLst/>
                <a:uLnTx/>
                <a:uFillTx/>
                <a:latin typeface="Century Gothic" pitchFamily="34" charset="0"/>
                <a:ea typeface="ヒラギノ角ゴ Pro W3" pitchFamily="126" charset="-128"/>
              </a:rPr>
              <a:t>Get Feedback</a:t>
            </a:r>
            <a:endParaRPr kumimoji="0" lang="en-CA" sz="1100" b="1" i="0" u="none" strike="noStrike" kern="1200" cap="none" spc="0" normalizeH="0" baseline="0" noProof="0" dirty="0">
              <a:ln>
                <a:noFill/>
              </a:ln>
              <a:solidFill>
                <a:schemeClr val="tx1"/>
              </a:solidFill>
              <a:effectLst/>
              <a:uLnTx/>
              <a:uFillTx/>
              <a:latin typeface="Century Gothic" pitchFamily="34" charset="0"/>
              <a:ea typeface="ヒラギノ角ゴ Pro W3" pitchFamily="126" charset="-128"/>
            </a:endParaRPr>
          </a:p>
        </p:txBody>
      </p:sp>
      <p:sp>
        <p:nvSpPr>
          <p:cNvPr id="48" name="Title 1">
            <a:extLst>
              <a:ext uri="{FF2B5EF4-FFF2-40B4-BE49-F238E27FC236}">
                <a16:creationId xmlns="" xmlns:a16="http://schemas.microsoft.com/office/drawing/2014/main" id="{C4CC0F66-F716-9E4A-A350-90E627E348D3}"/>
              </a:ext>
            </a:extLst>
          </p:cNvPr>
          <p:cNvSpPr txBox="1">
            <a:spLocks/>
          </p:cNvSpPr>
          <p:nvPr/>
        </p:nvSpPr>
        <p:spPr bwMode="auto">
          <a:xfrm>
            <a:off x="3119191" y="2247207"/>
            <a:ext cx="3831272" cy="473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L="171450" indent="-171450">
              <a:buFont typeface="Arial" panose="020B0604020202020204" pitchFamily="34" charset="0"/>
              <a:buChar char="•"/>
            </a:pPr>
            <a:r>
              <a:rPr lang="en-US" sz="1000" dirty="0" smtClean="0">
                <a:solidFill>
                  <a:schemeClr val="tx1"/>
                </a:solidFill>
              </a:rPr>
              <a:t>Collect the response from the participants on the work demonstrated. </a:t>
            </a:r>
            <a:endParaRPr lang="en-US" sz="1000" dirty="0">
              <a:solidFill>
                <a:schemeClr val="tx1"/>
              </a:solidFill>
            </a:endParaRPr>
          </a:p>
        </p:txBody>
      </p:sp>
      <p:sp>
        <p:nvSpPr>
          <p:cNvPr id="49" name="Title 1">
            <a:extLst>
              <a:ext uri="{FF2B5EF4-FFF2-40B4-BE49-F238E27FC236}">
                <a16:creationId xmlns="" xmlns:a16="http://schemas.microsoft.com/office/drawing/2014/main" id="{C4CC0F66-F716-9E4A-A350-90E627E348D3}"/>
              </a:ext>
            </a:extLst>
          </p:cNvPr>
          <p:cNvSpPr txBox="1">
            <a:spLocks/>
          </p:cNvSpPr>
          <p:nvPr/>
        </p:nvSpPr>
        <p:spPr bwMode="auto">
          <a:xfrm>
            <a:off x="2924571" y="2720435"/>
            <a:ext cx="1857965" cy="249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L="228600" marR="0" lvl="0" indent="-228600" algn="l" defTabSz="457200" rtl="0" eaLnBrk="0" fontAlgn="base" latinLnBrk="0" hangingPunct="0">
              <a:lnSpc>
                <a:spcPct val="100000"/>
              </a:lnSpc>
              <a:spcBef>
                <a:spcPct val="0"/>
              </a:spcBef>
              <a:spcAft>
                <a:spcPct val="0"/>
              </a:spcAft>
              <a:buClrTx/>
              <a:buSzTx/>
              <a:buFont typeface="+mj-lt"/>
              <a:buAutoNum type="arabicPeriod" startAt="4"/>
              <a:tabLst/>
              <a:defRPr/>
            </a:pPr>
            <a:r>
              <a:rPr kumimoji="0" lang="en-CA" sz="1100" b="1" i="0" u="none" strike="noStrike" kern="1200" cap="none" spc="0" normalizeH="0" baseline="0" noProof="0" dirty="0" smtClean="0">
                <a:ln>
                  <a:noFill/>
                </a:ln>
                <a:solidFill>
                  <a:schemeClr val="tx1"/>
                </a:solidFill>
                <a:effectLst/>
                <a:uLnTx/>
                <a:uFillTx/>
                <a:latin typeface="Century Gothic" pitchFamily="34" charset="0"/>
                <a:ea typeface="ヒラギノ角ゴ Pro W3" pitchFamily="126" charset="-128"/>
              </a:rPr>
              <a:t>Incorporate</a:t>
            </a:r>
            <a:endParaRPr kumimoji="0" lang="en-CA" sz="1100" b="1" i="0" u="none" strike="noStrike" kern="1200" cap="none" spc="0" normalizeH="0" baseline="0" noProof="0" dirty="0">
              <a:ln>
                <a:noFill/>
              </a:ln>
              <a:solidFill>
                <a:schemeClr val="tx1"/>
              </a:solidFill>
              <a:effectLst/>
              <a:uLnTx/>
              <a:uFillTx/>
              <a:latin typeface="Century Gothic" pitchFamily="34" charset="0"/>
              <a:ea typeface="ヒラギノ角ゴ Pro W3" pitchFamily="126" charset="-128"/>
            </a:endParaRPr>
          </a:p>
        </p:txBody>
      </p:sp>
      <p:sp>
        <p:nvSpPr>
          <p:cNvPr id="50" name="Title 1">
            <a:extLst>
              <a:ext uri="{FF2B5EF4-FFF2-40B4-BE49-F238E27FC236}">
                <a16:creationId xmlns="" xmlns:a16="http://schemas.microsoft.com/office/drawing/2014/main" id="{C4CC0F66-F716-9E4A-A350-90E627E348D3}"/>
              </a:ext>
            </a:extLst>
          </p:cNvPr>
          <p:cNvSpPr txBox="1">
            <a:spLocks/>
          </p:cNvSpPr>
          <p:nvPr/>
        </p:nvSpPr>
        <p:spPr bwMode="auto">
          <a:xfrm>
            <a:off x="3119191" y="2969497"/>
            <a:ext cx="3831272" cy="719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L="171450" indent="-171450">
              <a:buFont typeface="Arial" panose="020B0604020202020204" pitchFamily="34" charset="0"/>
              <a:buChar char="•"/>
            </a:pPr>
            <a:r>
              <a:rPr lang="en-CA" sz="1000" dirty="0">
                <a:solidFill>
                  <a:schemeClr val="tx1"/>
                </a:solidFill>
              </a:rPr>
              <a:t>Take the feedback (enhancements, changes, etc.) and incorporate it into the Product Backlog for future Sprints or make the changes in the current Sprint if requests / changes are </a:t>
            </a:r>
            <a:r>
              <a:rPr lang="en-CA" sz="1000" dirty="0" smtClean="0">
                <a:solidFill>
                  <a:schemeClr val="tx1"/>
                </a:solidFill>
              </a:rPr>
              <a:t>minor.</a:t>
            </a:r>
            <a:endParaRPr lang="en-US" sz="1000" dirty="0">
              <a:solidFill>
                <a:schemeClr val="tx1"/>
              </a:solidFill>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30951" y="1190707"/>
            <a:ext cx="3990975" cy="2781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76" name="Group 75"/>
          <p:cNvGrpSpPr/>
          <p:nvPr/>
        </p:nvGrpSpPr>
        <p:grpSpPr>
          <a:xfrm>
            <a:off x="631830" y="1370493"/>
            <a:ext cx="1516508" cy="914399"/>
            <a:chOff x="631830" y="1370493"/>
            <a:chExt cx="1516508" cy="914399"/>
          </a:xfrm>
        </p:grpSpPr>
        <p:grpSp>
          <p:nvGrpSpPr>
            <p:cNvPr id="77" name="Group 76"/>
            <p:cNvGrpSpPr/>
            <p:nvPr/>
          </p:nvGrpSpPr>
          <p:grpSpPr>
            <a:xfrm>
              <a:off x="970025" y="1370493"/>
              <a:ext cx="914400" cy="542334"/>
              <a:chOff x="5562601" y="1658937"/>
              <a:chExt cx="460375" cy="273050"/>
            </a:xfrm>
          </p:grpSpPr>
          <p:sp>
            <p:nvSpPr>
              <p:cNvPr id="92" name="Freeform 373"/>
              <p:cNvSpPr>
                <a:spLocks/>
              </p:cNvSpPr>
              <p:nvPr/>
            </p:nvSpPr>
            <p:spPr bwMode="auto">
              <a:xfrm>
                <a:off x="5719764" y="1716087"/>
                <a:ext cx="274638" cy="158750"/>
              </a:xfrm>
              <a:custGeom>
                <a:avLst/>
                <a:gdLst>
                  <a:gd name="T0" fmla="*/ 173 w 173"/>
                  <a:gd name="T1" fmla="*/ 100 h 100"/>
                  <a:gd name="T2" fmla="*/ 0 w 173"/>
                  <a:gd name="T3" fmla="*/ 100 h 100"/>
                  <a:gd name="T4" fmla="*/ 0 w 173"/>
                  <a:gd name="T5" fmla="*/ 91 h 100"/>
                  <a:gd name="T6" fmla="*/ 164 w 173"/>
                  <a:gd name="T7" fmla="*/ 91 h 100"/>
                  <a:gd name="T8" fmla="*/ 164 w 173"/>
                  <a:gd name="T9" fmla="*/ 9 h 100"/>
                  <a:gd name="T10" fmla="*/ 0 w 173"/>
                  <a:gd name="T11" fmla="*/ 9 h 100"/>
                  <a:gd name="T12" fmla="*/ 0 w 173"/>
                  <a:gd name="T13" fmla="*/ 0 h 100"/>
                  <a:gd name="T14" fmla="*/ 173 w 173"/>
                  <a:gd name="T15" fmla="*/ 0 h 100"/>
                  <a:gd name="T16" fmla="*/ 173 w 173"/>
                  <a:gd name="T1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 h="100">
                    <a:moveTo>
                      <a:pt x="173" y="100"/>
                    </a:moveTo>
                    <a:lnTo>
                      <a:pt x="0" y="100"/>
                    </a:lnTo>
                    <a:lnTo>
                      <a:pt x="0" y="91"/>
                    </a:lnTo>
                    <a:lnTo>
                      <a:pt x="164" y="91"/>
                    </a:lnTo>
                    <a:lnTo>
                      <a:pt x="164" y="9"/>
                    </a:lnTo>
                    <a:lnTo>
                      <a:pt x="0" y="9"/>
                    </a:lnTo>
                    <a:lnTo>
                      <a:pt x="0" y="0"/>
                    </a:lnTo>
                    <a:lnTo>
                      <a:pt x="173" y="0"/>
                    </a:lnTo>
                    <a:lnTo>
                      <a:pt x="173" y="100"/>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93" name="Freeform 374"/>
              <p:cNvSpPr>
                <a:spLocks noEditPoints="1"/>
              </p:cNvSpPr>
              <p:nvPr/>
            </p:nvSpPr>
            <p:spPr bwMode="auto">
              <a:xfrm>
                <a:off x="5605464" y="1658937"/>
                <a:ext cx="85725" cy="85725"/>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8 h 48"/>
                  <a:gd name="T12" fmla="*/ 8 w 48"/>
                  <a:gd name="T13" fmla="*/ 24 h 48"/>
                  <a:gd name="T14" fmla="*/ 24 w 48"/>
                  <a:gd name="T15" fmla="*/ 40 h 48"/>
                  <a:gd name="T16" fmla="*/ 40 w 48"/>
                  <a:gd name="T17" fmla="*/ 24 h 48"/>
                  <a:gd name="T18" fmla="*/ 24 w 48"/>
                  <a:gd name="T19" fmla="*/ 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7"/>
                      <a:pt x="0" y="24"/>
                    </a:cubicBezTo>
                    <a:cubicBezTo>
                      <a:pt x="0" y="11"/>
                      <a:pt x="11" y="0"/>
                      <a:pt x="24" y="0"/>
                    </a:cubicBezTo>
                    <a:cubicBezTo>
                      <a:pt x="37" y="0"/>
                      <a:pt x="48" y="11"/>
                      <a:pt x="48" y="24"/>
                    </a:cubicBezTo>
                    <a:cubicBezTo>
                      <a:pt x="48" y="37"/>
                      <a:pt x="37" y="48"/>
                      <a:pt x="24" y="48"/>
                    </a:cubicBezTo>
                    <a:close/>
                    <a:moveTo>
                      <a:pt x="24" y="8"/>
                    </a:moveTo>
                    <a:cubicBezTo>
                      <a:pt x="15" y="8"/>
                      <a:pt x="8" y="15"/>
                      <a:pt x="8" y="24"/>
                    </a:cubicBezTo>
                    <a:cubicBezTo>
                      <a:pt x="8" y="33"/>
                      <a:pt x="15" y="40"/>
                      <a:pt x="24" y="40"/>
                    </a:cubicBezTo>
                    <a:cubicBezTo>
                      <a:pt x="33" y="40"/>
                      <a:pt x="40" y="33"/>
                      <a:pt x="40" y="24"/>
                    </a:cubicBezTo>
                    <a:cubicBezTo>
                      <a:pt x="40" y="15"/>
                      <a:pt x="33" y="8"/>
                      <a:pt x="24" y="8"/>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94" name="Freeform 375"/>
              <p:cNvSpPr>
                <a:spLocks/>
              </p:cNvSpPr>
              <p:nvPr/>
            </p:nvSpPr>
            <p:spPr bwMode="auto">
              <a:xfrm>
                <a:off x="5562601" y="1687512"/>
                <a:ext cx="460375" cy="244475"/>
              </a:xfrm>
              <a:custGeom>
                <a:avLst/>
                <a:gdLst>
                  <a:gd name="T0" fmla="*/ 256 w 256"/>
                  <a:gd name="T1" fmla="*/ 136 h 136"/>
                  <a:gd name="T2" fmla="*/ 72 w 256"/>
                  <a:gd name="T3" fmla="*/ 136 h 136"/>
                  <a:gd name="T4" fmla="*/ 72 w 256"/>
                  <a:gd name="T5" fmla="*/ 64 h 136"/>
                  <a:gd name="T6" fmla="*/ 136 w 256"/>
                  <a:gd name="T7" fmla="*/ 64 h 136"/>
                  <a:gd name="T8" fmla="*/ 136 w 256"/>
                  <a:gd name="T9" fmla="*/ 48 h 136"/>
                  <a:gd name="T10" fmla="*/ 32 w 256"/>
                  <a:gd name="T11" fmla="*/ 48 h 136"/>
                  <a:gd name="T12" fmla="*/ 8 w 256"/>
                  <a:gd name="T13" fmla="*/ 72 h 136"/>
                  <a:gd name="T14" fmla="*/ 8 w 256"/>
                  <a:gd name="T15" fmla="*/ 128 h 136"/>
                  <a:gd name="T16" fmla="*/ 24 w 256"/>
                  <a:gd name="T17" fmla="*/ 128 h 136"/>
                  <a:gd name="T18" fmla="*/ 24 w 256"/>
                  <a:gd name="T19" fmla="*/ 96 h 136"/>
                  <a:gd name="T20" fmla="*/ 32 w 256"/>
                  <a:gd name="T21" fmla="*/ 96 h 136"/>
                  <a:gd name="T22" fmla="*/ 32 w 256"/>
                  <a:gd name="T23" fmla="*/ 136 h 136"/>
                  <a:gd name="T24" fmla="*/ 0 w 256"/>
                  <a:gd name="T25" fmla="*/ 136 h 136"/>
                  <a:gd name="T26" fmla="*/ 0 w 256"/>
                  <a:gd name="T27" fmla="*/ 72 h 136"/>
                  <a:gd name="T28" fmla="*/ 32 w 256"/>
                  <a:gd name="T29" fmla="*/ 40 h 136"/>
                  <a:gd name="T30" fmla="*/ 144 w 256"/>
                  <a:gd name="T31" fmla="*/ 40 h 136"/>
                  <a:gd name="T32" fmla="*/ 144 w 256"/>
                  <a:gd name="T33" fmla="*/ 72 h 136"/>
                  <a:gd name="T34" fmla="*/ 80 w 256"/>
                  <a:gd name="T35" fmla="*/ 72 h 136"/>
                  <a:gd name="T36" fmla="*/ 80 w 256"/>
                  <a:gd name="T37" fmla="*/ 128 h 136"/>
                  <a:gd name="T38" fmla="*/ 248 w 256"/>
                  <a:gd name="T39" fmla="*/ 128 h 136"/>
                  <a:gd name="T40" fmla="*/ 248 w 256"/>
                  <a:gd name="T41" fmla="*/ 8 h 136"/>
                  <a:gd name="T42" fmla="*/ 80 w 256"/>
                  <a:gd name="T43" fmla="*/ 8 h 136"/>
                  <a:gd name="T44" fmla="*/ 80 w 256"/>
                  <a:gd name="T45" fmla="*/ 0 h 136"/>
                  <a:gd name="T46" fmla="*/ 256 w 256"/>
                  <a:gd name="T47" fmla="*/ 0 h 136"/>
                  <a:gd name="T48" fmla="*/ 256 w 256"/>
                  <a:gd name="T49" fmla="*/ 136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56" h="136">
                    <a:moveTo>
                      <a:pt x="256" y="136"/>
                    </a:moveTo>
                    <a:cubicBezTo>
                      <a:pt x="72" y="136"/>
                      <a:pt x="72" y="136"/>
                      <a:pt x="72" y="136"/>
                    </a:cubicBezTo>
                    <a:cubicBezTo>
                      <a:pt x="72" y="64"/>
                      <a:pt x="72" y="64"/>
                      <a:pt x="72" y="64"/>
                    </a:cubicBezTo>
                    <a:cubicBezTo>
                      <a:pt x="136" y="64"/>
                      <a:pt x="136" y="64"/>
                      <a:pt x="136" y="64"/>
                    </a:cubicBezTo>
                    <a:cubicBezTo>
                      <a:pt x="136" y="48"/>
                      <a:pt x="136" y="48"/>
                      <a:pt x="136" y="48"/>
                    </a:cubicBezTo>
                    <a:cubicBezTo>
                      <a:pt x="32" y="48"/>
                      <a:pt x="32" y="48"/>
                      <a:pt x="32" y="48"/>
                    </a:cubicBezTo>
                    <a:cubicBezTo>
                      <a:pt x="19" y="48"/>
                      <a:pt x="8" y="59"/>
                      <a:pt x="8" y="72"/>
                    </a:cubicBezTo>
                    <a:cubicBezTo>
                      <a:pt x="8" y="128"/>
                      <a:pt x="8" y="128"/>
                      <a:pt x="8" y="128"/>
                    </a:cubicBezTo>
                    <a:cubicBezTo>
                      <a:pt x="24" y="128"/>
                      <a:pt x="24" y="128"/>
                      <a:pt x="24" y="128"/>
                    </a:cubicBezTo>
                    <a:cubicBezTo>
                      <a:pt x="24" y="96"/>
                      <a:pt x="24" y="96"/>
                      <a:pt x="24" y="96"/>
                    </a:cubicBezTo>
                    <a:cubicBezTo>
                      <a:pt x="32" y="96"/>
                      <a:pt x="32" y="96"/>
                      <a:pt x="32" y="96"/>
                    </a:cubicBezTo>
                    <a:cubicBezTo>
                      <a:pt x="32" y="136"/>
                      <a:pt x="32" y="136"/>
                      <a:pt x="32" y="136"/>
                    </a:cubicBezTo>
                    <a:cubicBezTo>
                      <a:pt x="0" y="136"/>
                      <a:pt x="0" y="136"/>
                      <a:pt x="0" y="136"/>
                    </a:cubicBezTo>
                    <a:cubicBezTo>
                      <a:pt x="0" y="72"/>
                      <a:pt x="0" y="72"/>
                      <a:pt x="0" y="72"/>
                    </a:cubicBezTo>
                    <a:cubicBezTo>
                      <a:pt x="0" y="54"/>
                      <a:pt x="15" y="40"/>
                      <a:pt x="32" y="40"/>
                    </a:cubicBezTo>
                    <a:cubicBezTo>
                      <a:pt x="144" y="40"/>
                      <a:pt x="144" y="40"/>
                      <a:pt x="144" y="40"/>
                    </a:cubicBezTo>
                    <a:cubicBezTo>
                      <a:pt x="144" y="72"/>
                      <a:pt x="144" y="72"/>
                      <a:pt x="144" y="72"/>
                    </a:cubicBezTo>
                    <a:cubicBezTo>
                      <a:pt x="80" y="72"/>
                      <a:pt x="80" y="72"/>
                      <a:pt x="80" y="72"/>
                    </a:cubicBezTo>
                    <a:cubicBezTo>
                      <a:pt x="80" y="128"/>
                      <a:pt x="80" y="128"/>
                      <a:pt x="80" y="128"/>
                    </a:cubicBezTo>
                    <a:cubicBezTo>
                      <a:pt x="248" y="128"/>
                      <a:pt x="248" y="128"/>
                      <a:pt x="248" y="128"/>
                    </a:cubicBezTo>
                    <a:cubicBezTo>
                      <a:pt x="248" y="8"/>
                      <a:pt x="248" y="8"/>
                      <a:pt x="248" y="8"/>
                    </a:cubicBezTo>
                    <a:cubicBezTo>
                      <a:pt x="80" y="8"/>
                      <a:pt x="80" y="8"/>
                      <a:pt x="80" y="8"/>
                    </a:cubicBezTo>
                    <a:cubicBezTo>
                      <a:pt x="80" y="0"/>
                      <a:pt x="80" y="0"/>
                      <a:pt x="80" y="0"/>
                    </a:cubicBezTo>
                    <a:cubicBezTo>
                      <a:pt x="256" y="0"/>
                      <a:pt x="256" y="0"/>
                      <a:pt x="256" y="0"/>
                    </a:cubicBezTo>
                    <a:lnTo>
                      <a:pt x="256" y="136"/>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95" name="Rectangle 376"/>
              <p:cNvSpPr>
                <a:spLocks noChangeArrowheads="1"/>
              </p:cNvSpPr>
              <p:nvPr/>
            </p:nvSpPr>
            <p:spPr bwMode="auto">
              <a:xfrm>
                <a:off x="5719764" y="1889125"/>
                <a:ext cx="27463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96" name="Rectangle 385"/>
              <p:cNvSpPr>
                <a:spLocks noChangeArrowheads="1"/>
              </p:cNvSpPr>
              <p:nvPr/>
            </p:nvSpPr>
            <p:spPr bwMode="auto">
              <a:xfrm>
                <a:off x="5640389" y="1789112"/>
                <a:ext cx="15875"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97" name="Rectangle 386"/>
              <p:cNvSpPr>
                <a:spLocks noChangeArrowheads="1"/>
              </p:cNvSpPr>
              <p:nvPr/>
            </p:nvSpPr>
            <p:spPr bwMode="auto">
              <a:xfrm>
                <a:off x="5640389" y="1817687"/>
                <a:ext cx="15875"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grpSp>
        <p:grpSp>
          <p:nvGrpSpPr>
            <p:cNvPr id="78" name="Group 77"/>
            <p:cNvGrpSpPr/>
            <p:nvPr/>
          </p:nvGrpSpPr>
          <p:grpSpPr>
            <a:xfrm>
              <a:off x="1233938" y="1972736"/>
              <a:ext cx="914400" cy="312156"/>
              <a:chOff x="979371" y="2476105"/>
              <a:chExt cx="914400" cy="312156"/>
            </a:xfrm>
          </p:grpSpPr>
          <p:sp>
            <p:nvSpPr>
              <p:cNvPr id="86" name="Freeform 377"/>
              <p:cNvSpPr>
                <a:spLocks/>
              </p:cNvSpPr>
              <p:nvPr/>
            </p:nvSpPr>
            <p:spPr bwMode="auto">
              <a:xfrm>
                <a:off x="979371" y="2636912"/>
                <a:ext cx="914400" cy="151349"/>
              </a:xfrm>
              <a:custGeom>
                <a:avLst/>
                <a:gdLst>
                  <a:gd name="T0" fmla="*/ 244 w 256"/>
                  <a:gd name="T1" fmla="*/ 43 h 43"/>
                  <a:gd name="T2" fmla="*/ 12 w 256"/>
                  <a:gd name="T3" fmla="*/ 43 h 43"/>
                  <a:gd name="T4" fmla="*/ 0 w 256"/>
                  <a:gd name="T5" fmla="*/ 27 h 43"/>
                  <a:gd name="T6" fmla="*/ 0 w 256"/>
                  <a:gd name="T7" fmla="*/ 17 h 43"/>
                  <a:gd name="T8" fmla="*/ 30 w 256"/>
                  <a:gd name="T9" fmla="*/ 0 h 43"/>
                  <a:gd name="T10" fmla="*/ 34 w 256"/>
                  <a:gd name="T11" fmla="*/ 6 h 43"/>
                  <a:gd name="T12" fmla="*/ 8 w 256"/>
                  <a:gd name="T13" fmla="*/ 21 h 43"/>
                  <a:gd name="T14" fmla="*/ 8 w 256"/>
                  <a:gd name="T15" fmla="*/ 27 h 43"/>
                  <a:gd name="T16" fmla="*/ 12 w 256"/>
                  <a:gd name="T17" fmla="*/ 35 h 43"/>
                  <a:gd name="T18" fmla="*/ 244 w 256"/>
                  <a:gd name="T19" fmla="*/ 35 h 43"/>
                  <a:gd name="T20" fmla="*/ 248 w 256"/>
                  <a:gd name="T21" fmla="*/ 27 h 43"/>
                  <a:gd name="T22" fmla="*/ 248 w 256"/>
                  <a:gd name="T23" fmla="*/ 21 h 43"/>
                  <a:gd name="T24" fmla="*/ 222 w 256"/>
                  <a:gd name="T25" fmla="*/ 6 h 43"/>
                  <a:gd name="T26" fmla="*/ 226 w 256"/>
                  <a:gd name="T27" fmla="*/ 0 h 43"/>
                  <a:gd name="T28" fmla="*/ 256 w 256"/>
                  <a:gd name="T29" fmla="*/ 17 h 43"/>
                  <a:gd name="T30" fmla="*/ 256 w 256"/>
                  <a:gd name="T31" fmla="*/ 27 h 43"/>
                  <a:gd name="T32" fmla="*/ 244 w 256"/>
                  <a:gd name="T33"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6" h="43">
                    <a:moveTo>
                      <a:pt x="244" y="43"/>
                    </a:moveTo>
                    <a:cubicBezTo>
                      <a:pt x="12" y="43"/>
                      <a:pt x="12" y="43"/>
                      <a:pt x="12" y="43"/>
                    </a:cubicBezTo>
                    <a:cubicBezTo>
                      <a:pt x="6" y="43"/>
                      <a:pt x="0" y="36"/>
                      <a:pt x="0" y="27"/>
                    </a:cubicBezTo>
                    <a:cubicBezTo>
                      <a:pt x="0" y="17"/>
                      <a:pt x="0" y="17"/>
                      <a:pt x="0" y="17"/>
                    </a:cubicBezTo>
                    <a:cubicBezTo>
                      <a:pt x="30" y="0"/>
                      <a:pt x="30" y="0"/>
                      <a:pt x="30" y="0"/>
                    </a:cubicBezTo>
                    <a:cubicBezTo>
                      <a:pt x="34" y="6"/>
                      <a:pt x="34" y="6"/>
                      <a:pt x="34" y="6"/>
                    </a:cubicBezTo>
                    <a:cubicBezTo>
                      <a:pt x="8" y="21"/>
                      <a:pt x="8" y="21"/>
                      <a:pt x="8" y="21"/>
                    </a:cubicBezTo>
                    <a:cubicBezTo>
                      <a:pt x="8" y="27"/>
                      <a:pt x="8" y="27"/>
                      <a:pt x="8" y="27"/>
                    </a:cubicBezTo>
                    <a:cubicBezTo>
                      <a:pt x="8" y="32"/>
                      <a:pt x="11" y="35"/>
                      <a:pt x="12" y="35"/>
                    </a:cubicBezTo>
                    <a:cubicBezTo>
                      <a:pt x="244" y="35"/>
                      <a:pt x="244" y="35"/>
                      <a:pt x="244" y="35"/>
                    </a:cubicBezTo>
                    <a:cubicBezTo>
                      <a:pt x="245" y="35"/>
                      <a:pt x="248" y="32"/>
                      <a:pt x="248" y="27"/>
                    </a:cubicBezTo>
                    <a:cubicBezTo>
                      <a:pt x="248" y="21"/>
                      <a:pt x="248" y="21"/>
                      <a:pt x="248" y="21"/>
                    </a:cubicBezTo>
                    <a:cubicBezTo>
                      <a:pt x="222" y="6"/>
                      <a:pt x="222" y="6"/>
                      <a:pt x="222" y="6"/>
                    </a:cubicBezTo>
                    <a:cubicBezTo>
                      <a:pt x="226" y="0"/>
                      <a:pt x="226" y="0"/>
                      <a:pt x="226" y="0"/>
                    </a:cubicBezTo>
                    <a:cubicBezTo>
                      <a:pt x="256" y="17"/>
                      <a:pt x="256" y="17"/>
                      <a:pt x="256" y="17"/>
                    </a:cubicBezTo>
                    <a:cubicBezTo>
                      <a:pt x="256" y="27"/>
                      <a:pt x="256" y="27"/>
                      <a:pt x="256" y="27"/>
                    </a:cubicBezTo>
                    <a:cubicBezTo>
                      <a:pt x="256" y="36"/>
                      <a:pt x="251" y="43"/>
                      <a:pt x="244" y="43"/>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87" name="Freeform 378"/>
              <p:cNvSpPr>
                <a:spLocks/>
              </p:cNvSpPr>
              <p:nvPr/>
            </p:nvSpPr>
            <p:spPr bwMode="auto">
              <a:xfrm>
                <a:off x="1471255" y="2633760"/>
                <a:ext cx="230178" cy="88287"/>
              </a:xfrm>
              <a:custGeom>
                <a:avLst/>
                <a:gdLst>
                  <a:gd name="T0" fmla="*/ 39 w 73"/>
                  <a:gd name="T1" fmla="*/ 28 h 28"/>
                  <a:gd name="T2" fmla="*/ 0 w 73"/>
                  <a:gd name="T3" fmla="*/ 9 h 28"/>
                  <a:gd name="T4" fmla="*/ 5 w 73"/>
                  <a:gd name="T5" fmla="*/ 0 h 28"/>
                  <a:gd name="T6" fmla="*/ 39 w 73"/>
                  <a:gd name="T7" fmla="*/ 17 h 28"/>
                  <a:gd name="T8" fmla="*/ 68 w 73"/>
                  <a:gd name="T9" fmla="*/ 1 h 28"/>
                  <a:gd name="T10" fmla="*/ 73 w 73"/>
                  <a:gd name="T11" fmla="*/ 7 h 28"/>
                  <a:gd name="T12" fmla="*/ 39 w 73"/>
                  <a:gd name="T13" fmla="*/ 28 h 28"/>
                </a:gdLst>
                <a:ahLst/>
                <a:cxnLst>
                  <a:cxn ang="0">
                    <a:pos x="T0" y="T1"/>
                  </a:cxn>
                  <a:cxn ang="0">
                    <a:pos x="T2" y="T3"/>
                  </a:cxn>
                  <a:cxn ang="0">
                    <a:pos x="T4" y="T5"/>
                  </a:cxn>
                  <a:cxn ang="0">
                    <a:pos x="T6" y="T7"/>
                  </a:cxn>
                  <a:cxn ang="0">
                    <a:pos x="T8" y="T9"/>
                  </a:cxn>
                  <a:cxn ang="0">
                    <a:pos x="T10" y="T11"/>
                  </a:cxn>
                  <a:cxn ang="0">
                    <a:pos x="T12" y="T13"/>
                  </a:cxn>
                </a:cxnLst>
                <a:rect l="0" t="0" r="r" b="b"/>
                <a:pathLst>
                  <a:path w="73" h="28">
                    <a:moveTo>
                      <a:pt x="39" y="28"/>
                    </a:moveTo>
                    <a:lnTo>
                      <a:pt x="0" y="9"/>
                    </a:lnTo>
                    <a:lnTo>
                      <a:pt x="5" y="0"/>
                    </a:lnTo>
                    <a:lnTo>
                      <a:pt x="39" y="17"/>
                    </a:lnTo>
                    <a:lnTo>
                      <a:pt x="68" y="1"/>
                    </a:lnTo>
                    <a:lnTo>
                      <a:pt x="73" y="7"/>
                    </a:lnTo>
                    <a:lnTo>
                      <a:pt x="39" y="28"/>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88" name="Freeform 379"/>
              <p:cNvSpPr>
                <a:spLocks/>
              </p:cNvSpPr>
              <p:nvPr/>
            </p:nvSpPr>
            <p:spPr bwMode="auto">
              <a:xfrm>
                <a:off x="1171711" y="2633760"/>
                <a:ext cx="227023" cy="88287"/>
              </a:xfrm>
              <a:custGeom>
                <a:avLst/>
                <a:gdLst>
                  <a:gd name="T0" fmla="*/ 34 w 72"/>
                  <a:gd name="T1" fmla="*/ 28 h 28"/>
                  <a:gd name="T2" fmla="*/ 0 w 72"/>
                  <a:gd name="T3" fmla="*/ 7 h 28"/>
                  <a:gd name="T4" fmla="*/ 4 w 72"/>
                  <a:gd name="T5" fmla="*/ 1 h 28"/>
                  <a:gd name="T6" fmla="*/ 34 w 72"/>
                  <a:gd name="T7" fmla="*/ 17 h 28"/>
                  <a:gd name="T8" fmla="*/ 68 w 72"/>
                  <a:gd name="T9" fmla="*/ 0 h 28"/>
                  <a:gd name="T10" fmla="*/ 72 w 72"/>
                  <a:gd name="T11" fmla="*/ 9 h 28"/>
                  <a:gd name="T12" fmla="*/ 34 w 72"/>
                  <a:gd name="T13" fmla="*/ 28 h 28"/>
                </a:gdLst>
                <a:ahLst/>
                <a:cxnLst>
                  <a:cxn ang="0">
                    <a:pos x="T0" y="T1"/>
                  </a:cxn>
                  <a:cxn ang="0">
                    <a:pos x="T2" y="T3"/>
                  </a:cxn>
                  <a:cxn ang="0">
                    <a:pos x="T4" y="T5"/>
                  </a:cxn>
                  <a:cxn ang="0">
                    <a:pos x="T6" y="T7"/>
                  </a:cxn>
                  <a:cxn ang="0">
                    <a:pos x="T8" y="T9"/>
                  </a:cxn>
                  <a:cxn ang="0">
                    <a:pos x="T10" y="T11"/>
                  </a:cxn>
                  <a:cxn ang="0">
                    <a:pos x="T12" y="T13"/>
                  </a:cxn>
                </a:cxnLst>
                <a:rect l="0" t="0" r="r" b="b"/>
                <a:pathLst>
                  <a:path w="72" h="28">
                    <a:moveTo>
                      <a:pt x="34" y="28"/>
                    </a:moveTo>
                    <a:lnTo>
                      <a:pt x="0" y="7"/>
                    </a:lnTo>
                    <a:lnTo>
                      <a:pt x="4" y="1"/>
                    </a:lnTo>
                    <a:lnTo>
                      <a:pt x="34" y="17"/>
                    </a:lnTo>
                    <a:lnTo>
                      <a:pt x="68" y="0"/>
                    </a:lnTo>
                    <a:lnTo>
                      <a:pt x="72" y="9"/>
                    </a:lnTo>
                    <a:lnTo>
                      <a:pt x="34" y="28"/>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89" name="Freeform 380"/>
              <p:cNvSpPr>
                <a:spLocks noEditPoints="1"/>
              </p:cNvSpPr>
              <p:nvPr/>
            </p:nvSpPr>
            <p:spPr bwMode="auto">
              <a:xfrm>
                <a:off x="1048739" y="2476105"/>
                <a:ext cx="173422" cy="198647"/>
              </a:xfrm>
              <a:custGeom>
                <a:avLst/>
                <a:gdLst>
                  <a:gd name="T0" fmla="*/ 24 w 48"/>
                  <a:gd name="T1" fmla="*/ 56 h 56"/>
                  <a:gd name="T2" fmla="*/ 0 w 48"/>
                  <a:gd name="T3" fmla="*/ 26 h 56"/>
                  <a:gd name="T4" fmla="*/ 24 w 48"/>
                  <a:gd name="T5" fmla="*/ 0 h 56"/>
                  <a:gd name="T6" fmla="*/ 48 w 48"/>
                  <a:gd name="T7" fmla="*/ 26 h 56"/>
                  <a:gd name="T8" fmla="*/ 24 w 48"/>
                  <a:gd name="T9" fmla="*/ 56 h 56"/>
                  <a:gd name="T10" fmla="*/ 24 w 48"/>
                  <a:gd name="T11" fmla="*/ 8 h 56"/>
                  <a:gd name="T12" fmla="*/ 8 w 48"/>
                  <a:gd name="T13" fmla="*/ 26 h 56"/>
                  <a:gd name="T14" fmla="*/ 24 w 48"/>
                  <a:gd name="T15" fmla="*/ 48 h 56"/>
                  <a:gd name="T16" fmla="*/ 40 w 48"/>
                  <a:gd name="T17" fmla="*/ 26 h 56"/>
                  <a:gd name="T18" fmla="*/ 24 w 48"/>
                  <a:gd name="T19" fmla="*/ 8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56">
                    <a:moveTo>
                      <a:pt x="24" y="56"/>
                    </a:moveTo>
                    <a:cubicBezTo>
                      <a:pt x="11" y="56"/>
                      <a:pt x="0" y="43"/>
                      <a:pt x="0" y="26"/>
                    </a:cubicBezTo>
                    <a:cubicBezTo>
                      <a:pt x="0" y="14"/>
                      <a:pt x="3" y="0"/>
                      <a:pt x="24" y="0"/>
                    </a:cubicBezTo>
                    <a:cubicBezTo>
                      <a:pt x="46" y="0"/>
                      <a:pt x="48" y="14"/>
                      <a:pt x="48" y="26"/>
                    </a:cubicBezTo>
                    <a:cubicBezTo>
                      <a:pt x="48" y="43"/>
                      <a:pt x="38" y="56"/>
                      <a:pt x="24" y="56"/>
                    </a:cubicBezTo>
                    <a:close/>
                    <a:moveTo>
                      <a:pt x="24" y="8"/>
                    </a:moveTo>
                    <a:cubicBezTo>
                      <a:pt x="12" y="8"/>
                      <a:pt x="8" y="12"/>
                      <a:pt x="8" y="26"/>
                    </a:cubicBezTo>
                    <a:cubicBezTo>
                      <a:pt x="8" y="37"/>
                      <a:pt x="14" y="48"/>
                      <a:pt x="24" y="48"/>
                    </a:cubicBezTo>
                    <a:cubicBezTo>
                      <a:pt x="35" y="48"/>
                      <a:pt x="40" y="37"/>
                      <a:pt x="40" y="26"/>
                    </a:cubicBezTo>
                    <a:cubicBezTo>
                      <a:pt x="40" y="12"/>
                      <a:pt x="36" y="8"/>
                      <a:pt x="24" y="8"/>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90" name="Freeform 381"/>
              <p:cNvSpPr>
                <a:spLocks noEditPoints="1"/>
              </p:cNvSpPr>
              <p:nvPr/>
            </p:nvSpPr>
            <p:spPr bwMode="auto">
              <a:xfrm>
                <a:off x="1348285" y="2476105"/>
                <a:ext cx="173422" cy="198647"/>
              </a:xfrm>
              <a:custGeom>
                <a:avLst/>
                <a:gdLst>
                  <a:gd name="T0" fmla="*/ 24 w 48"/>
                  <a:gd name="T1" fmla="*/ 56 h 56"/>
                  <a:gd name="T2" fmla="*/ 0 w 48"/>
                  <a:gd name="T3" fmla="*/ 26 h 56"/>
                  <a:gd name="T4" fmla="*/ 24 w 48"/>
                  <a:gd name="T5" fmla="*/ 0 h 56"/>
                  <a:gd name="T6" fmla="*/ 48 w 48"/>
                  <a:gd name="T7" fmla="*/ 26 h 56"/>
                  <a:gd name="T8" fmla="*/ 24 w 48"/>
                  <a:gd name="T9" fmla="*/ 56 h 56"/>
                  <a:gd name="T10" fmla="*/ 24 w 48"/>
                  <a:gd name="T11" fmla="*/ 8 h 56"/>
                  <a:gd name="T12" fmla="*/ 8 w 48"/>
                  <a:gd name="T13" fmla="*/ 26 h 56"/>
                  <a:gd name="T14" fmla="*/ 24 w 48"/>
                  <a:gd name="T15" fmla="*/ 48 h 56"/>
                  <a:gd name="T16" fmla="*/ 40 w 48"/>
                  <a:gd name="T17" fmla="*/ 26 h 56"/>
                  <a:gd name="T18" fmla="*/ 24 w 48"/>
                  <a:gd name="T19" fmla="*/ 8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56">
                    <a:moveTo>
                      <a:pt x="24" y="56"/>
                    </a:moveTo>
                    <a:cubicBezTo>
                      <a:pt x="11" y="56"/>
                      <a:pt x="0" y="43"/>
                      <a:pt x="0" y="26"/>
                    </a:cubicBezTo>
                    <a:cubicBezTo>
                      <a:pt x="0" y="14"/>
                      <a:pt x="3" y="0"/>
                      <a:pt x="24" y="0"/>
                    </a:cubicBezTo>
                    <a:cubicBezTo>
                      <a:pt x="46" y="0"/>
                      <a:pt x="48" y="14"/>
                      <a:pt x="48" y="26"/>
                    </a:cubicBezTo>
                    <a:cubicBezTo>
                      <a:pt x="48" y="43"/>
                      <a:pt x="38" y="56"/>
                      <a:pt x="24" y="56"/>
                    </a:cubicBezTo>
                    <a:close/>
                    <a:moveTo>
                      <a:pt x="24" y="8"/>
                    </a:moveTo>
                    <a:cubicBezTo>
                      <a:pt x="12" y="8"/>
                      <a:pt x="8" y="12"/>
                      <a:pt x="8" y="26"/>
                    </a:cubicBezTo>
                    <a:cubicBezTo>
                      <a:pt x="8" y="37"/>
                      <a:pt x="14" y="48"/>
                      <a:pt x="24" y="48"/>
                    </a:cubicBezTo>
                    <a:cubicBezTo>
                      <a:pt x="35" y="48"/>
                      <a:pt x="40" y="37"/>
                      <a:pt x="40" y="26"/>
                    </a:cubicBezTo>
                    <a:cubicBezTo>
                      <a:pt x="40" y="12"/>
                      <a:pt x="36" y="8"/>
                      <a:pt x="24" y="8"/>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91" name="Freeform 382"/>
              <p:cNvSpPr>
                <a:spLocks noEditPoints="1"/>
              </p:cNvSpPr>
              <p:nvPr/>
            </p:nvSpPr>
            <p:spPr bwMode="auto">
              <a:xfrm>
                <a:off x="1650983" y="2476105"/>
                <a:ext cx="170268" cy="198647"/>
              </a:xfrm>
              <a:custGeom>
                <a:avLst/>
                <a:gdLst>
                  <a:gd name="T0" fmla="*/ 24 w 48"/>
                  <a:gd name="T1" fmla="*/ 56 h 56"/>
                  <a:gd name="T2" fmla="*/ 0 w 48"/>
                  <a:gd name="T3" fmla="*/ 26 h 56"/>
                  <a:gd name="T4" fmla="*/ 24 w 48"/>
                  <a:gd name="T5" fmla="*/ 0 h 56"/>
                  <a:gd name="T6" fmla="*/ 48 w 48"/>
                  <a:gd name="T7" fmla="*/ 26 h 56"/>
                  <a:gd name="T8" fmla="*/ 24 w 48"/>
                  <a:gd name="T9" fmla="*/ 56 h 56"/>
                  <a:gd name="T10" fmla="*/ 24 w 48"/>
                  <a:gd name="T11" fmla="*/ 8 h 56"/>
                  <a:gd name="T12" fmla="*/ 8 w 48"/>
                  <a:gd name="T13" fmla="*/ 26 h 56"/>
                  <a:gd name="T14" fmla="*/ 24 w 48"/>
                  <a:gd name="T15" fmla="*/ 48 h 56"/>
                  <a:gd name="T16" fmla="*/ 40 w 48"/>
                  <a:gd name="T17" fmla="*/ 26 h 56"/>
                  <a:gd name="T18" fmla="*/ 24 w 48"/>
                  <a:gd name="T19" fmla="*/ 8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56">
                    <a:moveTo>
                      <a:pt x="24" y="56"/>
                    </a:moveTo>
                    <a:cubicBezTo>
                      <a:pt x="11" y="56"/>
                      <a:pt x="0" y="43"/>
                      <a:pt x="0" y="26"/>
                    </a:cubicBezTo>
                    <a:cubicBezTo>
                      <a:pt x="0" y="14"/>
                      <a:pt x="3" y="0"/>
                      <a:pt x="24" y="0"/>
                    </a:cubicBezTo>
                    <a:cubicBezTo>
                      <a:pt x="46" y="0"/>
                      <a:pt x="48" y="14"/>
                      <a:pt x="48" y="26"/>
                    </a:cubicBezTo>
                    <a:cubicBezTo>
                      <a:pt x="48" y="43"/>
                      <a:pt x="38" y="56"/>
                      <a:pt x="24" y="56"/>
                    </a:cubicBezTo>
                    <a:close/>
                    <a:moveTo>
                      <a:pt x="24" y="8"/>
                    </a:moveTo>
                    <a:cubicBezTo>
                      <a:pt x="12" y="8"/>
                      <a:pt x="8" y="12"/>
                      <a:pt x="8" y="26"/>
                    </a:cubicBezTo>
                    <a:cubicBezTo>
                      <a:pt x="8" y="37"/>
                      <a:pt x="14" y="48"/>
                      <a:pt x="24" y="48"/>
                    </a:cubicBezTo>
                    <a:cubicBezTo>
                      <a:pt x="35" y="48"/>
                      <a:pt x="40" y="37"/>
                      <a:pt x="40" y="26"/>
                    </a:cubicBezTo>
                    <a:cubicBezTo>
                      <a:pt x="40" y="12"/>
                      <a:pt x="36" y="8"/>
                      <a:pt x="24" y="8"/>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grpSp>
        <p:grpSp>
          <p:nvGrpSpPr>
            <p:cNvPr id="79" name="Group 78"/>
            <p:cNvGrpSpPr/>
            <p:nvPr/>
          </p:nvGrpSpPr>
          <p:grpSpPr>
            <a:xfrm>
              <a:off x="631830" y="1972736"/>
              <a:ext cx="914400" cy="312156"/>
              <a:chOff x="131188" y="2203962"/>
              <a:chExt cx="914400" cy="312156"/>
            </a:xfrm>
          </p:grpSpPr>
          <p:sp>
            <p:nvSpPr>
              <p:cNvPr id="80" name="Freeform 377"/>
              <p:cNvSpPr>
                <a:spLocks/>
              </p:cNvSpPr>
              <p:nvPr/>
            </p:nvSpPr>
            <p:spPr bwMode="auto">
              <a:xfrm>
                <a:off x="131188" y="2364769"/>
                <a:ext cx="914400" cy="151349"/>
              </a:xfrm>
              <a:custGeom>
                <a:avLst/>
                <a:gdLst>
                  <a:gd name="T0" fmla="*/ 244 w 256"/>
                  <a:gd name="T1" fmla="*/ 43 h 43"/>
                  <a:gd name="T2" fmla="*/ 12 w 256"/>
                  <a:gd name="T3" fmla="*/ 43 h 43"/>
                  <a:gd name="T4" fmla="*/ 0 w 256"/>
                  <a:gd name="T5" fmla="*/ 27 h 43"/>
                  <a:gd name="T6" fmla="*/ 0 w 256"/>
                  <a:gd name="T7" fmla="*/ 17 h 43"/>
                  <a:gd name="T8" fmla="*/ 30 w 256"/>
                  <a:gd name="T9" fmla="*/ 0 h 43"/>
                  <a:gd name="T10" fmla="*/ 34 w 256"/>
                  <a:gd name="T11" fmla="*/ 6 h 43"/>
                  <a:gd name="T12" fmla="*/ 8 w 256"/>
                  <a:gd name="T13" fmla="*/ 21 h 43"/>
                  <a:gd name="T14" fmla="*/ 8 w 256"/>
                  <a:gd name="T15" fmla="*/ 27 h 43"/>
                  <a:gd name="T16" fmla="*/ 12 w 256"/>
                  <a:gd name="T17" fmla="*/ 35 h 43"/>
                  <a:gd name="T18" fmla="*/ 244 w 256"/>
                  <a:gd name="T19" fmla="*/ 35 h 43"/>
                  <a:gd name="T20" fmla="*/ 248 w 256"/>
                  <a:gd name="T21" fmla="*/ 27 h 43"/>
                  <a:gd name="T22" fmla="*/ 248 w 256"/>
                  <a:gd name="T23" fmla="*/ 21 h 43"/>
                  <a:gd name="T24" fmla="*/ 222 w 256"/>
                  <a:gd name="T25" fmla="*/ 6 h 43"/>
                  <a:gd name="T26" fmla="*/ 226 w 256"/>
                  <a:gd name="T27" fmla="*/ 0 h 43"/>
                  <a:gd name="T28" fmla="*/ 256 w 256"/>
                  <a:gd name="T29" fmla="*/ 17 h 43"/>
                  <a:gd name="T30" fmla="*/ 256 w 256"/>
                  <a:gd name="T31" fmla="*/ 27 h 43"/>
                  <a:gd name="T32" fmla="*/ 244 w 256"/>
                  <a:gd name="T33"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6" h="43">
                    <a:moveTo>
                      <a:pt x="244" y="43"/>
                    </a:moveTo>
                    <a:cubicBezTo>
                      <a:pt x="12" y="43"/>
                      <a:pt x="12" y="43"/>
                      <a:pt x="12" y="43"/>
                    </a:cubicBezTo>
                    <a:cubicBezTo>
                      <a:pt x="6" y="43"/>
                      <a:pt x="0" y="36"/>
                      <a:pt x="0" y="27"/>
                    </a:cubicBezTo>
                    <a:cubicBezTo>
                      <a:pt x="0" y="17"/>
                      <a:pt x="0" y="17"/>
                      <a:pt x="0" y="17"/>
                    </a:cubicBezTo>
                    <a:cubicBezTo>
                      <a:pt x="30" y="0"/>
                      <a:pt x="30" y="0"/>
                      <a:pt x="30" y="0"/>
                    </a:cubicBezTo>
                    <a:cubicBezTo>
                      <a:pt x="34" y="6"/>
                      <a:pt x="34" y="6"/>
                      <a:pt x="34" y="6"/>
                    </a:cubicBezTo>
                    <a:cubicBezTo>
                      <a:pt x="8" y="21"/>
                      <a:pt x="8" y="21"/>
                      <a:pt x="8" y="21"/>
                    </a:cubicBezTo>
                    <a:cubicBezTo>
                      <a:pt x="8" y="27"/>
                      <a:pt x="8" y="27"/>
                      <a:pt x="8" y="27"/>
                    </a:cubicBezTo>
                    <a:cubicBezTo>
                      <a:pt x="8" y="32"/>
                      <a:pt x="11" y="35"/>
                      <a:pt x="12" y="35"/>
                    </a:cubicBezTo>
                    <a:cubicBezTo>
                      <a:pt x="244" y="35"/>
                      <a:pt x="244" y="35"/>
                      <a:pt x="244" y="35"/>
                    </a:cubicBezTo>
                    <a:cubicBezTo>
                      <a:pt x="245" y="35"/>
                      <a:pt x="248" y="32"/>
                      <a:pt x="248" y="27"/>
                    </a:cubicBezTo>
                    <a:cubicBezTo>
                      <a:pt x="248" y="21"/>
                      <a:pt x="248" y="21"/>
                      <a:pt x="248" y="21"/>
                    </a:cubicBezTo>
                    <a:cubicBezTo>
                      <a:pt x="222" y="6"/>
                      <a:pt x="222" y="6"/>
                      <a:pt x="222" y="6"/>
                    </a:cubicBezTo>
                    <a:cubicBezTo>
                      <a:pt x="226" y="0"/>
                      <a:pt x="226" y="0"/>
                      <a:pt x="226" y="0"/>
                    </a:cubicBezTo>
                    <a:cubicBezTo>
                      <a:pt x="256" y="17"/>
                      <a:pt x="256" y="17"/>
                      <a:pt x="256" y="17"/>
                    </a:cubicBezTo>
                    <a:cubicBezTo>
                      <a:pt x="256" y="27"/>
                      <a:pt x="256" y="27"/>
                      <a:pt x="256" y="27"/>
                    </a:cubicBezTo>
                    <a:cubicBezTo>
                      <a:pt x="256" y="36"/>
                      <a:pt x="251" y="43"/>
                      <a:pt x="244" y="43"/>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81" name="Freeform 378"/>
              <p:cNvSpPr>
                <a:spLocks/>
              </p:cNvSpPr>
              <p:nvPr/>
            </p:nvSpPr>
            <p:spPr bwMode="auto">
              <a:xfrm>
                <a:off x="623072" y="2361617"/>
                <a:ext cx="230178" cy="88287"/>
              </a:xfrm>
              <a:custGeom>
                <a:avLst/>
                <a:gdLst>
                  <a:gd name="T0" fmla="*/ 39 w 73"/>
                  <a:gd name="T1" fmla="*/ 28 h 28"/>
                  <a:gd name="T2" fmla="*/ 0 w 73"/>
                  <a:gd name="T3" fmla="*/ 9 h 28"/>
                  <a:gd name="T4" fmla="*/ 5 w 73"/>
                  <a:gd name="T5" fmla="*/ 0 h 28"/>
                  <a:gd name="T6" fmla="*/ 39 w 73"/>
                  <a:gd name="T7" fmla="*/ 17 h 28"/>
                  <a:gd name="T8" fmla="*/ 68 w 73"/>
                  <a:gd name="T9" fmla="*/ 1 h 28"/>
                  <a:gd name="T10" fmla="*/ 73 w 73"/>
                  <a:gd name="T11" fmla="*/ 7 h 28"/>
                  <a:gd name="T12" fmla="*/ 39 w 73"/>
                  <a:gd name="T13" fmla="*/ 28 h 28"/>
                </a:gdLst>
                <a:ahLst/>
                <a:cxnLst>
                  <a:cxn ang="0">
                    <a:pos x="T0" y="T1"/>
                  </a:cxn>
                  <a:cxn ang="0">
                    <a:pos x="T2" y="T3"/>
                  </a:cxn>
                  <a:cxn ang="0">
                    <a:pos x="T4" y="T5"/>
                  </a:cxn>
                  <a:cxn ang="0">
                    <a:pos x="T6" y="T7"/>
                  </a:cxn>
                  <a:cxn ang="0">
                    <a:pos x="T8" y="T9"/>
                  </a:cxn>
                  <a:cxn ang="0">
                    <a:pos x="T10" y="T11"/>
                  </a:cxn>
                  <a:cxn ang="0">
                    <a:pos x="T12" y="T13"/>
                  </a:cxn>
                </a:cxnLst>
                <a:rect l="0" t="0" r="r" b="b"/>
                <a:pathLst>
                  <a:path w="73" h="28">
                    <a:moveTo>
                      <a:pt x="39" y="28"/>
                    </a:moveTo>
                    <a:lnTo>
                      <a:pt x="0" y="9"/>
                    </a:lnTo>
                    <a:lnTo>
                      <a:pt x="5" y="0"/>
                    </a:lnTo>
                    <a:lnTo>
                      <a:pt x="39" y="17"/>
                    </a:lnTo>
                    <a:lnTo>
                      <a:pt x="68" y="1"/>
                    </a:lnTo>
                    <a:lnTo>
                      <a:pt x="73" y="7"/>
                    </a:lnTo>
                    <a:lnTo>
                      <a:pt x="39" y="28"/>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82" name="Freeform 379"/>
              <p:cNvSpPr>
                <a:spLocks/>
              </p:cNvSpPr>
              <p:nvPr/>
            </p:nvSpPr>
            <p:spPr bwMode="auto">
              <a:xfrm>
                <a:off x="323528" y="2361617"/>
                <a:ext cx="227023" cy="88287"/>
              </a:xfrm>
              <a:custGeom>
                <a:avLst/>
                <a:gdLst>
                  <a:gd name="T0" fmla="*/ 34 w 72"/>
                  <a:gd name="T1" fmla="*/ 28 h 28"/>
                  <a:gd name="T2" fmla="*/ 0 w 72"/>
                  <a:gd name="T3" fmla="*/ 7 h 28"/>
                  <a:gd name="T4" fmla="*/ 4 w 72"/>
                  <a:gd name="T5" fmla="*/ 1 h 28"/>
                  <a:gd name="T6" fmla="*/ 34 w 72"/>
                  <a:gd name="T7" fmla="*/ 17 h 28"/>
                  <a:gd name="T8" fmla="*/ 68 w 72"/>
                  <a:gd name="T9" fmla="*/ 0 h 28"/>
                  <a:gd name="T10" fmla="*/ 72 w 72"/>
                  <a:gd name="T11" fmla="*/ 9 h 28"/>
                  <a:gd name="T12" fmla="*/ 34 w 72"/>
                  <a:gd name="T13" fmla="*/ 28 h 28"/>
                </a:gdLst>
                <a:ahLst/>
                <a:cxnLst>
                  <a:cxn ang="0">
                    <a:pos x="T0" y="T1"/>
                  </a:cxn>
                  <a:cxn ang="0">
                    <a:pos x="T2" y="T3"/>
                  </a:cxn>
                  <a:cxn ang="0">
                    <a:pos x="T4" y="T5"/>
                  </a:cxn>
                  <a:cxn ang="0">
                    <a:pos x="T6" y="T7"/>
                  </a:cxn>
                  <a:cxn ang="0">
                    <a:pos x="T8" y="T9"/>
                  </a:cxn>
                  <a:cxn ang="0">
                    <a:pos x="T10" y="T11"/>
                  </a:cxn>
                  <a:cxn ang="0">
                    <a:pos x="T12" y="T13"/>
                  </a:cxn>
                </a:cxnLst>
                <a:rect l="0" t="0" r="r" b="b"/>
                <a:pathLst>
                  <a:path w="72" h="28">
                    <a:moveTo>
                      <a:pt x="34" y="28"/>
                    </a:moveTo>
                    <a:lnTo>
                      <a:pt x="0" y="7"/>
                    </a:lnTo>
                    <a:lnTo>
                      <a:pt x="4" y="1"/>
                    </a:lnTo>
                    <a:lnTo>
                      <a:pt x="34" y="17"/>
                    </a:lnTo>
                    <a:lnTo>
                      <a:pt x="68" y="0"/>
                    </a:lnTo>
                    <a:lnTo>
                      <a:pt x="72" y="9"/>
                    </a:lnTo>
                    <a:lnTo>
                      <a:pt x="34" y="28"/>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83" name="Freeform 382"/>
              <p:cNvSpPr>
                <a:spLocks noEditPoints="1"/>
              </p:cNvSpPr>
              <p:nvPr/>
            </p:nvSpPr>
            <p:spPr bwMode="auto">
              <a:xfrm>
                <a:off x="802800" y="2203962"/>
                <a:ext cx="170268" cy="198647"/>
              </a:xfrm>
              <a:custGeom>
                <a:avLst/>
                <a:gdLst>
                  <a:gd name="T0" fmla="*/ 24 w 48"/>
                  <a:gd name="T1" fmla="*/ 56 h 56"/>
                  <a:gd name="T2" fmla="*/ 0 w 48"/>
                  <a:gd name="T3" fmla="*/ 26 h 56"/>
                  <a:gd name="T4" fmla="*/ 24 w 48"/>
                  <a:gd name="T5" fmla="*/ 0 h 56"/>
                  <a:gd name="T6" fmla="*/ 48 w 48"/>
                  <a:gd name="T7" fmla="*/ 26 h 56"/>
                  <a:gd name="T8" fmla="*/ 24 w 48"/>
                  <a:gd name="T9" fmla="*/ 56 h 56"/>
                  <a:gd name="T10" fmla="*/ 24 w 48"/>
                  <a:gd name="T11" fmla="*/ 8 h 56"/>
                  <a:gd name="T12" fmla="*/ 8 w 48"/>
                  <a:gd name="T13" fmla="*/ 26 h 56"/>
                  <a:gd name="T14" fmla="*/ 24 w 48"/>
                  <a:gd name="T15" fmla="*/ 48 h 56"/>
                  <a:gd name="T16" fmla="*/ 40 w 48"/>
                  <a:gd name="T17" fmla="*/ 26 h 56"/>
                  <a:gd name="T18" fmla="*/ 24 w 48"/>
                  <a:gd name="T19" fmla="*/ 8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56">
                    <a:moveTo>
                      <a:pt x="24" y="56"/>
                    </a:moveTo>
                    <a:cubicBezTo>
                      <a:pt x="11" y="56"/>
                      <a:pt x="0" y="43"/>
                      <a:pt x="0" y="26"/>
                    </a:cubicBezTo>
                    <a:cubicBezTo>
                      <a:pt x="0" y="14"/>
                      <a:pt x="3" y="0"/>
                      <a:pt x="24" y="0"/>
                    </a:cubicBezTo>
                    <a:cubicBezTo>
                      <a:pt x="46" y="0"/>
                      <a:pt x="48" y="14"/>
                      <a:pt x="48" y="26"/>
                    </a:cubicBezTo>
                    <a:cubicBezTo>
                      <a:pt x="48" y="43"/>
                      <a:pt x="38" y="56"/>
                      <a:pt x="24" y="56"/>
                    </a:cubicBezTo>
                    <a:close/>
                    <a:moveTo>
                      <a:pt x="24" y="8"/>
                    </a:moveTo>
                    <a:cubicBezTo>
                      <a:pt x="12" y="8"/>
                      <a:pt x="8" y="12"/>
                      <a:pt x="8" y="26"/>
                    </a:cubicBezTo>
                    <a:cubicBezTo>
                      <a:pt x="8" y="37"/>
                      <a:pt x="14" y="48"/>
                      <a:pt x="24" y="48"/>
                    </a:cubicBezTo>
                    <a:cubicBezTo>
                      <a:pt x="35" y="48"/>
                      <a:pt x="40" y="37"/>
                      <a:pt x="40" y="26"/>
                    </a:cubicBezTo>
                    <a:cubicBezTo>
                      <a:pt x="40" y="12"/>
                      <a:pt x="36" y="8"/>
                      <a:pt x="24" y="8"/>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84" name="Freeform 380"/>
              <p:cNvSpPr>
                <a:spLocks noEditPoints="1"/>
              </p:cNvSpPr>
              <p:nvPr/>
            </p:nvSpPr>
            <p:spPr bwMode="auto">
              <a:xfrm>
                <a:off x="202131" y="2203962"/>
                <a:ext cx="173422" cy="198647"/>
              </a:xfrm>
              <a:custGeom>
                <a:avLst/>
                <a:gdLst>
                  <a:gd name="T0" fmla="*/ 24 w 48"/>
                  <a:gd name="T1" fmla="*/ 56 h 56"/>
                  <a:gd name="T2" fmla="*/ 0 w 48"/>
                  <a:gd name="T3" fmla="*/ 26 h 56"/>
                  <a:gd name="T4" fmla="*/ 24 w 48"/>
                  <a:gd name="T5" fmla="*/ 0 h 56"/>
                  <a:gd name="T6" fmla="*/ 48 w 48"/>
                  <a:gd name="T7" fmla="*/ 26 h 56"/>
                  <a:gd name="T8" fmla="*/ 24 w 48"/>
                  <a:gd name="T9" fmla="*/ 56 h 56"/>
                  <a:gd name="T10" fmla="*/ 24 w 48"/>
                  <a:gd name="T11" fmla="*/ 8 h 56"/>
                  <a:gd name="T12" fmla="*/ 8 w 48"/>
                  <a:gd name="T13" fmla="*/ 26 h 56"/>
                  <a:gd name="T14" fmla="*/ 24 w 48"/>
                  <a:gd name="T15" fmla="*/ 48 h 56"/>
                  <a:gd name="T16" fmla="*/ 40 w 48"/>
                  <a:gd name="T17" fmla="*/ 26 h 56"/>
                  <a:gd name="T18" fmla="*/ 24 w 48"/>
                  <a:gd name="T19" fmla="*/ 8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56">
                    <a:moveTo>
                      <a:pt x="24" y="56"/>
                    </a:moveTo>
                    <a:cubicBezTo>
                      <a:pt x="11" y="56"/>
                      <a:pt x="0" y="43"/>
                      <a:pt x="0" y="26"/>
                    </a:cubicBezTo>
                    <a:cubicBezTo>
                      <a:pt x="0" y="14"/>
                      <a:pt x="3" y="0"/>
                      <a:pt x="24" y="0"/>
                    </a:cubicBezTo>
                    <a:cubicBezTo>
                      <a:pt x="46" y="0"/>
                      <a:pt x="48" y="14"/>
                      <a:pt x="48" y="26"/>
                    </a:cubicBezTo>
                    <a:cubicBezTo>
                      <a:pt x="48" y="43"/>
                      <a:pt x="38" y="56"/>
                      <a:pt x="24" y="56"/>
                    </a:cubicBezTo>
                    <a:close/>
                    <a:moveTo>
                      <a:pt x="24" y="8"/>
                    </a:moveTo>
                    <a:cubicBezTo>
                      <a:pt x="12" y="8"/>
                      <a:pt x="8" y="12"/>
                      <a:pt x="8" y="26"/>
                    </a:cubicBezTo>
                    <a:cubicBezTo>
                      <a:pt x="8" y="37"/>
                      <a:pt x="14" y="48"/>
                      <a:pt x="24" y="48"/>
                    </a:cubicBezTo>
                    <a:cubicBezTo>
                      <a:pt x="35" y="48"/>
                      <a:pt x="40" y="37"/>
                      <a:pt x="40" y="26"/>
                    </a:cubicBezTo>
                    <a:cubicBezTo>
                      <a:pt x="40" y="12"/>
                      <a:pt x="36" y="8"/>
                      <a:pt x="24" y="8"/>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85" name="Freeform 381"/>
              <p:cNvSpPr>
                <a:spLocks noEditPoints="1"/>
              </p:cNvSpPr>
              <p:nvPr/>
            </p:nvSpPr>
            <p:spPr bwMode="auto">
              <a:xfrm>
                <a:off x="501677" y="2203962"/>
                <a:ext cx="173422" cy="198647"/>
              </a:xfrm>
              <a:custGeom>
                <a:avLst/>
                <a:gdLst>
                  <a:gd name="T0" fmla="*/ 24 w 48"/>
                  <a:gd name="T1" fmla="*/ 56 h 56"/>
                  <a:gd name="T2" fmla="*/ 0 w 48"/>
                  <a:gd name="T3" fmla="*/ 26 h 56"/>
                  <a:gd name="T4" fmla="*/ 24 w 48"/>
                  <a:gd name="T5" fmla="*/ 0 h 56"/>
                  <a:gd name="T6" fmla="*/ 48 w 48"/>
                  <a:gd name="T7" fmla="*/ 26 h 56"/>
                  <a:gd name="T8" fmla="*/ 24 w 48"/>
                  <a:gd name="T9" fmla="*/ 56 h 56"/>
                  <a:gd name="T10" fmla="*/ 24 w 48"/>
                  <a:gd name="T11" fmla="*/ 8 h 56"/>
                  <a:gd name="T12" fmla="*/ 8 w 48"/>
                  <a:gd name="T13" fmla="*/ 26 h 56"/>
                  <a:gd name="T14" fmla="*/ 24 w 48"/>
                  <a:gd name="T15" fmla="*/ 48 h 56"/>
                  <a:gd name="T16" fmla="*/ 40 w 48"/>
                  <a:gd name="T17" fmla="*/ 26 h 56"/>
                  <a:gd name="T18" fmla="*/ 24 w 48"/>
                  <a:gd name="T19" fmla="*/ 8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56">
                    <a:moveTo>
                      <a:pt x="24" y="56"/>
                    </a:moveTo>
                    <a:cubicBezTo>
                      <a:pt x="11" y="56"/>
                      <a:pt x="0" y="43"/>
                      <a:pt x="0" y="26"/>
                    </a:cubicBezTo>
                    <a:cubicBezTo>
                      <a:pt x="0" y="14"/>
                      <a:pt x="3" y="0"/>
                      <a:pt x="24" y="0"/>
                    </a:cubicBezTo>
                    <a:cubicBezTo>
                      <a:pt x="46" y="0"/>
                      <a:pt x="48" y="14"/>
                      <a:pt x="48" y="26"/>
                    </a:cubicBezTo>
                    <a:cubicBezTo>
                      <a:pt x="48" y="43"/>
                      <a:pt x="38" y="56"/>
                      <a:pt x="24" y="56"/>
                    </a:cubicBezTo>
                    <a:close/>
                    <a:moveTo>
                      <a:pt x="24" y="8"/>
                    </a:moveTo>
                    <a:cubicBezTo>
                      <a:pt x="12" y="8"/>
                      <a:pt x="8" y="12"/>
                      <a:pt x="8" y="26"/>
                    </a:cubicBezTo>
                    <a:cubicBezTo>
                      <a:pt x="8" y="37"/>
                      <a:pt x="14" y="48"/>
                      <a:pt x="24" y="48"/>
                    </a:cubicBezTo>
                    <a:cubicBezTo>
                      <a:pt x="35" y="48"/>
                      <a:pt x="40" y="37"/>
                      <a:pt x="40" y="26"/>
                    </a:cubicBezTo>
                    <a:cubicBezTo>
                      <a:pt x="40" y="12"/>
                      <a:pt x="36" y="8"/>
                      <a:pt x="24" y="8"/>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grpSp>
      </p:grpSp>
    </p:spTree>
    <p:extLst>
      <p:ext uri="{BB962C8B-B14F-4D97-AF65-F5344CB8AC3E}">
        <p14:creationId xmlns:p14="http://schemas.microsoft.com/office/powerpoint/2010/main" val="202266655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p:cNvSpPr/>
          <p:nvPr/>
        </p:nvSpPr>
        <p:spPr>
          <a:xfrm>
            <a:off x="125835" y="985209"/>
            <a:ext cx="11946505" cy="5699450"/>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endParaRPr>
          </a:p>
        </p:txBody>
      </p:sp>
      <p:sp>
        <p:nvSpPr>
          <p:cNvPr id="5" name="Title 1">
            <a:extLst>
              <a:ext uri="{FF2B5EF4-FFF2-40B4-BE49-F238E27FC236}">
                <a16:creationId xmlns="" xmlns:a16="http://schemas.microsoft.com/office/drawing/2014/main" id="{C4CC0F66-F716-9E4A-A350-90E627E348D3}"/>
              </a:ext>
            </a:extLst>
          </p:cNvPr>
          <p:cNvSpPr txBox="1">
            <a:spLocks/>
          </p:cNvSpPr>
          <p:nvPr/>
        </p:nvSpPr>
        <p:spPr bwMode="auto">
          <a:xfrm>
            <a:off x="269819" y="261582"/>
            <a:ext cx="8513595" cy="408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a:defRPr/>
            </a:pPr>
            <a:r>
              <a:rPr lang="en-CA" sz="2800" b="1" dirty="0" smtClean="0">
                <a:solidFill>
                  <a:srgbClr val="E47623"/>
                </a:solidFill>
              </a:rPr>
              <a:t>The Flow Through the Digital Delivery Lifecycle</a:t>
            </a:r>
            <a:endParaRPr lang="en-CA" sz="2800" b="1" dirty="0">
              <a:solidFill>
                <a:srgbClr val="E47623"/>
              </a:solidFill>
            </a:endParaRPr>
          </a:p>
        </p:txBody>
      </p:sp>
      <p:sp>
        <p:nvSpPr>
          <p:cNvPr id="11" name="Title 1">
            <a:extLst>
              <a:ext uri="{FF2B5EF4-FFF2-40B4-BE49-F238E27FC236}">
                <a16:creationId xmlns="" xmlns:a16="http://schemas.microsoft.com/office/drawing/2014/main" id="{C4CC0F66-F716-9E4A-A350-90E627E348D3}"/>
              </a:ext>
            </a:extLst>
          </p:cNvPr>
          <p:cNvSpPr txBox="1">
            <a:spLocks/>
          </p:cNvSpPr>
          <p:nvPr/>
        </p:nvSpPr>
        <p:spPr bwMode="auto">
          <a:xfrm>
            <a:off x="269820" y="669833"/>
            <a:ext cx="11237119" cy="257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a:defRPr/>
            </a:pPr>
            <a:endParaRPr lang="en-CA" sz="1600" b="1" dirty="0">
              <a:solidFill>
                <a:prstClr val="black"/>
              </a:solidFill>
            </a:endParaRPr>
          </a:p>
        </p:txBody>
      </p:sp>
      <p:grpSp>
        <p:nvGrpSpPr>
          <p:cNvPr id="6" name="Group 5"/>
          <p:cNvGrpSpPr/>
          <p:nvPr/>
        </p:nvGrpSpPr>
        <p:grpSpPr>
          <a:xfrm>
            <a:off x="880776" y="991524"/>
            <a:ext cx="10351953" cy="5477432"/>
            <a:chOff x="880776" y="991524"/>
            <a:chExt cx="10351953" cy="5477432"/>
          </a:xfrm>
        </p:grpSpPr>
        <p:grpSp>
          <p:nvGrpSpPr>
            <p:cNvPr id="4" name="Group 3">
              <a:extLst>
                <a:ext uri="{FF2B5EF4-FFF2-40B4-BE49-F238E27FC236}">
                  <a16:creationId xmlns="" xmlns:a16="http://schemas.microsoft.com/office/drawing/2014/main" id="{A472423F-EACD-354F-AAC6-E6125EA09C73}"/>
                </a:ext>
              </a:extLst>
            </p:cNvPr>
            <p:cNvGrpSpPr/>
            <p:nvPr/>
          </p:nvGrpSpPr>
          <p:grpSpPr>
            <a:xfrm>
              <a:off x="880776" y="2079936"/>
              <a:ext cx="10351953" cy="3279864"/>
              <a:chOff x="2826139" y="2536735"/>
              <a:chExt cx="5144092" cy="1629830"/>
            </a:xfrm>
          </p:grpSpPr>
          <p:sp>
            <p:nvSpPr>
              <p:cNvPr id="20" name="Rectangle 19">
                <a:extLst>
                  <a:ext uri="{FF2B5EF4-FFF2-40B4-BE49-F238E27FC236}">
                    <a16:creationId xmlns="" xmlns:a16="http://schemas.microsoft.com/office/drawing/2014/main" id="{1D228228-4BFA-ED4E-82E5-DE39634766A8}"/>
                  </a:ext>
                </a:extLst>
              </p:cNvPr>
              <p:cNvSpPr/>
              <p:nvPr/>
            </p:nvSpPr>
            <p:spPr>
              <a:xfrm>
                <a:off x="2826139" y="2772380"/>
                <a:ext cx="1459832" cy="1175071"/>
              </a:xfrm>
              <a:prstGeom prst="rect">
                <a:avLst/>
              </a:prstGeom>
              <a:solidFill>
                <a:srgbClr val="5B9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US" sz="4400">
                  <a:solidFill>
                    <a:prstClr val="white"/>
                  </a:solidFill>
                </a:endParaRPr>
              </a:p>
            </p:txBody>
          </p:sp>
          <p:sp>
            <p:nvSpPr>
              <p:cNvPr id="21" name="Right Triangle 20">
                <a:extLst>
                  <a:ext uri="{FF2B5EF4-FFF2-40B4-BE49-F238E27FC236}">
                    <a16:creationId xmlns="" xmlns:a16="http://schemas.microsoft.com/office/drawing/2014/main" id="{E3691A4B-BCE4-BC47-A28B-EC45C357F253}"/>
                  </a:ext>
                </a:extLst>
              </p:cNvPr>
              <p:cNvSpPr/>
              <p:nvPr/>
            </p:nvSpPr>
            <p:spPr>
              <a:xfrm>
                <a:off x="4342119" y="2784399"/>
                <a:ext cx="2056692" cy="1163052"/>
              </a:xfrm>
              <a:prstGeom prst="rtTriangle">
                <a:avLst/>
              </a:prstGeom>
              <a:solidFill>
                <a:srgbClr val="E476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US" sz="4400">
                  <a:solidFill>
                    <a:prstClr val="white"/>
                  </a:solidFill>
                </a:endParaRPr>
              </a:p>
            </p:txBody>
          </p:sp>
          <p:sp>
            <p:nvSpPr>
              <p:cNvPr id="22" name="Right Triangle 21">
                <a:extLst>
                  <a:ext uri="{FF2B5EF4-FFF2-40B4-BE49-F238E27FC236}">
                    <a16:creationId xmlns="" xmlns:a16="http://schemas.microsoft.com/office/drawing/2014/main" id="{2DFA83B7-B440-F94F-8BB4-41E07FF665CE}"/>
                  </a:ext>
                </a:extLst>
              </p:cNvPr>
              <p:cNvSpPr/>
              <p:nvPr/>
            </p:nvSpPr>
            <p:spPr>
              <a:xfrm flipH="1" flipV="1">
                <a:off x="4397559" y="2772380"/>
                <a:ext cx="2057400" cy="1161288"/>
              </a:xfrm>
              <a:prstGeom prst="rtTriangle">
                <a:avLst/>
              </a:prstGeom>
              <a:solidFill>
                <a:srgbClr val="73B6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US" sz="4400" dirty="0">
                  <a:solidFill>
                    <a:prstClr val="white"/>
                  </a:solidFill>
                </a:endParaRPr>
              </a:p>
            </p:txBody>
          </p:sp>
          <p:sp>
            <p:nvSpPr>
              <p:cNvPr id="23" name="Rectangle 22">
                <a:extLst>
                  <a:ext uri="{FF2B5EF4-FFF2-40B4-BE49-F238E27FC236}">
                    <a16:creationId xmlns="" xmlns:a16="http://schemas.microsoft.com/office/drawing/2014/main" id="{F8F08FB8-BE2F-DB44-BD65-98057E9A946A}"/>
                  </a:ext>
                </a:extLst>
              </p:cNvPr>
              <p:cNvSpPr/>
              <p:nvPr/>
            </p:nvSpPr>
            <p:spPr>
              <a:xfrm>
                <a:off x="6510399" y="2765488"/>
                <a:ext cx="1459832" cy="1175071"/>
              </a:xfrm>
              <a:prstGeom prst="rect">
                <a:avLst/>
              </a:prstGeom>
              <a:solidFill>
                <a:srgbClr val="EF40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US" sz="4400">
                  <a:solidFill>
                    <a:prstClr val="white"/>
                  </a:solidFill>
                </a:endParaRPr>
              </a:p>
            </p:txBody>
          </p:sp>
          <p:sp>
            <p:nvSpPr>
              <p:cNvPr id="24" name="Flowchart: Manual Operation 23">
                <a:extLst>
                  <a:ext uri="{FF2B5EF4-FFF2-40B4-BE49-F238E27FC236}">
                    <a16:creationId xmlns="" xmlns:a16="http://schemas.microsoft.com/office/drawing/2014/main" id="{546CDAE7-806B-5141-8A07-37A0A36991AD}"/>
                  </a:ext>
                </a:extLst>
              </p:cNvPr>
              <p:cNvSpPr/>
              <p:nvPr/>
            </p:nvSpPr>
            <p:spPr>
              <a:xfrm>
                <a:off x="2945037" y="2536735"/>
                <a:ext cx="737937" cy="441158"/>
              </a:xfrm>
              <a:prstGeom prst="flowChartManualOperation">
                <a:avLst/>
              </a:prstGeom>
              <a:solidFill>
                <a:srgbClr val="5B9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US" sz="4400">
                  <a:solidFill>
                    <a:prstClr val="white"/>
                  </a:solidFill>
                </a:endParaRPr>
              </a:p>
            </p:txBody>
          </p:sp>
          <p:sp>
            <p:nvSpPr>
              <p:cNvPr id="25" name="Flowchart: Manual Operation 24">
                <a:extLst>
                  <a:ext uri="{FF2B5EF4-FFF2-40B4-BE49-F238E27FC236}">
                    <a16:creationId xmlns="" xmlns:a16="http://schemas.microsoft.com/office/drawing/2014/main" id="{C087C0CB-5317-EF47-9860-BD6B36F06A58}"/>
                  </a:ext>
                </a:extLst>
              </p:cNvPr>
              <p:cNvSpPr/>
              <p:nvPr/>
            </p:nvSpPr>
            <p:spPr>
              <a:xfrm flipV="1">
                <a:off x="7113393" y="3725407"/>
                <a:ext cx="737937" cy="441158"/>
              </a:xfrm>
              <a:prstGeom prst="flowChartManualOperation">
                <a:avLst/>
              </a:prstGeom>
              <a:solidFill>
                <a:srgbClr val="EF40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US" sz="4400">
                  <a:solidFill>
                    <a:prstClr val="white"/>
                  </a:solidFill>
                </a:endParaRPr>
              </a:p>
            </p:txBody>
          </p:sp>
          <p:sp>
            <p:nvSpPr>
              <p:cNvPr id="26" name="Rectangle 25">
                <a:extLst>
                  <a:ext uri="{FF2B5EF4-FFF2-40B4-BE49-F238E27FC236}">
                    <a16:creationId xmlns="" xmlns:a16="http://schemas.microsoft.com/office/drawing/2014/main" id="{E815DDDE-CB2F-E640-99FA-855A8D395EE3}"/>
                  </a:ext>
                </a:extLst>
              </p:cNvPr>
              <p:cNvSpPr/>
              <p:nvPr/>
            </p:nvSpPr>
            <p:spPr>
              <a:xfrm>
                <a:off x="2861998" y="2856851"/>
                <a:ext cx="1203158" cy="268008"/>
              </a:xfrm>
              <a:prstGeom prst="rect">
                <a:avLst/>
              </a:prstGeom>
              <a:solidFill>
                <a:srgbClr val="5B9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r>
                  <a:rPr lang="en-US" sz="2000" b="1" dirty="0">
                    <a:solidFill>
                      <a:prstClr val="white"/>
                    </a:solidFill>
                    <a:latin typeface="Century Gothic" panose="020B0502020202020204" pitchFamily="34" charset="0"/>
                  </a:rPr>
                  <a:t>Ideation</a:t>
                </a:r>
              </a:p>
            </p:txBody>
          </p:sp>
          <p:sp>
            <p:nvSpPr>
              <p:cNvPr id="27" name="Rectangle 26">
                <a:extLst>
                  <a:ext uri="{FF2B5EF4-FFF2-40B4-BE49-F238E27FC236}">
                    <a16:creationId xmlns="" xmlns:a16="http://schemas.microsoft.com/office/drawing/2014/main" id="{5AC3E494-A1FB-434D-AB30-ACE117216E9F}"/>
                  </a:ext>
                </a:extLst>
              </p:cNvPr>
              <p:cNvSpPr/>
              <p:nvPr/>
            </p:nvSpPr>
            <p:spPr>
              <a:xfrm>
                <a:off x="4399603" y="3638193"/>
                <a:ext cx="1203158" cy="268008"/>
              </a:xfrm>
              <a:prstGeom prst="rect">
                <a:avLst/>
              </a:prstGeom>
              <a:solidFill>
                <a:srgbClr val="E476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r>
                  <a:rPr lang="en-US" sz="2000" b="1" dirty="0">
                    <a:solidFill>
                      <a:prstClr val="white"/>
                    </a:solidFill>
                    <a:latin typeface="Century Gothic" panose="020B0502020202020204" pitchFamily="34" charset="0"/>
                  </a:rPr>
                  <a:t>Discovery</a:t>
                </a:r>
              </a:p>
            </p:txBody>
          </p:sp>
          <p:sp>
            <p:nvSpPr>
              <p:cNvPr id="28" name="Rectangle 27">
                <a:extLst>
                  <a:ext uri="{FF2B5EF4-FFF2-40B4-BE49-F238E27FC236}">
                    <a16:creationId xmlns="" xmlns:a16="http://schemas.microsoft.com/office/drawing/2014/main" id="{B52708AE-0C6E-5046-8D14-7493D1CE1DE7}"/>
                  </a:ext>
                </a:extLst>
              </p:cNvPr>
              <p:cNvSpPr/>
              <p:nvPr/>
            </p:nvSpPr>
            <p:spPr>
              <a:xfrm>
                <a:off x="5171605" y="2851099"/>
                <a:ext cx="1203158" cy="268008"/>
              </a:xfrm>
              <a:prstGeom prst="rect">
                <a:avLst/>
              </a:prstGeom>
              <a:solidFill>
                <a:srgbClr val="73B6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r">
                  <a:defRPr/>
                </a:pPr>
                <a:r>
                  <a:rPr lang="en-US" sz="2000" b="1" dirty="0">
                    <a:solidFill>
                      <a:prstClr val="white"/>
                    </a:solidFill>
                    <a:latin typeface="Century Gothic" panose="020B0502020202020204" pitchFamily="34" charset="0"/>
                  </a:rPr>
                  <a:t>Delivery</a:t>
                </a:r>
              </a:p>
            </p:txBody>
          </p:sp>
          <p:sp>
            <p:nvSpPr>
              <p:cNvPr id="29" name="Rectangle 28">
                <a:extLst>
                  <a:ext uri="{FF2B5EF4-FFF2-40B4-BE49-F238E27FC236}">
                    <a16:creationId xmlns="" xmlns:a16="http://schemas.microsoft.com/office/drawing/2014/main" id="{FA5B89F9-BA78-164B-8EF1-AC93C9C2A835}"/>
                  </a:ext>
                </a:extLst>
              </p:cNvPr>
              <p:cNvSpPr/>
              <p:nvPr/>
            </p:nvSpPr>
            <p:spPr>
              <a:xfrm>
                <a:off x="6695598" y="3632441"/>
                <a:ext cx="1203158" cy="268008"/>
              </a:xfrm>
              <a:prstGeom prst="rect">
                <a:avLst/>
              </a:prstGeom>
              <a:solidFill>
                <a:srgbClr val="EF40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r">
                  <a:defRPr/>
                </a:pPr>
                <a:r>
                  <a:rPr lang="en-US" sz="2000" b="1" dirty="0">
                    <a:solidFill>
                      <a:prstClr val="white"/>
                    </a:solidFill>
                    <a:latin typeface="Century Gothic" panose="020B0502020202020204" pitchFamily="34" charset="0"/>
                  </a:rPr>
                  <a:t>Release</a:t>
                </a:r>
              </a:p>
            </p:txBody>
          </p:sp>
          <p:sp>
            <p:nvSpPr>
              <p:cNvPr id="30" name="Oval 29">
                <a:extLst>
                  <a:ext uri="{FF2B5EF4-FFF2-40B4-BE49-F238E27FC236}">
                    <a16:creationId xmlns="" xmlns:a16="http://schemas.microsoft.com/office/drawing/2014/main" id="{C6E34B0D-4C13-5045-B2E3-8D11A5422542}"/>
                  </a:ext>
                </a:extLst>
              </p:cNvPr>
              <p:cNvSpPr/>
              <p:nvPr/>
            </p:nvSpPr>
            <p:spPr>
              <a:xfrm>
                <a:off x="4064741" y="3102517"/>
                <a:ext cx="479851" cy="479851"/>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US" sz="4400" dirty="0">
                  <a:solidFill>
                    <a:prstClr val="white"/>
                  </a:solidFill>
                  <a:latin typeface="Century Gothic" panose="020B0502020202020204" pitchFamily="34" charset="0"/>
                </a:endParaRPr>
              </a:p>
            </p:txBody>
          </p:sp>
          <p:sp>
            <p:nvSpPr>
              <p:cNvPr id="31" name="Oval 30">
                <a:extLst>
                  <a:ext uri="{FF2B5EF4-FFF2-40B4-BE49-F238E27FC236}">
                    <a16:creationId xmlns="" xmlns:a16="http://schemas.microsoft.com/office/drawing/2014/main" id="{20DFE042-8A12-1E4A-98BC-57E2279A898B}"/>
                  </a:ext>
                </a:extLst>
              </p:cNvPr>
              <p:cNvSpPr/>
              <p:nvPr/>
            </p:nvSpPr>
            <p:spPr>
              <a:xfrm>
                <a:off x="5197285" y="3114826"/>
                <a:ext cx="479851" cy="479851"/>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US" sz="4400" dirty="0">
                  <a:solidFill>
                    <a:prstClr val="white"/>
                  </a:solidFill>
                  <a:latin typeface="Century Gothic" panose="020B0502020202020204" pitchFamily="34" charset="0"/>
                </a:endParaRPr>
              </a:p>
            </p:txBody>
          </p:sp>
          <p:sp>
            <p:nvSpPr>
              <p:cNvPr id="32" name="Oval 31">
                <a:extLst>
                  <a:ext uri="{FF2B5EF4-FFF2-40B4-BE49-F238E27FC236}">
                    <a16:creationId xmlns="" xmlns:a16="http://schemas.microsoft.com/office/drawing/2014/main" id="{C97C555B-EDAD-9C4A-A014-0D47BF25ED46}"/>
                  </a:ext>
                </a:extLst>
              </p:cNvPr>
              <p:cNvSpPr/>
              <p:nvPr/>
            </p:nvSpPr>
            <p:spPr>
              <a:xfrm>
                <a:off x="6273267" y="3127135"/>
                <a:ext cx="479851" cy="479851"/>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US" sz="4400" dirty="0">
                  <a:solidFill>
                    <a:prstClr val="white"/>
                  </a:solidFill>
                  <a:latin typeface="Century Gothic" panose="020B0502020202020204" pitchFamily="34" charset="0"/>
                </a:endParaRPr>
              </a:p>
            </p:txBody>
          </p:sp>
        </p:grpSp>
        <p:sp>
          <p:nvSpPr>
            <p:cNvPr id="8" name="Triangle 3">
              <a:extLst>
                <a:ext uri="{FF2B5EF4-FFF2-40B4-BE49-F238E27FC236}">
                  <a16:creationId xmlns="" xmlns:a16="http://schemas.microsoft.com/office/drawing/2014/main" id="{91310ECC-50B5-834C-85FA-F162AA454FA6}"/>
                </a:ext>
              </a:extLst>
            </p:cNvPr>
            <p:cNvSpPr/>
            <p:nvPr/>
          </p:nvSpPr>
          <p:spPr>
            <a:xfrm rot="5400000">
              <a:off x="3672268" y="3501658"/>
              <a:ext cx="533276" cy="459721"/>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prstClr val="white"/>
                </a:solidFill>
              </a:endParaRPr>
            </a:p>
          </p:txBody>
        </p:sp>
        <p:sp>
          <p:nvSpPr>
            <p:cNvPr id="9" name="Triangle 27">
              <a:extLst>
                <a:ext uri="{FF2B5EF4-FFF2-40B4-BE49-F238E27FC236}">
                  <a16:creationId xmlns="" xmlns:a16="http://schemas.microsoft.com/office/drawing/2014/main" id="{D3434C98-F125-914F-A370-E444BB8097FC}"/>
                </a:ext>
              </a:extLst>
            </p:cNvPr>
            <p:cNvSpPr/>
            <p:nvPr/>
          </p:nvSpPr>
          <p:spPr>
            <a:xfrm rot="5400000">
              <a:off x="5947540" y="3501658"/>
              <a:ext cx="533276" cy="459721"/>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prstClr val="white"/>
                </a:solidFill>
              </a:endParaRPr>
            </a:p>
          </p:txBody>
        </p:sp>
        <p:sp>
          <p:nvSpPr>
            <p:cNvPr id="10" name="Triangle 28">
              <a:extLst>
                <a:ext uri="{FF2B5EF4-FFF2-40B4-BE49-F238E27FC236}">
                  <a16:creationId xmlns="" xmlns:a16="http://schemas.microsoft.com/office/drawing/2014/main" id="{3D644F8A-6459-0E41-BC89-A8BC91226E39}"/>
                </a:ext>
              </a:extLst>
            </p:cNvPr>
            <p:cNvSpPr/>
            <p:nvPr/>
          </p:nvSpPr>
          <p:spPr>
            <a:xfrm rot="5400000">
              <a:off x="8134069" y="3501658"/>
              <a:ext cx="533276" cy="459721"/>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prstClr val="white"/>
                </a:solidFill>
              </a:endParaRPr>
            </a:p>
          </p:txBody>
        </p:sp>
        <p:grpSp>
          <p:nvGrpSpPr>
            <p:cNvPr id="2" name="Group 1"/>
            <p:cNvGrpSpPr/>
            <p:nvPr/>
          </p:nvGrpSpPr>
          <p:grpSpPr>
            <a:xfrm>
              <a:off x="2723016" y="991524"/>
              <a:ext cx="8476704" cy="1454072"/>
              <a:chOff x="2762261" y="991524"/>
              <a:chExt cx="8476704" cy="1454072"/>
            </a:xfrm>
          </p:grpSpPr>
          <p:sp>
            <p:nvSpPr>
              <p:cNvPr id="16" name="Rectangle 15">
                <a:extLst>
                  <a:ext uri="{FF2B5EF4-FFF2-40B4-BE49-F238E27FC236}">
                    <a16:creationId xmlns="" xmlns:a16="http://schemas.microsoft.com/office/drawing/2014/main" id="{5800CB57-F888-9440-ACE4-E3778BE2252F}"/>
                  </a:ext>
                </a:extLst>
              </p:cNvPr>
              <p:cNvSpPr/>
              <p:nvPr/>
            </p:nvSpPr>
            <p:spPr>
              <a:xfrm>
                <a:off x="2762261" y="997420"/>
                <a:ext cx="1620009" cy="144817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400" dirty="0" smtClean="0">
                    <a:solidFill>
                      <a:prstClr val="black"/>
                    </a:solidFill>
                    <a:latin typeface="Century Gothic" panose="020B0502020202020204" pitchFamily="34" charset="0"/>
                  </a:rPr>
                  <a:t>Design with Users</a:t>
                </a:r>
                <a:endParaRPr lang="en-US" sz="1400" dirty="0">
                  <a:solidFill>
                    <a:prstClr val="black"/>
                  </a:solidFill>
                  <a:latin typeface="Century Gothic" panose="020B0502020202020204" pitchFamily="34" charset="0"/>
                </a:endParaRPr>
              </a:p>
            </p:txBody>
          </p:sp>
          <p:sp>
            <p:nvSpPr>
              <p:cNvPr id="17" name="Rectangle 16">
                <a:extLst>
                  <a:ext uri="{FF2B5EF4-FFF2-40B4-BE49-F238E27FC236}">
                    <a16:creationId xmlns="" xmlns:a16="http://schemas.microsoft.com/office/drawing/2014/main" id="{47C430A1-D4F0-1E4B-A8EE-2DF3A4A32002}"/>
                  </a:ext>
                </a:extLst>
              </p:cNvPr>
              <p:cNvSpPr/>
              <p:nvPr/>
            </p:nvSpPr>
            <p:spPr>
              <a:xfrm>
                <a:off x="4459628" y="997420"/>
                <a:ext cx="1620009" cy="144817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400" dirty="0" smtClean="0">
                    <a:solidFill>
                      <a:prstClr val="black"/>
                    </a:solidFill>
                    <a:latin typeface="Century Gothic" panose="020B0502020202020204" pitchFamily="34" charset="0"/>
                  </a:rPr>
                  <a:t>Iterate and Improve Frequently</a:t>
                </a:r>
                <a:endParaRPr lang="en-US" sz="1400" dirty="0">
                  <a:solidFill>
                    <a:prstClr val="black"/>
                  </a:solidFill>
                  <a:latin typeface="Century Gothic" panose="020B0502020202020204" pitchFamily="34" charset="0"/>
                </a:endParaRPr>
              </a:p>
            </p:txBody>
          </p:sp>
          <p:sp>
            <p:nvSpPr>
              <p:cNvPr id="18" name="Rectangle 17">
                <a:extLst>
                  <a:ext uri="{FF2B5EF4-FFF2-40B4-BE49-F238E27FC236}">
                    <a16:creationId xmlns="" xmlns:a16="http://schemas.microsoft.com/office/drawing/2014/main" id="{8C38504E-30B2-D844-94A9-F4399A10D32E}"/>
                  </a:ext>
                </a:extLst>
              </p:cNvPr>
              <p:cNvSpPr/>
              <p:nvPr/>
            </p:nvSpPr>
            <p:spPr>
              <a:xfrm>
                <a:off x="6187942" y="991524"/>
                <a:ext cx="1620009" cy="144817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400" dirty="0" smtClean="0">
                    <a:solidFill>
                      <a:prstClr val="black"/>
                    </a:solidFill>
                    <a:latin typeface="Century Gothic" panose="020B0502020202020204" pitchFamily="34" charset="0"/>
                  </a:rPr>
                  <a:t>Work in the Open by Default</a:t>
                </a:r>
                <a:endParaRPr lang="en-US" sz="1400" dirty="0">
                  <a:solidFill>
                    <a:prstClr val="black"/>
                  </a:solidFill>
                  <a:latin typeface="Century Gothic" panose="020B0502020202020204" pitchFamily="34" charset="0"/>
                </a:endParaRPr>
              </a:p>
            </p:txBody>
          </p:sp>
          <p:sp>
            <p:nvSpPr>
              <p:cNvPr id="19" name="Rectangle 18">
                <a:extLst>
                  <a:ext uri="{FF2B5EF4-FFF2-40B4-BE49-F238E27FC236}">
                    <a16:creationId xmlns="" xmlns:a16="http://schemas.microsoft.com/office/drawing/2014/main" id="{A6C1EC15-9350-F845-8E03-2B440BDD9A85}"/>
                  </a:ext>
                </a:extLst>
              </p:cNvPr>
              <p:cNvSpPr/>
              <p:nvPr/>
            </p:nvSpPr>
            <p:spPr>
              <a:xfrm>
                <a:off x="9618956" y="997420"/>
                <a:ext cx="1620009" cy="144817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400" dirty="0" smtClean="0">
                    <a:solidFill>
                      <a:prstClr val="black"/>
                    </a:solidFill>
                    <a:latin typeface="Century Gothic" panose="020B0502020202020204" pitchFamily="34" charset="0"/>
                  </a:rPr>
                  <a:t>Address Security and Privacy Risks</a:t>
                </a:r>
                <a:endParaRPr lang="en-US" sz="1400" dirty="0">
                  <a:solidFill>
                    <a:prstClr val="black"/>
                  </a:solidFill>
                  <a:latin typeface="Century Gothic" panose="020B0502020202020204" pitchFamily="34" charset="0"/>
                </a:endParaRPr>
              </a:p>
            </p:txBody>
          </p:sp>
          <p:sp>
            <p:nvSpPr>
              <p:cNvPr id="34" name="Rectangle 33">
                <a:extLst>
                  <a:ext uri="{FF2B5EF4-FFF2-40B4-BE49-F238E27FC236}">
                    <a16:creationId xmlns="" xmlns:a16="http://schemas.microsoft.com/office/drawing/2014/main" id="{8C38504E-30B2-D844-94A9-F4399A10D32E}"/>
                  </a:ext>
                </a:extLst>
              </p:cNvPr>
              <p:cNvSpPr/>
              <p:nvPr/>
            </p:nvSpPr>
            <p:spPr>
              <a:xfrm>
                <a:off x="7903676" y="997421"/>
                <a:ext cx="1620009" cy="144817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400" dirty="0" smtClean="0">
                    <a:solidFill>
                      <a:prstClr val="black"/>
                    </a:solidFill>
                    <a:latin typeface="Century Gothic" panose="020B0502020202020204" pitchFamily="34" charset="0"/>
                  </a:rPr>
                  <a:t>Use Open Standards and Solutions</a:t>
                </a:r>
                <a:endParaRPr lang="en-US" sz="1400" dirty="0">
                  <a:solidFill>
                    <a:prstClr val="black"/>
                  </a:solidFill>
                  <a:latin typeface="Century Gothic" panose="020B0502020202020204" pitchFamily="34" charset="0"/>
                </a:endParaRPr>
              </a:p>
            </p:txBody>
          </p:sp>
        </p:grpSp>
        <p:grpSp>
          <p:nvGrpSpPr>
            <p:cNvPr id="40" name="Group 39"/>
            <p:cNvGrpSpPr/>
            <p:nvPr/>
          </p:nvGrpSpPr>
          <p:grpSpPr>
            <a:xfrm>
              <a:off x="880776" y="5014884"/>
              <a:ext cx="8476704" cy="1454072"/>
              <a:chOff x="2762261" y="991524"/>
              <a:chExt cx="8476704" cy="1454072"/>
            </a:xfrm>
          </p:grpSpPr>
          <p:sp>
            <p:nvSpPr>
              <p:cNvPr id="41" name="Rectangle 40">
                <a:extLst>
                  <a:ext uri="{FF2B5EF4-FFF2-40B4-BE49-F238E27FC236}">
                    <a16:creationId xmlns="" xmlns:a16="http://schemas.microsoft.com/office/drawing/2014/main" id="{5800CB57-F888-9440-ACE4-E3778BE2252F}"/>
                  </a:ext>
                </a:extLst>
              </p:cNvPr>
              <p:cNvSpPr/>
              <p:nvPr/>
            </p:nvSpPr>
            <p:spPr>
              <a:xfrm>
                <a:off x="2762261" y="997420"/>
                <a:ext cx="1620009" cy="144817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400" dirty="0" smtClean="0">
                    <a:solidFill>
                      <a:prstClr val="black"/>
                    </a:solidFill>
                    <a:latin typeface="Century Gothic" panose="020B0502020202020204" pitchFamily="34" charset="0"/>
                  </a:rPr>
                  <a:t>Build in Accessibility from the Start</a:t>
                </a:r>
                <a:endParaRPr lang="en-US" sz="1400" dirty="0">
                  <a:solidFill>
                    <a:prstClr val="black"/>
                  </a:solidFill>
                  <a:latin typeface="Century Gothic" panose="020B0502020202020204" pitchFamily="34" charset="0"/>
                </a:endParaRPr>
              </a:p>
            </p:txBody>
          </p:sp>
          <p:sp>
            <p:nvSpPr>
              <p:cNvPr id="42" name="Rectangle 41">
                <a:extLst>
                  <a:ext uri="{FF2B5EF4-FFF2-40B4-BE49-F238E27FC236}">
                    <a16:creationId xmlns="" xmlns:a16="http://schemas.microsoft.com/office/drawing/2014/main" id="{47C430A1-D4F0-1E4B-A8EE-2DF3A4A32002}"/>
                  </a:ext>
                </a:extLst>
              </p:cNvPr>
              <p:cNvSpPr/>
              <p:nvPr/>
            </p:nvSpPr>
            <p:spPr>
              <a:xfrm>
                <a:off x="4459628" y="997420"/>
                <a:ext cx="1620009" cy="144817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400" dirty="0" smtClean="0">
                    <a:solidFill>
                      <a:prstClr val="black"/>
                    </a:solidFill>
                    <a:latin typeface="Century Gothic" panose="020B0502020202020204" pitchFamily="34" charset="0"/>
                  </a:rPr>
                  <a:t>Empower Staff to Deliver Better Services</a:t>
                </a:r>
                <a:endParaRPr lang="en-US" sz="1400" dirty="0">
                  <a:solidFill>
                    <a:prstClr val="black"/>
                  </a:solidFill>
                  <a:latin typeface="Century Gothic" panose="020B0502020202020204" pitchFamily="34" charset="0"/>
                </a:endParaRPr>
              </a:p>
            </p:txBody>
          </p:sp>
          <p:sp>
            <p:nvSpPr>
              <p:cNvPr id="43" name="Rectangle 42">
                <a:extLst>
                  <a:ext uri="{FF2B5EF4-FFF2-40B4-BE49-F238E27FC236}">
                    <a16:creationId xmlns="" xmlns:a16="http://schemas.microsoft.com/office/drawing/2014/main" id="{8C38504E-30B2-D844-94A9-F4399A10D32E}"/>
                  </a:ext>
                </a:extLst>
              </p:cNvPr>
              <p:cNvSpPr/>
              <p:nvPr/>
            </p:nvSpPr>
            <p:spPr>
              <a:xfrm>
                <a:off x="6187942" y="991524"/>
                <a:ext cx="1620009" cy="144817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400" dirty="0">
                    <a:solidFill>
                      <a:prstClr val="black"/>
                    </a:solidFill>
                    <a:latin typeface="Century Gothic" panose="020B0502020202020204" pitchFamily="34" charset="0"/>
                  </a:rPr>
                  <a:t>Be </a:t>
                </a:r>
                <a:r>
                  <a:rPr lang="en-US" sz="1400" dirty="0" smtClean="0">
                    <a:solidFill>
                      <a:prstClr val="black"/>
                    </a:solidFill>
                    <a:latin typeface="Century Gothic" panose="020B0502020202020204" pitchFamily="34" charset="0"/>
                  </a:rPr>
                  <a:t>Good Data Stewards</a:t>
                </a:r>
                <a:endParaRPr lang="en-US" sz="1400" dirty="0">
                  <a:solidFill>
                    <a:prstClr val="black"/>
                  </a:solidFill>
                  <a:latin typeface="Century Gothic" panose="020B0502020202020204" pitchFamily="34" charset="0"/>
                </a:endParaRPr>
              </a:p>
            </p:txBody>
          </p:sp>
          <p:sp>
            <p:nvSpPr>
              <p:cNvPr id="44" name="Rectangle 43">
                <a:extLst>
                  <a:ext uri="{FF2B5EF4-FFF2-40B4-BE49-F238E27FC236}">
                    <a16:creationId xmlns="" xmlns:a16="http://schemas.microsoft.com/office/drawing/2014/main" id="{A6C1EC15-9350-F845-8E03-2B440BDD9A85}"/>
                  </a:ext>
                </a:extLst>
              </p:cNvPr>
              <p:cNvSpPr/>
              <p:nvPr/>
            </p:nvSpPr>
            <p:spPr>
              <a:xfrm>
                <a:off x="9618956" y="997420"/>
                <a:ext cx="1620009" cy="144817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400" dirty="0" smtClean="0">
                    <a:solidFill>
                      <a:prstClr val="black"/>
                    </a:solidFill>
                    <a:latin typeface="Century Gothic" panose="020B0502020202020204" pitchFamily="34" charset="0"/>
                  </a:rPr>
                  <a:t>Collaborate Widely</a:t>
                </a:r>
                <a:endParaRPr lang="en-US" sz="1400" dirty="0">
                  <a:solidFill>
                    <a:prstClr val="black"/>
                  </a:solidFill>
                  <a:latin typeface="Century Gothic" panose="020B0502020202020204" pitchFamily="34" charset="0"/>
                </a:endParaRPr>
              </a:p>
            </p:txBody>
          </p:sp>
          <p:sp>
            <p:nvSpPr>
              <p:cNvPr id="45" name="Rectangle 44">
                <a:extLst>
                  <a:ext uri="{FF2B5EF4-FFF2-40B4-BE49-F238E27FC236}">
                    <a16:creationId xmlns="" xmlns:a16="http://schemas.microsoft.com/office/drawing/2014/main" id="{8C38504E-30B2-D844-94A9-F4399A10D32E}"/>
                  </a:ext>
                </a:extLst>
              </p:cNvPr>
              <p:cNvSpPr/>
              <p:nvPr/>
            </p:nvSpPr>
            <p:spPr>
              <a:xfrm>
                <a:off x="7903676" y="997421"/>
                <a:ext cx="1620009" cy="144817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400" dirty="0" smtClean="0">
                    <a:solidFill>
                      <a:prstClr val="black"/>
                    </a:solidFill>
                    <a:latin typeface="Century Gothic" panose="020B0502020202020204" pitchFamily="34" charset="0"/>
                  </a:rPr>
                  <a:t>Design Ethical Services</a:t>
                </a:r>
                <a:endParaRPr lang="en-US" sz="1400" dirty="0">
                  <a:solidFill>
                    <a:prstClr val="black"/>
                  </a:solidFill>
                  <a:latin typeface="Century Gothic" panose="020B0502020202020204" pitchFamily="34" charset="0"/>
                </a:endParaRPr>
              </a:p>
            </p:txBody>
          </p:sp>
        </p:grpSp>
      </p:grpSp>
    </p:spTree>
    <p:extLst>
      <p:ext uri="{BB962C8B-B14F-4D97-AF65-F5344CB8AC3E}">
        <p14:creationId xmlns:p14="http://schemas.microsoft.com/office/powerpoint/2010/main" val="26388018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4" name="Rectangle 33"/>
          <p:cNvSpPr/>
          <p:nvPr/>
        </p:nvSpPr>
        <p:spPr>
          <a:xfrm>
            <a:off x="2730256" y="677093"/>
            <a:ext cx="9248619" cy="4186455"/>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ectangle 100"/>
          <p:cNvSpPr/>
          <p:nvPr/>
        </p:nvSpPr>
        <p:spPr>
          <a:xfrm>
            <a:off x="2730257" y="4978799"/>
            <a:ext cx="5904412" cy="1738299"/>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1" name="Rectangle 600"/>
          <p:cNvSpPr/>
          <p:nvPr/>
        </p:nvSpPr>
        <p:spPr>
          <a:xfrm>
            <a:off x="117566" y="656962"/>
            <a:ext cx="2569464" cy="6063877"/>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val 1"/>
          <p:cNvSpPr/>
          <p:nvPr/>
        </p:nvSpPr>
        <p:spPr>
          <a:xfrm>
            <a:off x="402989" y="957449"/>
            <a:ext cx="1998618" cy="2002536"/>
          </a:xfrm>
          <a:prstGeom prst="ellipse">
            <a:avLst/>
          </a:prstGeom>
          <a:solidFill>
            <a:schemeClr val="bg1"/>
          </a:solidFill>
          <a:ln>
            <a:solidFill>
              <a:srgbClr val="5B9BD5"/>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Pentagon 16"/>
          <p:cNvSpPr/>
          <p:nvPr/>
        </p:nvSpPr>
        <p:spPr>
          <a:xfrm>
            <a:off x="-1" y="57150"/>
            <a:ext cx="11978877" cy="521494"/>
          </a:xfrm>
          <a:prstGeom prst="homePlate">
            <a:avLst/>
          </a:prstGeom>
          <a:solidFill>
            <a:schemeClr val="bg1">
              <a:lumMod val="9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itle 1">
            <a:extLst>
              <a:ext uri="{FF2B5EF4-FFF2-40B4-BE49-F238E27FC236}">
                <a16:creationId xmlns="" xmlns:a16="http://schemas.microsoft.com/office/drawing/2014/main" id="{C4CC0F66-F716-9E4A-A350-90E627E348D3}"/>
              </a:ext>
            </a:extLst>
          </p:cNvPr>
          <p:cNvSpPr txBox="1">
            <a:spLocks/>
          </p:cNvSpPr>
          <p:nvPr/>
        </p:nvSpPr>
        <p:spPr bwMode="auto">
          <a:xfrm>
            <a:off x="243769" y="3135941"/>
            <a:ext cx="942302" cy="249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CA" sz="1200" b="1" i="0" u="none" strike="noStrike" kern="1200" cap="none" spc="0" normalizeH="0" baseline="0" noProof="0" dirty="0" smtClean="0">
                <a:ln>
                  <a:noFill/>
                </a:ln>
                <a:solidFill>
                  <a:srgbClr val="5B9BD5"/>
                </a:solidFill>
                <a:effectLst/>
                <a:uLnTx/>
                <a:uFillTx/>
                <a:latin typeface="Century Gothic" pitchFamily="34" charset="0"/>
                <a:ea typeface="ヒラギノ角ゴ Pro W3" pitchFamily="126" charset="-128"/>
              </a:rPr>
              <a:t>Objective</a:t>
            </a:r>
            <a:endParaRPr kumimoji="0" lang="en-CA" sz="1200" b="1" i="0" u="none" strike="noStrike" kern="1200" cap="none" spc="0" normalizeH="0" baseline="0" noProof="0" dirty="0">
              <a:ln>
                <a:noFill/>
              </a:ln>
              <a:solidFill>
                <a:srgbClr val="5B9BD5"/>
              </a:solidFill>
              <a:effectLst/>
              <a:uLnTx/>
              <a:uFillTx/>
              <a:latin typeface="Century Gothic" pitchFamily="34" charset="0"/>
              <a:ea typeface="ヒラギノ角ゴ Pro W3" pitchFamily="126" charset="-128"/>
            </a:endParaRPr>
          </a:p>
        </p:txBody>
      </p:sp>
      <p:sp>
        <p:nvSpPr>
          <p:cNvPr id="57" name="Title 1">
            <a:extLst>
              <a:ext uri="{FF2B5EF4-FFF2-40B4-BE49-F238E27FC236}">
                <a16:creationId xmlns="" xmlns:a16="http://schemas.microsoft.com/office/drawing/2014/main" id="{C4CC0F66-F716-9E4A-A350-90E627E348D3}"/>
              </a:ext>
            </a:extLst>
          </p:cNvPr>
          <p:cNvSpPr txBox="1">
            <a:spLocks/>
          </p:cNvSpPr>
          <p:nvPr/>
        </p:nvSpPr>
        <p:spPr bwMode="auto">
          <a:xfrm>
            <a:off x="250397" y="5441372"/>
            <a:ext cx="842907" cy="249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CA" sz="1200" b="1" i="0" u="none" strike="noStrike" kern="1200" cap="none" spc="0" normalizeH="0" baseline="0" noProof="0" dirty="0" smtClean="0">
                <a:ln>
                  <a:noFill/>
                </a:ln>
                <a:solidFill>
                  <a:srgbClr val="73B632"/>
                </a:solidFill>
                <a:effectLst/>
                <a:uLnTx/>
                <a:uFillTx/>
                <a:latin typeface="Century Gothic" pitchFamily="34" charset="0"/>
                <a:ea typeface="ヒラギノ角ゴ Pro W3" pitchFamily="126" charset="-128"/>
              </a:rPr>
              <a:t>Duration</a:t>
            </a:r>
            <a:endParaRPr kumimoji="0" lang="en-CA" sz="1200" b="1" i="0" u="none" strike="noStrike" kern="1200" cap="none" spc="0" normalizeH="0" baseline="0" noProof="0" dirty="0">
              <a:ln>
                <a:noFill/>
              </a:ln>
              <a:solidFill>
                <a:srgbClr val="73B632"/>
              </a:solidFill>
              <a:effectLst/>
              <a:uLnTx/>
              <a:uFillTx/>
              <a:latin typeface="Century Gothic" pitchFamily="34" charset="0"/>
              <a:ea typeface="ヒラギノ角ゴ Pro W3" pitchFamily="126" charset="-128"/>
            </a:endParaRPr>
          </a:p>
        </p:txBody>
      </p:sp>
      <p:sp>
        <p:nvSpPr>
          <p:cNvPr id="58" name="Title 1">
            <a:extLst>
              <a:ext uri="{FF2B5EF4-FFF2-40B4-BE49-F238E27FC236}">
                <a16:creationId xmlns="" xmlns:a16="http://schemas.microsoft.com/office/drawing/2014/main" id="{C4CC0F66-F716-9E4A-A350-90E627E348D3}"/>
              </a:ext>
            </a:extLst>
          </p:cNvPr>
          <p:cNvSpPr txBox="1">
            <a:spLocks/>
          </p:cNvSpPr>
          <p:nvPr/>
        </p:nvSpPr>
        <p:spPr bwMode="auto">
          <a:xfrm>
            <a:off x="243769" y="4267167"/>
            <a:ext cx="1074822" cy="249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CA" sz="1200" b="1" i="0" u="none" strike="noStrike" kern="1200" cap="none" spc="0" normalizeH="0" baseline="0" noProof="0" dirty="0" smtClean="0">
                <a:ln>
                  <a:noFill/>
                </a:ln>
                <a:solidFill>
                  <a:srgbClr val="E47623"/>
                </a:solidFill>
                <a:effectLst/>
                <a:uLnTx/>
                <a:uFillTx/>
                <a:latin typeface="Century Gothic" pitchFamily="34" charset="0"/>
                <a:ea typeface="ヒラギノ角ゴ Pro W3" pitchFamily="126" charset="-128"/>
              </a:rPr>
              <a:t>Frequency</a:t>
            </a:r>
            <a:endParaRPr kumimoji="0" lang="en-CA" sz="1200" b="1" i="0" u="none" strike="noStrike" kern="1200" cap="none" spc="0" normalizeH="0" baseline="0" noProof="0" dirty="0">
              <a:ln>
                <a:noFill/>
              </a:ln>
              <a:solidFill>
                <a:srgbClr val="E47623"/>
              </a:solidFill>
              <a:effectLst/>
              <a:uLnTx/>
              <a:uFillTx/>
              <a:latin typeface="Century Gothic" pitchFamily="34" charset="0"/>
              <a:ea typeface="ヒラギノ角ゴ Pro W3" pitchFamily="126" charset="-128"/>
            </a:endParaRPr>
          </a:p>
        </p:txBody>
      </p:sp>
      <p:sp>
        <p:nvSpPr>
          <p:cNvPr id="59" name="Title 1">
            <a:extLst>
              <a:ext uri="{FF2B5EF4-FFF2-40B4-BE49-F238E27FC236}">
                <a16:creationId xmlns="" xmlns:a16="http://schemas.microsoft.com/office/drawing/2014/main" id="{C4CC0F66-F716-9E4A-A350-90E627E348D3}"/>
              </a:ext>
            </a:extLst>
          </p:cNvPr>
          <p:cNvSpPr txBox="1">
            <a:spLocks/>
          </p:cNvSpPr>
          <p:nvPr/>
        </p:nvSpPr>
        <p:spPr bwMode="auto">
          <a:xfrm>
            <a:off x="250397" y="3385002"/>
            <a:ext cx="2347029" cy="786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r>
              <a:rPr lang="en-US" sz="900" dirty="0" smtClean="0">
                <a:solidFill>
                  <a:schemeClr val="tx1"/>
                </a:solidFill>
              </a:rPr>
              <a:t>As a team review and identify commonalities, dependencies, and risks, between projects and ensure that the overall objectives are aligned to the same strategic vision.</a:t>
            </a:r>
            <a:endParaRPr lang="en-US" sz="900" dirty="0">
              <a:solidFill>
                <a:schemeClr val="tx1"/>
              </a:solidFill>
            </a:endParaRPr>
          </a:p>
        </p:txBody>
      </p:sp>
      <p:sp>
        <p:nvSpPr>
          <p:cNvPr id="62" name="Title 1">
            <a:extLst>
              <a:ext uri="{FF2B5EF4-FFF2-40B4-BE49-F238E27FC236}">
                <a16:creationId xmlns="" xmlns:a16="http://schemas.microsoft.com/office/drawing/2014/main" id="{C4CC0F66-F716-9E4A-A350-90E627E348D3}"/>
              </a:ext>
            </a:extLst>
          </p:cNvPr>
          <p:cNvSpPr txBox="1">
            <a:spLocks/>
          </p:cNvSpPr>
          <p:nvPr/>
        </p:nvSpPr>
        <p:spPr bwMode="auto">
          <a:xfrm>
            <a:off x="250397" y="4502704"/>
            <a:ext cx="2347029" cy="4760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r>
              <a:rPr lang="en-US" sz="900" dirty="0" smtClean="0">
                <a:solidFill>
                  <a:schemeClr val="tx1"/>
                </a:solidFill>
              </a:rPr>
              <a:t>This ceremony will happen once at the beginning of each sprint. This is the first activity that occurs in each sprint.</a:t>
            </a:r>
            <a:endParaRPr lang="en-US" sz="900" dirty="0">
              <a:solidFill>
                <a:schemeClr val="tx1"/>
              </a:solidFill>
            </a:endParaRPr>
          </a:p>
        </p:txBody>
      </p:sp>
      <p:sp>
        <p:nvSpPr>
          <p:cNvPr id="63" name="Title 1">
            <a:extLst>
              <a:ext uri="{FF2B5EF4-FFF2-40B4-BE49-F238E27FC236}">
                <a16:creationId xmlns="" xmlns:a16="http://schemas.microsoft.com/office/drawing/2014/main" id="{C4CC0F66-F716-9E4A-A350-90E627E348D3}"/>
              </a:ext>
            </a:extLst>
          </p:cNvPr>
          <p:cNvSpPr txBox="1">
            <a:spLocks/>
          </p:cNvSpPr>
          <p:nvPr/>
        </p:nvSpPr>
        <p:spPr bwMode="auto">
          <a:xfrm>
            <a:off x="250397" y="5727834"/>
            <a:ext cx="2347029" cy="1634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r>
              <a:rPr lang="en-US" sz="900" dirty="0" smtClean="0">
                <a:solidFill>
                  <a:schemeClr val="tx1"/>
                </a:solidFill>
              </a:rPr>
              <a:t>As required.</a:t>
            </a:r>
            <a:endParaRPr lang="en-US" sz="900" dirty="0">
              <a:solidFill>
                <a:schemeClr val="tx1"/>
              </a:solidFill>
            </a:endParaRPr>
          </a:p>
        </p:txBody>
      </p:sp>
      <p:sp>
        <p:nvSpPr>
          <p:cNvPr id="64" name="Title 1">
            <a:extLst>
              <a:ext uri="{FF2B5EF4-FFF2-40B4-BE49-F238E27FC236}">
                <a16:creationId xmlns="" xmlns:a16="http://schemas.microsoft.com/office/drawing/2014/main" id="{C4CC0F66-F716-9E4A-A350-90E627E348D3}"/>
              </a:ext>
            </a:extLst>
          </p:cNvPr>
          <p:cNvSpPr txBox="1">
            <a:spLocks/>
          </p:cNvSpPr>
          <p:nvPr/>
        </p:nvSpPr>
        <p:spPr bwMode="auto">
          <a:xfrm>
            <a:off x="644691" y="2300783"/>
            <a:ext cx="1510035" cy="4469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L="0" marR="0" lvl="0" indent="0" algn="ctr" defTabSz="457200" rtl="0" eaLnBrk="0" fontAlgn="base" latinLnBrk="0" hangingPunct="0">
              <a:lnSpc>
                <a:spcPct val="100000"/>
              </a:lnSpc>
              <a:spcBef>
                <a:spcPct val="0"/>
              </a:spcBef>
              <a:spcAft>
                <a:spcPct val="0"/>
              </a:spcAft>
              <a:buClrTx/>
              <a:buSzTx/>
              <a:buFontTx/>
              <a:buNone/>
              <a:tabLst/>
              <a:defRPr/>
            </a:pPr>
            <a:r>
              <a:rPr lang="en-CA" sz="1200" b="1" dirty="0" smtClean="0">
                <a:solidFill>
                  <a:srgbClr val="5B9BD5"/>
                </a:solidFill>
              </a:rPr>
              <a:t>Integrated Product Planning</a:t>
            </a:r>
            <a:endParaRPr kumimoji="0" lang="en-CA" sz="1200" b="1" i="0" u="none" strike="noStrike" kern="1200" cap="none" spc="0" normalizeH="0" baseline="0" noProof="0" dirty="0">
              <a:ln>
                <a:noFill/>
              </a:ln>
              <a:solidFill>
                <a:srgbClr val="5B9BD5"/>
              </a:solidFill>
              <a:effectLst/>
              <a:uLnTx/>
              <a:uFillTx/>
              <a:latin typeface="Century Gothic" pitchFamily="34" charset="0"/>
              <a:ea typeface="ヒラギノ角ゴ Pro W3" pitchFamily="126" charset="-128"/>
            </a:endParaRPr>
          </a:p>
        </p:txBody>
      </p:sp>
      <p:sp>
        <p:nvSpPr>
          <p:cNvPr id="66" name="Rectangle 65"/>
          <p:cNvSpPr/>
          <p:nvPr/>
        </p:nvSpPr>
        <p:spPr>
          <a:xfrm>
            <a:off x="8677896" y="4978799"/>
            <a:ext cx="3300980" cy="1738299"/>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Title 1">
            <a:extLst>
              <a:ext uri="{FF2B5EF4-FFF2-40B4-BE49-F238E27FC236}">
                <a16:creationId xmlns="" xmlns:a16="http://schemas.microsoft.com/office/drawing/2014/main" id="{C4CC0F66-F716-9E4A-A350-90E627E348D3}"/>
              </a:ext>
            </a:extLst>
          </p:cNvPr>
          <p:cNvSpPr txBox="1">
            <a:spLocks/>
          </p:cNvSpPr>
          <p:nvPr/>
        </p:nvSpPr>
        <p:spPr bwMode="auto">
          <a:xfrm>
            <a:off x="2926072" y="783680"/>
            <a:ext cx="942302" cy="249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CA" sz="1200" b="1" i="0" u="none" strike="noStrike" kern="1200" cap="none" spc="0" normalizeH="0" baseline="0" noProof="0" dirty="0" smtClean="0">
                <a:ln>
                  <a:noFill/>
                </a:ln>
                <a:solidFill>
                  <a:srgbClr val="EF4051"/>
                </a:solidFill>
                <a:effectLst/>
                <a:uLnTx/>
                <a:uFillTx/>
                <a:latin typeface="Century Gothic" pitchFamily="34" charset="0"/>
                <a:ea typeface="ヒラギノ角ゴ Pro W3" pitchFamily="126" charset="-128"/>
              </a:rPr>
              <a:t>Workflow</a:t>
            </a:r>
            <a:endParaRPr kumimoji="0" lang="en-CA" sz="1200" b="1" i="0" u="none" strike="noStrike" kern="1200" cap="none" spc="0" normalizeH="0" baseline="0" noProof="0" dirty="0">
              <a:ln>
                <a:noFill/>
              </a:ln>
              <a:solidFill>
                <a:srgbClr val="EF4051"/>
              </a:solidFill>
              <a:effectLst/>
              <a:uLnTx/>
              <a:uFillTx/>
              <a:latin typeface="Century Gothic" pitchFamily="34" charset="0"/>
              <a:ea typeface="ヒラギノ角ゴ Pro W3" pitchFamily="126" charset="-128"/>
            </a:endParaRPr>
          </a:p>
        </p:txBody>
      </p:sp>
      <p:sp>
        <p:nvSpPr>
          <p:cNvPr id="68" name="Title 1">
            <a:extLst>
              <a:ext uri="{FF2B5EF4-FFF2-40B4-BE49-F238E27FC236}">
                <a16:creationId xmlns="" xmlns:a16="http://schemas.microsoft.com/office/drawing/2014/main" id="{C4CC0F66-F716-9E4A-A350-90E627E348D3}"/>
              </a:ext>
            </a:extLst>
          </p:cNvPr>
          <p:cNvSpPr txBox="1">
            <a:spLocks/>
          </p:cNvSpPr>
          <p:nvPr/>
        </p:nvSpPr>
        <p:spPr bwMode="auto">
          <a:xfrm>
            <a:off x="2926072" y="5064132"/>
            <a:ext cx="1069458" cy="249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CA" sz="1200" b="1" i="0" u="none" strike="noStrike" kern="1200" cap="none" spc="0" normalizeH="0" baseline="0" noProof="0" dirty="0" smtClean="0">
                <a:ln>
                  <a:noFill/>
                </a:ln>
                <a:solidFill>
                  <a:srgbClr val="5B9BD5"/>
                </a:solidFill>
                <a:effectLst/>
                <a:uLnTx/>
                <a:uFillTx/>
                <a:latin typeface="Century Gothic" pitchFamily="34" charset="0"/>
                <a:ea typeface="ヒラギノ角ゴ Pro W3" pitchFamily="126" charset="-128"/>
              </a:rPr>
              <a:t>Participants</a:t>
            </a:r>
            <a:endParaRPr kumimoji="0" lang="en-CA" sz="1200" b="1" i="0" u="none" strike="noStrike" kern="1200" cap="none" spc="0" normalizeH="0" baseline="0" noProof="0" dirty="0">
              <a:ln>
                <a:noFill/>
              </a:ln>
              <a:solidFill>
                <a:srgbClr val="5B9BD5"/>
              </a:solidFill>
              <a:effectLst/>
              <a:uLnTx/>
              <a:uFillTx/>
              <a:latin typeface="Century Gothic" pitchFamily="34" charset="0"/>
              <a:ea typeface="ヒラギノ角ゴ Pro W3" pitchFamily="126" charset="-128"/>
            </a:endParaRPr>
          </a:p>
        </p:txBody>
      </p:sp>
      <p:sp>
        <p:nvSpPr>
          <p:cNvPr id="69" name="Title 1">
            <a:extLst>
              <a:ext uri="{FF2B5EF4-FFF2-40B4-BE49-F238E27FC236}">
                <a16:creationId xmlns="" xmlns:a16="http://schemas.microsoft.com/office/drawing/2014/main" id="{C4CC0F66-F716-9E4A-A350-90E627E348D3}"/>
              </a:ext>
            </a:extLst>
          </p:cNvPr>
          <p:cNvSpPr txBox="1">
            <a:spLocks/>
          </p:cNvSpPr>
          <p:nvPr/>
        </p:nvSpPr>
        <p:spPr bwMode="auto">
          <a:xfrm>
            <a:off x="8769188" y="5064132"/>
            <a:ext cx="783968" cy="249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CA" sz="1200" b="1" i="0" u="none" strike="noStrike" kern="1200" cap="none" spc="0" normalizeH="0" baseline="0" noProof="0" dirty="0" smtClean="0">
                <a:ln>
                  <a:noFill/>
                </a:ln>
                <a:solidFill>
                  <a:srgbClr val="73B632"/>
                </a:solidFill>
                <a:effectLst/>
                <a:uLnTx/>
                <a:uFillTx/>
                <a:latin typeface="Century Gothic" pitchFamily="34" charset="0"/>
                <a:ea typeface="ヒラギノ角ゴ Pro W3" pitchFamily="126" charset="-128"/>
              </a:rPr>
              <a:t>Artifacts</a:t>
            </a:r>
            <a:endParaRPr kumimoji="0" lang="en-CA" sz="1200" b="1" i="0" u="none" strike="noStrike" kern="1200" cap="none" spc="0" normalizeH="0" baseline="0" noProof="0" dirty="0">
              <a:ln>
                <a:noFill/>
              </a:ln>
              <a:solidFill>
                <a:srgbClr val="73B632"/>
              </a:solidFill>
              <a:effectLst/>
              <a:uLnTx/>
              <a:uFillTx/>
              <a:latin typeface="Century Gothic" pitchFamily="34" charset="0"/>
              <a:ea typeface="ヒラギノ角ゴ Pro W3" pitchFamily="126" charset="-128"/>
            </a:endParaRPr>
          </a:p>
        </p:txBody>
      </p:sp>
      <p:sp>
        <p:nvSpPr>
          <p:cNvPr id="19" name="Title 1">
            <a:extLst>
              <a:ext uri="{FF2B5EF4-FFF2-40B4-BE49-F238E27FC236}">
                <a16:creationId xmlns="" xmlns:a16="http://schemas.microsoft.com/office/drawing/2014/main" id="{C4CC0F66-F716-9E4A-A350-90E627E348D3}"/>
              </a:ext>
            </a:extLst>
          </p:cNvPr>
          <p:cNvSpPr txBox="1">
            <a:spLocks/>
          </p:cNvSpPr>
          <p:nvPr/>
        </p:nvSpPr>
        <p:spPr bwMode="auto">
          <a:xfrm>
            <a:off x="2939321" y="1020288"/>
            <a:ext cx="1857965" cy="249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L="228600" marR="0" lvl="0" indent="-228600" algn="l" defTabSz="457200" rtl="0" eaLnBrk="0" fontAlgn="base" latinLnBrk="0" hangingPunct="0">
              <a:lnSpc>
                <a:spcPct val="100000"/>
              </a:lnSpc>
              <a:spcBef>
                <a:spcPct val="0"/>
              </a:spcBef>
              <a:spcAft>
                <a:spcPct val="0"/>
              </a:spcAft>
              <a:buClrTx/>
              <a:buSzTx/>
              <a:buFont typeface="+mj-lt"/>
              <a:buAutoNum type="arabicPeriod"/>
              <a:tabLst/>
              <a:defRPr/>
            </a:pPr>
            <a:r>
              <a:rPr kumimoji="0" lang="en-CA" sz="1100" b="1" i="0" u="none" strike="noStrike" kern="1200" cap="none" spc="0" normalizeH="0" baseline="0" noProof="0" dirty="0" smtClean="0">
                <a:ln>
                  <a:noFill/>
                </a:ln>
                <a:solidFill>
                  <a:schemeClr val="tx1"/>
                </a:solidFill>
                <a:effectLst/>
                <a:uLnTx/>
                <a:uFillTx/>
                <a:latin typeface="Century Gothic" pitchFamily="34" charset="0"/>
                <a:ea typeface="ヒラギノ角ゴ Pro W3" pitchFamily="126" charset="-128"/>
              </a:rPr>
              <a:t>Communicate:</a:t>
            </a:r>
            <a:endParaRPr kumimoji="0" lang="en-CA" sz="1100" b="1" i="0" u="none" strike="noStrike" kern="1200" cap="none" spc="0" normalizeH="0" baseline="0" noProof="0" dirty="0">
              <a:ln>
                <a:noFill/>
              </a:ln>
              <a:solidFill>
                <a:schemeClr val="tx1"/>
              </a:solidFill>
              <a:effectLst/>
              <a:uLnTx/>
              <a:uFillTx/>
              <a:latin typeface="Century Gothic" pitchFamily="34" charset="0"/>
              <a:ea typeface="ヒラギノ角ゴ Pro W3" pitchFamily="126" charset="-128"/>
            </a:endParaRPr>
          </a:p>
        </p:txBody>
      </p:sp>
      <p:sp>
        <p:nvSpPr>
          <p:cNvPr id="20" name="Title 1">
            <a:extLst>
              <a:ext uri="{FF2B5EF4-FFF2-40B4-BE49-F238E27FC236}">
                <a16:creationId xmlns="" xmlns:a16="http://schemas.microsoft.com/office/drawing/2014/main" id="{C4CC0F66-F716-9E4A-A350-90E627E348D3}"/>
              </a:ext>
            </a:extLst>
          </p:cNvPr>
          <p:cNvSpPr txBox="1">
            <a:spLocks/>
          </p:cNvSpPr>
          <p:nvPr/>
        </p:nvSpPr>
        <p:spPr bwMode="auto">
          <a:xfrm>
            <a:off x="3159249" y="1278402"/>
            <a:ext cx="3831272" cy="4466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L="228600" indent="-228600">
              <a:buFont typeface="Arial" panose="020B0604020202020204" pitchFamily="34" charset="0"/>
              <a:buChar char="•"/>
            </a:pPr>
            <a:r>
              <a:rPr lang="en-US" sz="1000" dirty="0" smtClean="0">
                <a:solidFill>
                  <a:schemeClr val="tx1"/>
                </a:solidFill>
              </a:rPr>
              <a:t>Each Product Owner clearly describes their product and the vision and how it aligns to the overall program strategic vision.</a:t>
            </a:r>
          </a:p>
        </p:txBody>
      </p:sp>
      <p:sp>
        <p:nvSpPr>
          <p:cNvPr id="21" name="Title 1">
            <a:extLst>
              <a:ext uri="{FF2B5EF4-FFF2-40B4-BE49-F238E27FC236}">
                <a16:creationId xmlns="" xmlns:a16="http://schemas.microsoft.com/office/drawing/2014/main" id="{C4CC0F66-F716-9E4A-A350-90E627E348D3}"/>
              </a:ext>
            </a:extLst>
          </p:cNvPr>
          <p:cNvSpPr txBox="1">
            <a:spLocks/>
          </p:cNvSpPr>
          <p:nvPr/>
        </p:nvSpPr>
        <p:spPr bwMode="auto">
          <a:xfrm>
            <a:off x="2972453" y="1691152"/>
            <a:ext cx="1857965" cy="249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L="228600" marR="0" lvl="0" indent="-228600" algn="l" defTabSz="457200" rtl="0" eaLnBrk="0" fontAlgn="base" latinLnBrk="0" hangingPunct="0">
              <a:lnSpc>
                <a:spcPct val="100000"/>
              </a:lnSpc>
              <a:spcBef>
                <a:spcPct val="0"/>
              </a:spcBef>
              <a:spcAft>
                <a:spcPct val="0"/>
              </a:spcAft>
              <a:buClrTx/>
              <a:buSzTx/>
              <a:buFont typeface="+mj-lt"/>
              <a:buAutoNum type="arabicPeriod" startAt="2"/>
              <a:tabLst/>
              <a:defRPr/>
            </a:pPr>
            <a:r>
              <a:rPr kumimoji="0" lang="en-CA" sz="1100" b="1" i="0" u="none" strike="noStrike" kern="1200" cap="none" spc="0" normalizeH="0" baseline="0" noProof="0" dirty="0" smtClean="0">
                <a:ln>
                  <a:noFill/>
                </a:ln>
                <a:solidFill>
                  <a:schemeClr val="tx1"/>
                </a:solidFill>
                <a:effectLst/>
                <a:uLnTx/>
                <a:uFillTx/>
                <a:latin typeface="Century Gothic" pitchFamily="34" charset="0"/>
                <a:ea typeface="ヒラギノ角ゴ Pro W3" pitchFamily="126" charset="-128"/>
              </a:rPr>
              <a:t>Map Epics</a:t>
            </a:r>
            <a:endParaRPr kumimoji="0" lang="en-CA" sz="1100" b="1" i="0" u="none" strike="noStrike" kern="1200" cap="none" spc="0" normalizeH="0" baseline="0" noProof="0" dirty="0">
              <a:ln>
                <a:noFill/>
              </a:ln>
              <a:solidFill>
                <a:schemeClr val="tx1"/>
              </a:solidFill>
              <a:effectLst/>
              <a:uLnTx/>
              <a:uFillTx/>
              <a:latin typeface="Century Gothic" pitchFamily="34" charset="0"/>
              <a:ea typeface="ヒラギノ角ゴ Pro W3" pitchFamily="126" charset="-128"/>
            </a:endParaRPr>
          </a:p>
        </p:txBody>
      </p:sp>
      <p:sp>
        <p:nvSpPr>
          <p:cNvPr id="25" name="Title 1">
            <a:extLst>
              <a:ext uri="{FF2B5EF4-FFF2-40B4-BE49-F238E27FC236}">
                <a16:creationId xmlns="" xmlns:a16="http://schemas.microsoft.com/office/drawing/2014/main" id="{C4CC0F66-F716-9E4A-A350-90E627E348D3}"/>
              </a:ext>
            </a:extLst>
          </p:cNvPr>
          <p:cNvSpPr txBox="1">
            <a:spLocks/>
          </p:cNvSpPr>
          <p:nvPr/>
        </p:nvSpPr>
        <p:spPr bwMode="auto">
          <a:xfrm>
            <a:off x="2926072" y="5396003"/>
            <a:ext cx="3209688" cy="535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L="171450" indent="-171450">
              <a:buFont typeface="Arial" panose="020B0604020202020204" pitchFamily="34" charset="0"/>
              <a:buChar char="•"/>
            </a:pPr>
            <a:r>
              <a:rPr lang="en-US" sz="1000" dirty="0" smtClean="0">
                <a:solidFill>
                  <a:schemeClr val="tx1"/>
                </a:solidFill>
              </a:rPr>
              <a:t>Product Owner</a:t>
            </a:r>
          </a:p>
          <a:p>
            <a:pPr marL="171450" indent="-171450">
              <a:buFont typeface="Arial" panose="020B0604020202020204" pitchFamily="34" charset="0"/>
              <a:buChar char="•"/>
            </a:pPr>
            <a:r>
              <a:rPr lang="en-US" sz="1000" dirty="0" smtClean="0">
                <a:solidFill>
                  <a:schemeClr val="tx1"/>
                </a:solidFill>
              </a:rPr>
              <a:t>Scrum Master</a:t>
            </a:r>
          </a:p>
          <a:p>
            <a:pPr marL="171450" indent="-171450">
              <a:buFont typeface="Arial" panose="020B0604020202020204" pitchFamily="34" charset="0"/>
              <a:buChar char="•"/>
            </a:pPr>
            <a:r>
              <a:rPr lang="en-US" sz="1000" dirty="0" smtClean="0">
                <a:solidFill>
                  <a:schemeClr val="tx1"/>
                </a:solidFill>
              </a:rPr>
              <a:t>Scrum Team Ambassadors</a:t>
            </a:r>
          </a:p>
          <a:p>
            <a:pPr marL="171450" indent="-171450">
              <a:buFont typeface="Arial" panose="020B0604020202020204" pitchFamily="34" charset="0"/>
              <a:buChar char="•"/>
            </a:pPr>
            <a:r>
              <a:rPr lang="en-US" sz="1000" dirty="0" smtClean="0">
                <a:solidFill>
                  <a:schemeClr val="tx1"/>
                </a:solidFill>
              </a:rPr>
              <a:t>Subject Matter Experts as required</a:t>
            </a:r>
          </a:p>
        </p:txBody>
      </p:sp>
      <p:sp>
        <p:nvSpPr>
          <p:cNvPr id="26" name="Title 1">
            <a:extLst>
              <a:ext uri="{FF2B5EF4-FFF2-40B4-BE49-F238E27FC236}">
                <a16:creationId xmlns="" xmlns:a16="http://schemas.microsoft.com/office/drawing/2014/main" id="{C4CC0F66-F716-9E4A-A350-90E627E348D3}"/>
              </a:ext>
            </a:extLst>
          </p:cNvPr>
          <p:cNvSpPr txBox="1">
            <a:spLocks/>
          </p:cNvSpPr>
          <p:nvPr/>
        </p:nvSpPr>
        <p:spPr bwMode="auto">
          <a:xfrm>
            <a:off x="8769187" y="5338852"/>
            <a:ext cx="3209688" cy="5090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L="171450" indent="-171450">
              <a:buFont typeface="Arial" panose="020B0604020202020204" pitchFamily="34" charset="0"/>
              <a:buChar char="•"/>
            </a:pPr>
            <a:r>
              <a:rPr lang="en-US" sz="1000" dirty="0" smtClean="0">
                <a:solidFill>
                  <a:schemeClr val="tx1"/>
                </a:solidFill>
              </a:rPr>
              <a:t>….</a:t>
            </a:r>
          </a:p>
          <a:p>
            <a:pPr marL="171450" indent="-171450">
              <a:buFont typeface="Arial" panose="020B0604020202020204" pitchFamily="34" charset="0"/>
              <a:buChar char="•"/>
            </a:pPr>
            <a:endParaRPr lang="en-US" sz="1000" dirty="0">
              <a:solidFill>
                <a:schemeClr val="tx1"/>
              </a:solidFill>
            </a:endParaRPr>
          </a:p>
        </p:txBody>
      </p:sp>
      <p:sp>
        <p:nvSpPr>
          <p:cNvPr id="27" name="Title 1">
            <a:extLst>
              <a:ext uri="{FF2B5EF4-FFF2-40B4-BE49-F238E27FC236}">
                <a16:creationId xmlns="" xmlns:a16="http://schemas.microsoft.com/office/drawing/2014/main" id="{C4CC0F66-F716-9E4A-A350-90E627E348D3}"/>
              </a:ext>
            </a:extLst>
          </p:cNvPr>
          <p:cNvSpPr txBox="1">
            <a:spLocks/>
          </p:cNvSpPr>
          <p:nvPr/>
        </p:nvSpPr>
        <p:spPr bwMode="auto">
          <a:xfrm>
            <a:off x="3159249" y="1888684"/>
            <a:ext cx="3831272" cy="3204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L="171450" indent="-171450">
              <a:buFont typeface="Arial" panose="020B0604020202020204" pitchFamily="34" charset="0"/>
              <a:buChar char="•"/>
            </a:pPr>
            <a:r>
              <a:rPr lang="en-US" sz="1000" dirty="0" smtClean="0">
                <a:solidFill>
                  <a:schemeClr val="tx1"/>
                </a:solidFill>
              </a:rPr>
              <a:t>Break down each team’s high-level Epics.</a:t>
            </a:r>
            <a:endParaRPr lang="en-US" sz="1000" dirty="0">
              <a:solidFill>
                <a:schemeClr val="tx1"/>
              </a:solidFill>
            </a:endParaRPr>
          </a:p>
        </p:txBody>
      </p:sp>
      <p:sp>
        <p:nvSpPr>
          <p:cNvPr id="28" name="Title 1">
            <a:extLst>
              <a:ext uri="{FF2B5EF4-FFF2-40B4-BE49-F238E27FC236}">
                <a16:creationId xmlns="" xmlns:a16="http://schemas.microsoft.com/office/drawing/2014/main" id="{C4CC0F66-F716-9E4A-A350-90E627E348D3}"/>
              </a:ext>
            </a:extLst>
          </p:cNvPr>
          <p:cNvSpPr txBox="1">
            <a:spLocks/>
          </p:cNvSpPr>
          <p:nvPr/>
        </p:nvSpPr>
        <p:spPr bwMode="auto">
          <a:xfrm>
            <a:off x="2972453" y="2217572"/>
            <a:ext cx="1857965" cy="249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L="228600" marR="0" lvl="0" indent="-228600" algn="l" defTabSz="457200" rtl="0" eaLnBrk="0" fontAlgn="base" latinLnBrk="0" hangingPunct="0">
              <a:lnSpc>
                <a:spcPct val="100000"/>
              </a:lnSpc>
              <a:spcBef>
                <a:spcPct val="0"/>
              </a:spcBef>
              <a:spcAft>
                <a:spcPct val="0"/>
              </a:spcAft>
              <a:buClrTx/>
              <a:buSzTx/>
              <a:buFont typeface="+mj-lt"/>
              <a:buAutoNum type="arabicPeriod" startAt="3"/>
              <a:tabLst/>
              <a:defRPr/>
            </a:pPr>
            <a:r>
              <a:rPr kumimoji="0" lang="en-CA" sz="1100" b="1" i="0" u="none" strike="noStrike" kern="1200" cap="none" spc="0" normalizeH="0" baseline="0" noProof="0" dirty="0" smtClean="0">
                <a:ln>
                  <a:noFill/>
                </a:ln>
                <a:solidFill>
                  <a:schemeClr val="tx1"/>
                </a:solidFill>
                <a:effectLst/>
                <a:uLnTx/>
                <a:uFillTx/>
                <a:latin typeface="Century Gothic" pitchFamily="34" charset="0"/>
                <a:ea typeface="ヒラギノ角ゴ Pro W3" pitchFamily="126" charset="-128"/>
              </a:rPr>
              <a:t>Commonality</a:t>
            </a:r>
            <a:endParaRPr kumimoji="0" lang="en-CA" sz="1100" b="1" i="0" u="none" strike="noStrike" kern="1200" cap="none" spc="0" normalizeH="0" baseline="0" noProof="0" dirty="0">
              <a:ln>
                <a:noFill/>
              </a:ln>
              <a:solidFill>
                <a:schemeClr val="tx1"/>
              </a:solidFill>
              <a:effectLst/>
              <a:uLnTx/>
              <a:uFillTx/>
              <a:latin typeface="Century Gothic" pitchFamily="34" charset="0"/>
              <a:ea typeface="ヒラギノ角ゴ Pro W3" pitchFamily="126" charset="-128"/>
            </a:endParaRPr>
          </a:p>
        </p:txBody>
      </p:sp>
      <p:sp>
        <p:nvSpPr>
          <p:cNvPr id="29" name="Title 1">
            <a:extLst>
              <a:ext uri="{FF2B5EF4-FFF2-40B4-BE49-F238E27FC236}">
                <a16:creationId xmlns="" xmlns:a16="http://schemas.microsoft.com/office/drawing/2014/main" id="{C4CC0F66-F716-9E4A-A350-90E627E348D3}"/>
              </a:ext>
            </a:extLst>
          </p:cNvPr>
          <p:cNvSpPr txBox="1">
            <a:spLocks/>
          </p:cNvSpPr>
          <p:nvPr/>
        </p:nvSpPr>
        <p:spPr bwMode="auto">
          <a:xfrm>
            <a:off x="3139374" y="2437185"/>
            <a:ext cx="3831272" cy="3105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L="171450" indent="-171450">
              <a:buFont typeface="Arial" panose="020B0604020202020204" pitchFamily="34" charset="0"/>
              <a:buChar char="•"/>
            </a:pPr>
            <a:r>
              <a:rPr lang="en-US" sz="1000" dirty="0" smtClean="0">
                <a:solidFill>
                  <a:schemeClr val="tx1"/>
                </a:solidFill>
              </a:rPr>
              <a:t>Identify common elements, dependencies and risks.</a:t>
            </a:r>
            <a:endParaRPr lang="en-US" sz="1000" dirty="0">
              <a:solidFill>
                <a:schemeClr val="tx1"/>
              </a:solidFill>
            </a:endParaRPr>
          </a:p>
        </p:txBody>
      </p:sp>
      <p:sp>
        <p:nvSpPr>
          <p:cNvPr id="30" name="Title 1">
            <a:extLst>
              <a:ext uri="{FF2B5EF4-FFF2-40B4-BE49-F238E27FC236}">
                <a16:creationId xmlns="" xmlns:a16="http://schemas.microsoft.com/office/drawing/2014/main" id="{C4CC0F66-F716-9E4A-A350-90E627E348D3}"/>
              </a:ext>
            </a:extLst>
          </p:cNvPr>
          <p:cNvSpPr txBox="1">
            <a:spLocks/>
          </p:cNvSpPr>
          <p:nvPr/>
        </p:nvSpPr>
        <p:spPr bwMode="auto">
          <a:xfrm>
            <a:off x="2972453" y="2804580"/>
            <a:ext cx="2003738" cy="249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L="228600" marR="0" lvl="0" indent="-228600" algn="l" defTabSz="457200" rtl="0" eaLnBrk="0" fontAlgn="base" latinLnBrk="0" hangingPunct="0">
              <a:lnSpc>
                <a:spcPct val="100000"/>
              </a:lnSpc>
              <a:spcBef>
                <a:spcPct val="0"/>
              </a:spcBef>
              <a:spcAft>
                <a:spcPct val="0"/>
              </a:spcAft>
              <a:buClrTx/>
              <a:buSzTx/>
              <a:buFont typeface="+mj-lt"/>
              <a:buAutoNum type="arabicPeriod" startAt="4"/>
              <a:tabLst/>
              <a:defRPr/>
            </a:pPr>
            <a:r>
              <a:rPr kumimoji="0" lang="en-CA" sz="1100" b="1" i="0" u="none" strike="noStrike" kern="1200" cap="none" spc="0" normalizeH="0" baseline="0" noProof="0" dirty="0" smtClean="0">
                <a:ln>
                  <a:noFill/>
                </a:ln>
                <a:solidFill>
                  <a:schemeClr val="tx1"/>
                </a:solidFill>
                <a:effectLst/>
                <a:uLnTx/>
                <a:uFillTx/>
                <a:latin typeface="Century Gothic" pitchFamily="34" charset="0"/>
                <a:ea typeface="ヒラギノ角ゴ Pro W3" pitchFamily="126" charset="-128"/>
              </a:rPr>
              <a:t>Coordinate Planning</a:t>
            </a:r>
            <a:endParaRPr kumimoji="0" lang="en-CA" sz="1100" b="1" i="0" u="none" strike="noStrike" kern="1200" cap="none" spc="0" normalizeH="0" baseline="0" noProof="0" dirty="0">
              <a:ln>
                <a:noFill/>
              </a:ln>
              <a:solidFill>
                <a:schemeClr val="tx1"/>
              </a:solidFill>
              <a:effectLst/>
              <a:uLnTx/>
              <a:uFillTx/>
              <a:latin typeface="Century Gothic" pitchFamily="34" charset="0"/>
              <a:ea typeface="ヒラギノ角ゴ Pro W3" pitchFamily="126" charset="-128"/>
            </a:endParaRPr>
          </a:p>
        </p:txBody>
      </p:sp>
      <p:sp>
        <p:nvSpPr>
          <p:cNvPr id="31" name="Title 1">
            <a:extLst>
              <a:ext uri="{FF2B5EF4-FFF2-40B4-BE49-F238E27FC236}">
                <a16:creationId xmlns="" xmlns:a16="http://schemas.microsoft.com/office/drawing/2014/main" id="{C4CC0F66-F716-9E4A-A350-90E627E348D3}"/>
              </a:ext>
            </a:extLst>
          </p:cNvPr>
          <p:cNvSpPr txBox="1">
            <a:spLocks/>
          </p:cNvSpPr>
          <p:nvPr/>
        </p:nvSpPr>
        <p:spPr bwMode="auto">
          <a:xfrm>
            <a:off x="3139374" y="3053641"/>
            <a:ext cx="3831272" cy="6327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L="171450" indent="-171450">
              <a:buFont typeface="Arial" panose="020B0604020202020204" pitchFamily="34" charset="0"/>
              <a:buChar char="•"/>
            </a:pPr>
            <a:r>
              <a:rPr lang="en-US" sz="1000" dirty="0" smtClean="0">
                <a:solidFill>
                  <a:schemeClr val="tx1"/>
                </a:solidFill>
              </a:rPr>
              <a:t>Discuss functionality of each product that are dependent upon other products; coordinate the overall work and process across the program.  </a:t>
            </a:r>
            <a:endParaRPr lang="en-US" sz="1000" dirty="0">
              <a:solidFill>
                <a:schemeClr val="tx1"/>
              </a:solidFill>
            </a:endParaRPr>
          </a:p>
        </p:txBody>
      </p:sp>
      <p:sp>
        <p:nvSpPr>
          <p:cNvPr id="32" name="Title 1">
            <a:extLst>
              <a:ext uri="{FF2B5EF4-FFF2-40B4-BE49-F238E27FC236}">
                <a16:creationId xmlns="" xmlns:a16="http://schemas.microsoft.com/office/drawing/2014/main" id="{C4CC0F66-F716-9E4A-A350-90E627E348D3}"/>
              </a:ext>
            </a:extLst>
          </p:cNvPr>
          <p:cNvSpPr txBox="1">
            <a:spLocks/>
          </p:cNvSpPr>
          <p:nvPr/>
        </p:nvSpPr>
        <p:spPr bwMode="auto">
          <a:xfrm>
            <a:off x="2975072" y="3728505"/>
            <a:ext cx="2003738" cy="249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L="228600" marR="0" lvl="0" indent="-228600" algn="l" defTabSz="457200" rtl="0" eaLnBrk="0" fontAlgn="base" latinLnBrk="0" hangingPunct="0">
              <a:lnSpc>
                <a:spcPct val="100000"/>
              </a:lnSpc>
              <a:spcBef>
                <a:spcPct val="0"/>
              </a:spcBef>
              <a:spcAft>
                <a:spcPct val="0"/>
              </a:spcAft>
              <a:buClrTx/>
              <a:buSzTx/>
              <a:buFont typeface="+mj-lt"/>
              <a:buAutoNum type="arabicPeriod" startAt="5"/>
              <a:tabLst/>
              <a:defRPr/>
            </a:pPr>
            <a:r>
              <a:rPr kumimoji="0" lang="en-CA" sz="1100" b="1" i="0" u="none" strike="noStrike" kern="1200" cap="none" spc="0" normalizeH="0" baseline="0" noProof="0" dirty="0" smtClean="0">
                <a:ln>
                  <a:noFill/>
                </a:ln>
                <a:solidFill>
                  <a:schemeClr val="tx1"/>
                </a:solidFill>
                <a:effectLst/>
                <a:uLnTx/>
                <a:uFillTx/>
                <a:latin typeface="Century Gothic" pitchFamily="34" charset="0"/>
                <a:ea typeface="ヒラギノ角ゴ Pro W3" pitchFamily="126" charset="-128"/>
              </a:rPr>
              <a:t>Review</a:t>
            </a:r>
            <a:endParaRPr kumimoji="0" lang="en-CA" sz="1100" b="1" i="0" u="none" strike="noStrike" kern="1200" cap="none" spc="0" normalizeH="0" baseline="0" noProof="0" dirty="0">
              <a:ln>
                <a:noFill/>
              </a:ln>
              <a:solidFill>
                <a:schemeClr val="tx1"/>
              </a:solidFill>
              <a:effectLst/>
              <a:uLnTx/>
              <a:uFillTx/>
              <a:latin typeface="Century Gothic" pitchFamily="34" charset="0"/>
              <a:ea typeface="ヒラギノ角ゴ Pro W3" pitchFamily="126" charset="-128"/>
            </a:endParaRPr>
          </a:p>
        </p:txBody>
      </p:sp>
      <p:sp>
        <p:nvSpPr>
          <p:cNvPr id="33" name="Title 1">
            <a:extLst>
              <a:ext uri="{FF2B5EF4-FFF2-40B4-BE49-F238E27FC236}">
                <a16:creationId xmlns="" xmlns:a16="http://schemas.microsoft.com/office/drawing/2014/main" id="{C4CC0F66-F716-9E4A-A350-90E627E348D3}"/>
              </a:ext>
            </a:extLst>
          </p:cNvPr>
          <p:cNvSpPr txBox="1">
            <a:spLocks/>
          </p:cNvSpPr>
          <p:nvPr/>
        </p:nvSpPr>
        <p:spPr bwMode="auto">
          <a:xfrm>
            <a:off x="3147826" y="3977566"/>
            <a:ext cx="3831272" cy="538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L="171450" indent="-171450">
              <a:buFont typeface="Arial" panose="020B0604020202020204" pitchFamily="34" charset="0"/>
              <a:buChar char="•"/>
            </a:pPr>
            <a:r>
              <a:rPr lang="en-US" sz="1000" dirty="0" smtClean="0">
                <a:solidFill>
                  <a:schemeClr val="tx1"/>
                </a:solidFill>
              </a:rPr>
              <a:t>Do a final review of team plans to identify any issues with scope, team availability, constraints and dependencies.  </a:t>
            </a:r>
            <a:endParaRPr lang="en-US" sz="1000" dirty="0">
              <a:solidFill>
                <a:schemeClr val="tx1"/>
              </a:solidFill>
            </a:endParaRPr>
          </a:p>
        </p:txBody>
      </p:sp>
      <p:grpSp>
        <p:nvGrpSpPr>
          <p:cNvPr id="157" name="Group 156"/>
          <p:cNvGrpSpPr/>
          <p:nvPr/>
        </p:nvGrpSpPr>
        <p:grpSpPr>
          <a:xfrm>
            <a:off x="652364" y="1332572"/>
            <a:ext cx="1518444" cy="950743"/>
            <a:chOff x="362668" y="1332572"/>
            <a:chExt cx="1518444" cy="950743"/>
          </a:xfrm>
        </p:grpSpPr>
        <p:grpSp>
          <p:nvGrpSpPr>
            <p:cNvPr id="158" name="Group 157"/>
            <p:cNvGrpSpPr/>
            <p:nvPr/>
          </p:nvGrpSpPr>
          <p:grpSpPr>
            <a:xfrm>
              <a:off x="366537" y="1332572"/>
              <a:ext cx="914400" cy="312156"/>
              <a:chOff x="2053049" y="1387836"/>
              <a:chExt cx="914400" cy="312156"/>
            </a:xfrm>
          </p:grpSpPr>
          <p:sp>
            <p:nvSpPr>
              <p:cNvPr id="203" name="Freeform 377"/>
              <p:cNvSpPr>
                <a:spLocks/>
              </p:cNvSpPr>
              <p:nvPr/>
            </p:nvSpPr>
            <p:spPr bwMode="auto">
              <a:xfrm>
                <a:off x="2053049" y="1548643"/>
                <a:ext cx="914400" cy="151349"/>
              </a:xfrm>
              <a:custGeom>
                <a:avLst/>
                <a:gdLst>
                  <a:gd name="T0" fmla="*/ 244 w 256"/>
                  <a:gd name="T1" fmla="*/ 43 h 43"/>
                  <a:gd name="T2" fmla="*/ 12 w 256"/>
                  <a:gd name="T3" fmla="*/ 43 h 43"/>
                  <a:gd name="T4" fmla="*/ 0 w 256"/>
                  <a:gd name="T5" fmla="*/ 27 h 43"/>
                  <a:gd name="T6" fmla="*/ 0 w 256"/>
                  <a:gd name="T7" fmla="*/ 17 h 43"/>
                  <a:gd name="T8" fmla="*/ 30 w 256"/>
                  <a:gd name="T9" fmla="*/ 0 h 43"/>
                  <a:gd name="T10" fmla="*/ 34 w 256"/>
                  <a:gd name="T11" fmla="*/ 6 h 43"/>
                  <a:gd name="T12" fmla="*/ 8 w 256"/>
                  <a:gd name="T13" fmla="*/ 21 h 43"/>
                  <a:gd name="T14" fmla="*/ 8 w 256"/>
                  <a:gd name="T15" fmla="*/ 27 h 43"/>
                  <a:gd name="T16" fmla="*/ 12 w 256"/>
                  <a:gd name="T17" fmla="*/ 35 h 43"/>
                  <a:gd name="T18" fmla="*/ 244 w 256"/>
                  <a:gd name="T19" fmla="*/ 35 h 43"/>
                  <a:gd name="T20" fmla="*/ 248 w 256"/>
                  <a:gd name="T21" fmla="*/ 27 h 43"/>
                  <a:gd name="T22" fmla="*/ 248 w 256"/>
                  <a:gd name="T23" fmla="*/ 21 h 43"/>
                  <a:gd name="T24" fmla="*/ 222 w 256"/>
                  <a:gd name="T25" fmla="*/ 6 h 43"/>
                  <a:gd name="T26" fmla="*/ 226 w 256"/>
                  <a:gd name="T27" fmla="*/ 0 h 43"/>
                  <a:gd name="T28" fmla="*/ 256 w 256"/>
                  <a:gd name="T29" fmla="*/ 17 h 43"/>
                  <a:gd name="T30" fmla="*/ 256 w 256"/>
                  <a:gd name="T31" fmla="*/ 27 h 43"/>
                  <a:gd name="T32" fmla="*/ 244 w 256"/>
                  <a:gd name="T33"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6" h="43">
                    <a:moveTo>
                      <a:pt x="244" y="43"/>
                    </a:moveTo>
                    <a:cubicBezTo>
                      <a:pt x="12" y="43"/>
                      <a:pt x="12" y="43"/>
                      <a:pt x="12" y="43"/>
                    </a:cubicBezTo>
                    <a:cubicBezTo>
                      <a:pt x="6" y="43"/>
                      <a:pt x="0" y="36"/>
                      <a:pt x="0" y="27"/>
                    </a:cubicBezTo>
                    <a:cubicBezTo>
                      <a:pt x="0" y="17"/>
                      <a:pt x="0" y="17"/>
                      <a:pt x="0" y="17"/>
                    </a:cubicBezTo>
                    <a:cubicBezTo>
                      <a:pt x="30" y="0"/>
                      <a:pt x="30" y="0"/>
                      <a:pt x="30" y="0"/>
                    </a:cubicBezTo>
                    <a:cubicBezTo>
                      <a:pt x="34" y="6"/>
                      <a:pt x="34" y="6"/>
                      <a:pt x="34" y="6"/>
                    </a:cubicBezTo>
                    <a:cubicBezTo>
                      <a:pt x="8" y="21"/>
                      <a:pt x="8" y="21"/>
                      <a:pt x="8" y="21"/>
                    </a:cubicBezTo>
                    <a:cubicBezTo>
                      <a:pt x="8" y="27"/>
                      <a:pt x="8" y="27"/>
                      <a:pt x="8" y="27"/>
                    </a:cubicBezTo>
                    <a:cubicBezTo>
                      <a:pt x="8" y="32"/>
                      <a:pt x="11" y="35"/>
                      <a:pt x="12" y="35"/>
                    </a:cubicBezTo>
                    <a:cubicBezTo>
                      <a:pt x="244" y="35"/>
                      <a:pt x="244" y="35"/>
                      <a:pt x="244" y="35"/>
                    </a:cubicBezTo>
                    <a:cubicBezTo>
                      <a:pt x="245" y="35"/>
                      <a:pt x="248" y="32"/>
                      <a:pt x="248" y="27"/>
                    </a:cubicBezTo>
                    <a:cubicBezTo>
                      <a:pt x="248" y="21"/>
                      <a:pt x="248" y="21"/>
                      <a:pt x="248" y="21"/>
                    </a:cubicBezTo>
                    <a:cubicBezTo>
                      <a:pt x="222" y="6"/>
                      <a:pt x="222" y="6"/>
                      <a:pt x="222" y="6"/>
                    </a:cubicBezTo>
                    <a:cubicBezTo>
                      <a:pt x="226" y="0"/>
                      <a:pt x="226" y="0"/>
                      <a:pt x="226" y="0"/>
                    </a:cubicBezTo>
                    <a:cubicBezTo>
                      <a:pt x="256" y="17"/>
                      <a:pt x="256" y="17"/>
                      <a:pt x="256" y="17"/>
                    </a:cubicBezTo>
                    <a:cubicBezTo>
                      <a:pt x="256" y="27"/>
                      <a:pt x="256" y="27"/>
                      <a:pt x="256" y="27"/>
                    </a:cubicBezTo>
                    <a:cubicBezTo>
                      <a:pt x="256" y="36"/>
                      <a:pt x="251" y="43"/>
                      <a:pt x="244" y="43"/>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204" name="Freeform 378"/>
              <p:cNvSpPr>
                <a:spLocks/>
              </p:cNvSpPr>
              <p:nvPr/>
            </p:nvSpPr>
            <p:spPr bwMode="auto">
              <a:xfrm>
                <a:off x="2544933" y="1545491"/>
                <a:ext cx="230178" cy="88287"/>
              </a:xfrm>
              <a:custGeom>
                <a:avLst/>
                <a:gdLst>
                  <a:gd name="T0" fmla="*/ 39 w 73"/>
                  <a:gd name="T1" fmla="*/ 28 h 28"/>
                  <a:gd name="T2" fmla="*/ 0 w 73"/>
                  <a:gd name="T3" fmla="*/ 9 h 28"/>
                  <a:gd name="T4" fmla="*/ 5 w 73"/>
                  <a:gd name="T5" fmla="*/ 0 h 28"/>
                  <a:gd name="T6" fmla="*/ 39 w 73"/>
                  <a:gd name="T7" fmla="*/ 17 h 28"/>
                  <a:gd name="T8" fmla="*/ 68 w 73"/>
                  <a:gd name="T9" fmla="*/ 1 h 28"/>
                  <a:gd name="T10" fmla="*/ 73 w 73"/>
                  <a:gd name="T11" fmla="*/ 7 h 28"/>
                  <a:gd name="T12" fmla="*/ 39 w 73"/>
                  <a:gd name="T13" fmla="*/ 28 h 28"/>
                </a:gdLst>
                <a:ahLst/>
                <a:cxnLst>
                  <a:cxn ang="0">
                    <a:pos x="T0" y="T1"/>
                  </a:cxn>
                  <a:cxn ang="0">
                    <a:pos x="T2" y="T3"/>
                  </a:cxn>
                  <a:cxn ang="0">
                    <a:pos x="T4" y="T5"/>
                  </a:cxn>
                  <a:cxn ang="0">
                    <a:pos x="T6" y="T7"/>
                  </a:cxn>
                  <a:cxn ang="0">
                    <a:pos x="T8" y="T9"/>
                  </a:cxn>
                  <a:cxn ang="0">
                    <a:pos x="T10" y="T11"/>
                  </a:cxn>
                  <a:cxn ang="0">
                    <a:pos x="T12" y="T13"/>
                  </a:cxn>
                </a:cxnLst>
                <a:rect l="0" t="0" r="r" b="b"/>
                <a:pathLst>
                  <a:path w="73" h="28">
                    <a:moveTo>
                      <a:pt x="39" y="28"/>
                    </a:moveTo>
                    <a:lnTo>
                      <a:pt x="0" y="9"/>
                    </a:lnTo>
                    <a:lnTo>
                      <a:pt x="5" y="0"/>
                    </a:lnTo>
                    <a:lnTo>
                      <a:pt x="39" y="17"/>
                    </a:lnTo>
                    <a:lnTo>
                      <a:pt x="68" y="1"/>
                    </a:lnTo>
                    <a:lnTo>
                      <a:pt x="73" y="7"/>
                    </a:lnTo>
                    <a:lnTo>
                      <a:pt x="39" y="28"/>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205" name="Freeform 379"/>
              <p:cNvSpPr>
                <a:spLocks/>
              </p:cNvSpPr>
              <p:nvPr/>
            </p:nvSpPr>
            <p:spPr bwMode="auto">
              <a:xfrm>
                <a:off x="2245389" y="1545491"/>
                <a:ext cx="227023" cy="88287"/>
              </a:xfrm>
              <a:custGeom>
                <a:avLst/>
                <a:gdLst>
                  <a:gd name="T0" fmla="*/ 34 w 72"/>
                  <a:gd name="T1" fmla="*/ 28 h 28"/>
                  <a:gd name="T2" fmla="*/ 0 w 72"/>
                  <a:gd name="T3" fmla="*/ 7 h 28"/>
                  <a:gd name="T4" fmla="*/ 4 w 72"/>
                  <a:gd name="T5" fmla="*/ 1 h 28"/>
                  <a:gd name="T6" fmla="*/ 34 w 72"/>
                  <a:gd name="T7" fmla="*/ 17 h 28"/>
                  <a:gd name="T8" fmla="*/ 68 w 72"/>
                  <a:gd name="T9" fmla="*/ 0 h 28"/>
                  <a:gd name="T10" fmla="*/ 72 w 72"/>
                  <a:gd name="T11" fmla="*/ 9 h 28"/>
                  <a:gd name="T12" fmla="*/ 34 w 72"/>
                  <a:gd name="T13" fmla="*/ 28 h 28"/>
                </a:gdLst>
                <a:ahLst/>
                <a:cxnLst>
                  <a:cxn ang="0">
                    <a:pos x="T0" y="T1"/>
                  </a:cxn>
                  <a:cxn ang="0">
                    <a:pos x="T2" y="T3"/>
                  </a:cxn>
                  <a:cxn ang="0">
                    <a:pos x="T4" y="T5"/>
                  </a:cxn>
                  <a:cxn ang="0">
                    <a:pos x="T6" y="T7"/>
                  </a:cxn>
                  <a:cxn ang="0">
                    <a:pos x="T8" y="T9"/>
                  </a:cxn>
                  <a:cxn ang="0">
                    <a:pos x="T10" y="T11"/>
                  </a:cxn>
                  <a:cxn ang="0">
                    <a:pos x="T12" y="T13"/>
                  </a:cxn>
                </a:cxnLst>
                <a:rect l="0" t="0" r="r" b="b"/>
                <a:pathLst>
                  <a:path w="72" h="28">
                    <a:moveTo>
                      <a:pt x="34" y="28"/>
                    </a:moveTo>
                    <a:lnTo>
                      <a:pt x="0" y="7"/>
                    </a:lnTo>
                    <a:lnTo>
                      <a:pt x="4" y="1"/>
                    </a:lnTo>
                    <a:lnTo>
                      <a:pt x="34" y="17"/>
                    </a:lnTo>
                    <a:lnTo>
                      <a:pt x="68" y="0"/>
                    </a:lnTo>
                    <a:lnTo>
                      <a:pt x="72" y="9"/>
                    </a:lnTo>
                    <a:lnTo>
                      <a:pt x="34" y="28"/>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206" name="Freeform 381"/>
              <p:cNvSpPr>
                <a:spLocks noEditPoints="1"/>
              </p:cNvSpPr>
              <p:nvPr/>
            </p:nvSpPr>
            <p:spPr bwMode="auto">
              <a:xfrm>
                <a:off x="2421963" y="1387836"/>
                <a:ext cx="173422" cy="198647"/>
              </a:xfrm>
              <a:custGeom>
                <a:avLst/>
                <a:gdLst>
                  <a:gd name="T0" fmla="*/ 24 w 48"/>
                  <a:gd name="T1" fmla="*/ 56 h 56"/>
                  <a:gd name="T2" fmla="*/ 0 w 48"/>
                  <a:gd name="T3" fmla="*/ 26 h 56"/>
                  <a:gd name="T4" fmla="*/ 24 w 48"/>
                  <a:gd name="T5" fmla="*/ 0 h 56"/>
                  <a:gd name="T6" fmla="*/ 48 w 48"/>
                  <a:gd name="T7" fmla="*/ 26 h 56"/>
                  <a:gd name="T8" fmla="*/ 24 w 48"/>
                  <a:gd name="T9" fmla="*/ 56 h 56"/>
                  <a:gd name="T10" fmla="*/ 24 w 48"/>
                  <a:gd name="T11" fmla="*/ 8 h 56"/>
                  <a:gd name="T12" fmla="*/ 8 w 48"/>
                  <a:gd name="T13" fmla="*/ 26 h 56"/>
                  <a:gd name="T14" fmla="*/ 24 w 48"/>
                  <a:gd name="T15" fmla="*/ 48 h 56"/>
                  <a:gd name="T16" fmla="*/ 40 w 48"/>
                  <a:gd name="T17" fmla="*/ 26 h 56"/>
                  <a:gd name="T18" fmla="*/ 24 w 48"/>
                  <a:gd name="T19" fmla="*/ 8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56">
                    <a:moveTo>
                      <a:pt x="24" y="56"/>
                    </a:moveTo>
                    <a:cubicBezTo>
                      <a:pt x="11" y="56"/>
                      <a:pt x="0" y="43"/>
                      <a:pt x="0" y="26"/>
                    </a:cubicBezTo>
                    <a:cubicBezTo>
                      <a:pt x="0" y="14"/>
                      <a:pt x="3" y="0"/>
                      <a:pt x="24" y="0"/>
                    </a:cubicBezTo>
                    <a:cubicBezTo>
                      <a:pt x="46" y="0"/>
                      <a:pt x="48" y="14"/>
                      <a:pt x="48" y="26"/>
                    </a:cubicBezTo>
                    <a:cubicBezTo>
                      <a:pt x="48" y="43"/>
                      <a:pt x="38" y="56"/>
                      <a:pt x="24" y="56"/>
                    </a:cubicBezTo>
                    <a:close/>
                    <a:moveTo>
                      <a:pt x="24" y="8"/>
                    </a:moveTo>
                    <a:cubicBezTo>
                      <a:pt x="12" y="8"/>
                      <a:pt x="8" y="12"/>
                      <a:pt x="8" y="26"/>
                    </a:cubicBezTo>
                    <a:cubicBezTo>
                      <a:pt x="8" y="37"/>
                      <a:pt x="14" y="48"/>
                      <a:pt x="24" y="48"/>
                    </a:cubicBezTo>
                    <a:cubicBezTo>
                      <a:pt x="35" y="48"/>
                      <a:pt x="40" y="37"/>
                      <a:pt x="40" y="26"/>
                    </a:cubicBezTo>
                    <a:cubicBezTo>
                      <a:pt x="40" y="12"/>
                      <a:pt x="36" y="8"/>
                      <a:pt x="24" y="8"/>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207" name="Freeform 382"/>
              <p:cNvSpPr>
                <a:spLocks noEditPoints="1"/>
              </p:cNvSpPr>
              <p:nvPr/>
            </p:nvSpPr>
            <p:spPr bwMode="auto">
              <a:xfrm>
                <a:off x="2724661" y="1387836"/>
                <a:ext cx="170268" cy="198647"/>
              </a:xfrm>
              <a:custGeom>
                <a:avLst/>
                <a:gdLst>
                  <a:gd name="T0" fmla="*/ 24 w 48"/>
                  <a:gd name="T1" fmla="*/ 56 h 56"/>
                  <a:gd name="T2" fmla="*/ 0 w 48"/>
                  <a:gd name="T3" fmla="*/ 26 h 56"/>
                  <a:gd name="T4" fmla="*/ 24 w 48"/>
                  <a:gd name="T5" fmla="*/ 0 h 56"/>
                  <a:gd name="T6" fmla="*/ 48 w 48"/>
                  <a:gd name="T7" fmla="*/ 26 h 56"/>
                  <a:gd name="T8" fmla="*/ 24 w 48"/>
                  <a:gd name="T9" fmla="*/ 56 h 56"/>
                  <a:gd name="T10" fmla="*/ 24 w 48"/>
                  <a:gd name="T11" fmla="*/ 8 h 56"/>
                  <a:gd name="T12" fmla="*/ 8 w 48"/>
                  <a:gd name="T13" fmla="*/ 26 h 56"/>
                  <a:gd name="T14" fmla="*/ 24 w 48"/>
                  <a:gd name="T15" fmla="*/ 48 h 56"/>
                  <a:gd name="T16" fmla="*/ 40 w 48"/>
                  <a:gd name="T17" fmla="*/ 26 h 56"/>
                  <a:gd name="T18" fmla="*/ 24 w 48"/>
                  <a:gd name="T19" fmla="*/ 8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56">
                    <a:moveTo>
                      <a:pt x="24" y="56"/>
                    </a:moveTo>
                    <a:cubicBezTo>
                      <a:pt x="11" y="56"/>
                      <a:pt x="0" y="43"/>
                      <a:pt x="0" y="26"/>
                    </a:cubicBezTo>
                    <a:cubicBezTo>
                      <a:pt x="0" y="14"/>
                      <a:pt x="3" y="0"/>
                      <a:pt x="24" y="0"/>
                    </a:cubicBezTo>
                    <a:cubicBezTo>
                      <a:pt x="46" y="0"/>
                      <a:pt x="48" y="14"/>
                      <a:pt x="48" y="26"/>
                    </a:cubicBezTo>
                    <a:cubicBezTo>
                      <a:pt x="48" y="43"/>
                      <a:pt x="38" y="56"/>
                      <a:pt x="24" y="56"/>
                    </a:cubicBezTo>
                    <a:close/>
                    <a:moveTo>
                      <a:pt x="24" y="8"/>
                    </a:moveTo>
                    <a:cubicBezTo>
                      <a:pt x="12" y="8"/>
                      <a:pt x="8" y="12"/>
                      <a:pt x="8" y="26"/>
                    </a:cubicBezTo>
                    <a:cubicBezTo>
                      <a:pt x="8" y="37"/>
                      <a:pt x="14" y="48"/>
                      <a:pt x="24" y="48"/>
                    </a:cubicBezTo>
                    <a:cubicBezTo>
                      <a:pt x="35" y="48"/>
                      <a:pt x="40" y="37"/>
                      <a:pt x="40" y="26"/>
                    </a:cubicBezTo>
                    <a:cubicBezTo>
                      <a:pt x="40" y="12"/>
                      <a:pt x="36" y="8"/>
                      <a:pt x="24" y="8"/>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208" name="Freeform 382"/>
              <p:cNvSpPr>
                <a:spLocks noEditPoints="1"/>
              </p:cNvSpPr>
              <p:nvPr/>
            </p:nvSpPr>
            <p:spPr bwMode="auto">
              <a:xfrm>
                <a:off x="2122553" y="1387836"/>
                <a:ext cx="170268" cy="198647"/>
              </a:xfrm>
              <a:custGeom>
                <a:avLst/>
                <a:gdLst>
                  <a:gd name="T0" fmla="*/ 24 w 48"/>
                  <a:gd name="T1" fmla="*/ 56 h 56"/>
                  <a:gd name="T2" fmla="*/ 0 w 48"/>
                  <a:gd name="T3" fmla="*/ 26 h 56"/>
                  <a:gd name="T4" fmla="*/ 24 w 48"/>
                  <a:gd name="T5" fmla="*/ 0 h 56"/>
                  <a:gd name="T6" fmla="*/ 48 w 48"/>
                  <a:gd name="T7" fmla="*/ 26 h 56"/>
                  <a:gd name="T8" fmla="*/ 24 w 48"/>
                  <a:gd name="T9" fmla="*/ 56 h 56"/>
                  <a:gd name="T10" fmla="*/ 24 w 48"/>
                  <a:gd name="T11" fmla="*/ 8 h 56"/>
                  <a:gd name="T12" fmla="*/ 8 w 48"/>
                  <a:gd name="T13" fmla="*/ 26 h 56"/>
                  <a:gd name="T14" fmla="*/ 24 w 48"/>
                  <a:gd name="T15" fmla="*/ 48 h 56"/>
                  <a:gd name="T16" fmla="*/ 40 w 48"/>
                  <a:gd name="T17" fmla="*/ 26 h 56"/>
                  <a:gd name="T18" fmla="*/ 24 w 48"/>
                  <a:gd name="T19" fmla="*/ 8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56">
                    <a:moveTo>
                      <a:pt x="24" y="56"/>
                    </a:moveTo>
                    <a:cubicBezTo>
                      <a:pt x="11" y="56"/>
                      <a:pt x="0" y="43"/>
                      <a:pt x="0" y="26"/>
                    </a:cubicBezTo>
                    <a:cubicBezTo>
                      <a:pt x="0" y="14"/>
                      <a:pt x="3" y="0"/>
                      <a:pt x="24" y="0"/>
                    </a:cubicBezTo>
                    <a:cubicBezTo>
                      <a:pt x="46" y="0"/>
                      <a:pt x="48" y="14"/>
                      <a:pt x="48" y="26"/>
                    </a:cubicBezTo>
                    <a:cubicBezTo>
                      <a:pt x="48" y="43"/>
                      <a:pt x="38" y="56"/>
                      <a:pt x="24" y="56"/>
                    </a:cubicBezTo>
                    <a:close/>
                    <a:moveTo>
                      <a:pt x="24" y="8"/>
                    </a:moveTo>
                    <a:cubicBezTo>
                      <a:pt x="12" y="8"/>
                      <a:pt x="8" y="12"/>
                      <a:pt x="8" y="26"/>
                    </a:cubicBezTo>
                    <a:cubicBezTo>
                      <a:pt x="8" y="37"/>
                      <a:pt x="14" y="48"/>
                      <a:pt x="24" y="48"/>
                    </a:cubicBezTo>
                    <a:cubicBezTo>
                      <a:pt x="35" y="48"/>
                      <a:pt x="40" y="37"/>
                      <a:pt x="40" y="26"/>
                    </a:cubicBezTo>
                    <a:cubicBezTo>
                      <a:pt x="40" y="12"/>
                      <a:pt x="36" y="8"/>
                      <a:pt x="24" y="8"/>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grpSp>
        <p:grpSp>
          <p:nvGrpSpPr>
            <p:cNvPr id="159" name="Group 158"/>
            <p:cNvGrpSpPr/>
            <p:nvPr/>
          </p:nvGrpSpPr>
          <p:grpSpPr>
            <a:xfrm>
              <a:off x="1240090" y="1412524"/>
              <a:ext cx="641022" cy="801277"/>
              <a:chOff x="7324726" y="2465388"/>
              <a:chExt cx="323850" cy="404812"/>
            </a:xfrm>
          </p:grpSpPr>
          <p:sp>
            <p:nvSpPr>
              <p:cNvPr id="174" name="Freeform 627"/>
              <p:cNvSpPr>
                <a:spLocks/>
              </p:cNvSpPr>
              <p:nvPr/>
            </p:nvSpPr>
            <p:spPr bwMode="auto">
              <a:xfrm>
                <a:off x="7324726" y="2768600"/>
                <a:ext cx="323850" cy="71438"/>
              </a:xfrm>
              <a:custGeom>
                <a:avLst/>
                <a:gdLst>
                  <a:gd name="T0" fmla="*/ 204 w 204"/>
                  <a:gd name="T1" fmla="*/ 45 h 45"/>
                  <a:gd name="T2" fmla="*/ 22 w 204"/>
                  <a:gd name="T3" fmla="*/ 45 h 45"/>
                  <a:gd name="T4" fmla="*/ 22 w 204"/>
                  <a:gd name="T5" fmla="*/ 36 h 45"/>
                  <a:gd name="T6" fmla="*/ 195 w 204"/>
                  <a:gd name="T7" fmla="*/ 36 h 45"/>
                  <a:gd name="T8" fmla="*/ 195 w 204"/>
                  <a:gd name="T9" fmla="*/ 9 h 45"/>
                  <a:gd name="T10" fmla="*/ 0 w 204"/>
                  <a:gd name="T11" fmla="*/ 9 h 45"/>
                  <a:gd name="T12" fmla="*/ 0 w 204"/>
                  <a:gd name="T13" fmla="*/ 0 h 45"/>
                  <a:gd name="T14" fmla="*/ 204 w 204"/>
                  <a:gd name="T15" fmla="*/ 0 h 45"/>
                  <a:gd name="T16" fmla="*/ 204 w 204"/>
                  <a:gd name="T17"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4" h="45">
                    <a:moveTo>
                      <a:pt x="204" y="45"/>
                    </a:moveTo>
                    <a:lnTo>
                      <a:pt x="22" y="45"/>
                    </a:lnTo>
                    <a:lnTo>
                      <a:pt x="22" y="36"/>
                    </a:lnTo>
                    <a:lnTo>
                      <a:pt x="195" y="36"/>
                    </a:lnTo>
                    <a:lnTo>
                      <a:pt x="195" y="9"/>
                    </a:lnTo>
                    <a:lnTo>
                      <a:pt x="0" y="9"/>
                    </a:lnTo>
                    <a:lnTo>
                      <a:pt x="0" y="0"/>
                    </a:lnTo>
                    <a:lnTo>
                      <a:pt x="204" y="0"/>
                    </a:lnTo>
                    <a:lnTo>
                      <a:pt x="204" y="45"/>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175" name="Freeform 628"/>
              <p:cNvSpPr>
                <a:spLocks/>
              </p:cNvSpPr>
              <p:nvPr/>
            </p:nvSpPr>
            <p:spPr bwMode="auto">
              <a:xfrm>
                <a:off x="7324726" y="2617788"/>
                <a:ext cx="323850" cy="71438"/>
              </a:xfrm>
              <a:custGeom>
                <a:avLst/>
                <a:gdLst>
                  <a:gd name="T0" fmla="*/ 204 w 204"/>
                  <a:gd name="T1" fmla="*/ 45 h 45"/>
                  <a:gd name="T2" fmla="*/ 22 w 204"/>
                  <a:gd name="T3" fmla="*/ 45 h 45"/>
                  <a:gd name="T4" fmla="*/ 22 w 204"/>
                  <a:gd name="T5" fmla="*/ 36 h 45"/>
                  <a:gd name="T6" fmla="*/ 195 w 204"/>
                  <a:gd name="T7" fmla="*/ 36 h 45"/>
                  <a:gd name="T8" fmla="*/ 195 w 204"/>
                  <a:gd name="T9" fmla="*/ 9 h 45"/>
                  <a:gd name="T10" fmla="*/ 0 w 204"/>
                  <a:gd name="T11" fmla="*/ 9 h 45"/>
                  <a:gd name="T12" fmla="*/ 0 w 204"/>
                  <a:gd name="T13" fmla="*/ 0 h 45"/>
                  <a:gd name="T14" fmla="*/ 204 w 204"/>
                  <a:gd name="T15" fmla="*/ 0 h 45"/>
                  <a:gd name="T16" fmla="*/ 204 w 204"/>
                  <a:gd name="T17"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4" h="45">
                    <a:moveTo>
                      <a:pt x="204" y="45"/>
                    </a:moveTo>
                    <a:lnTo>
                      <a:pt x="22" y="45"/>
                    </a:lnTo>
                    <a:lnTo>
                      <a:pt x="22" y="36"/>
                    </a:lnTo>
                    <a:lnTo>
                      <a:pt x="195" y="36"/>
                    </a:lnTo>
                    <a:lnTo>
                      <a:pt x="195" y="9"/>
                    </a:lnTo>
                    <a:lnTo>
                      <a:pt x="0" y="9"/>
                    </a:lnTo>
                    <a:lnTo>
                      <a:pt x="0" y="0"/>
                    </a:lnTo>
                    <a:lnTo>
                      <a:pt x="204" y="0"/>
                    </a:lnTo>
                    <a:lnTo>
                      <a:pt x="204" y="45"/>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176" name="Freeform 629"/>
              <p:cNvSpPr>
                <a:spLocks/>
              </p:cNvSpPr>
              <p:nvPr/>
            </p:nvSpPr>
            <p:spPr bwMode="auto">
              <a:xfrm>
                <a:off x="7324726" y="2465388"/>
                <a:ext cx="323850" cy="73025"/>
              </a:xfrm>
              <a:custGeom>
                <a:avLst/>
                <a:gdLst>
                  <a:gd name="T0" fmla="*/ 204 w 204"/>
                  <a:gd name="T1" fmla="*/ 46 h 46"/>
                  <a:gd name="T2" fmla="*/ 22 w 204"/>
                  <a:gd name="T3" fmla="*/ 46 h 46"/>
                  <a:gd name="T4" fmla="*/ 22 w 204"/>
                  <a:gd name="T5" fmla="*/ 37 h 46"/>
                  <a:gd name="T6" fmla="*/ 195 w 204"/>
                  <a:gd name="T7" fmla="*/ 37 h 46"/>
                  <a:gd name="T8" fmla="*/ 195 w 204"/>
                  <a:gd name="T9" fmla="*/ 9 h 46"/>
                  <a:gd name="T10" fmla="*/ 0 w 204"/>
                  <a:gd name="T11" fmla="*/ 9 h 46"/>
                  <a:gd name="T12" fmla="*/ 0 w 204"/>
                  <a:gd name="T13" fmla="*/ 0 h 46"/>
                  <a:gd name="T14" fmla="*/ 204 w 204"/>
                  <a:gd name="T15" fmla="*/ 0 h 46"/>
                  <a:gd name="T16" fmla="*/ 204 w 204"/>
                  <a:gd name="T17" fmla="*/ 4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4" h="46">
                    <a:moveTo>
                      <a:pt x="204" y="46"/>
                    </a:moveTo>
                    <a:lnTo>
                      <a:pt x="22" y="46"/>
                    </a:lnTo>
                    <a:lnTo>
                      <a:pt x="22" y="37"/>
                    </a:lnTo>
                    <a:lnTo>
                      <a:pt x="195" y="37"/>
                    </a:lnTo>
                    <a:lnTo>
                      <a:pt x="195" y="9"/>
                    </a:lnTo>
                    <a:lnTo>
                      <a:pt x="0" y="9"/>
                    </a:lnTo>
                    <a:lnTo>
                      <a:pt x="0" y="0"/>
                    </a:lnTo>
                    <a:lnTo>
                      <a:pt x="204" y="0"/>
                    </a:lnTo>
                    <a:lnTo>
                      <a:pt x="204" y="46"/>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177" name="Rectangle 630"/>
              <p:cNvSpPr>
                <a:spLocks noChangeArrowheads="1"/>
              </p:cNvSpPr>
              <p:nvPr/>
            </p:nvSpPr>
            <p:spPr bwMode="auto">
              <a:xfrm>
                <a:off x="7359651" y="2493963"/>
                <a:ext cx="14288" cy="15875"/>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178" name="Rectangle 631"/>
              <p:cNvSpPr>
                <a:spLocks noChangeArrowheads="1"/>
              </p:cNvSpPr>
              <p:nvPr/>
            </p:nvSpPr>
            <p:spPr bwMode="auto">
              <a:xfrm>
                <a:off x="7388226" y="2493963"/>
                <a:ext cx="14288" cy="15875"/>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179" name="Rectangle 632"/>
              <p:cNvSpPr>
                <a:spLocks noChangeArrowheads="1"/>
              </p:cNvSpPr>
              <p:nvPr/>
            </p:nvSpPr>
            <p:spPr bwMode="auto">
              <a:xfrm>
                <a:off x="7416801" y="2493963"/>
                <a:ext cx="15875" cy="15875"/>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180" name="Rectangle 633"/>
              <p:cNvSpPr>
                <a:spLocks noChangeArrowheads="1"/>
              </p:cNvSpPr>
              <p:nvPr/>
            </p:nvSpPr>
            <p:spPr bwMode="auto">
              <a:xfrm>
                <a:off x="7446963" y="2493963"/>
                <a:ext cx="14288" cy="15875"/>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181" name="Rectangle 634"/>
              <p:cNvSpPr>
                <a:spLocks noChangeArrowheads="1"/>
              </p:cNvSpPr>
              <p:nvPr/>
            </p:nvSpPr>
            <p:spPr bwMode="auto">
              <a:xfrm>
                <a:off x="7475538" y="2493963"/>
                <a:ext cx="14288" cy="15875"/>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182" name="Rectangle 635"/>
              <p:cNvSpPr>
                <a:spLocks noChangeArrowheads="1"/>
              </p:cNvSpPr>
              <p:nvPr/>
            </p:nvSpPr>
            <p:spPr bwMode="auto">
              <a:xfrm>
                <a:off x="7504113" y="2493963"/>
                <a:ext cx="14288" cy="15875"/>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183" name="Rectangle 636"/>
              <p:cNvSpPr>
                <a:spLocks noChangeArrowheads="1"/>
              </p:cNvSpPr>
              <p:nvPr/>
            </p:nvSpPr>
            <p:spPr bwMode="auto">
              <a:xfrm>
                <a:off x="7359651" y="2646363"/>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184" name="Rectangle 637"/>
              <p:cNvSpPr>
                <a:spLocks noChangeArrowheads="1"/>
              </p:cNvSpPr>
              <p:nvPr/>
            </p:nvSpPr>
            <p:spPr bwMode="auto">
              <a:xfrm>
                <a:off x="7388226" y="2646363"/>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185" name="Rectangle 638"/>
              <p:cNvSpPr>
                <a:spLocks noChangeArrowheads="1"/>
              </p:cNvSpPr>
              <p:nvPr/>
            </p:nvSpPr>
            <p:spPr bwMode="auto">
              <a:xfrm>
                <a:off x="7416801" y="2646363"/>
                <a:ext cx="15875"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186" name="Rectangle 639"/>
              <p:cNvSpPr>
                <a:spLocks noChangeArrowheads="1"/>
              </p:cNvSpPr>
              <p:nvPr/>
            </p:nvSpPr>
            <p:spPr bwMode="auto">
              <a:xfrm>
                <a:off x="7446963" y="2646363"/>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187" name="Rectangle 640"/>
              <p:cNvSpPr>
                <a:spLocks noChangeArrowheads="1"/>
              </p:cNvSpPr>
              <p:nvPr/>
            </p:nvSpPr>
            <p:spPr bwMode="auto">
              <a:xfrm>
                <a:off x="7475538" y="2646363"/>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188" name="Rectangle 641"/>
              <p:cNvSpPr>
                <a:spLocks noChangeArrowheads="1"/>
              </p:cNvSpPr>
              <p:nvPr/>
            </p:nvSpPr>
            <p:spPr bwMode="auto">
              <a:xfrm>
                <a:off x="7504113" y="2646363"/>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189" name="Rectangle 642"/>
              <p:cNvSpPr>
                <a:spLocks noChangeArrowheads="1"/>
              </p:cNvSpPr>
              <p:nvPr/>
            </p:nvSpPr>
            <p:spPr bwMode="auto">
              <a:xfrm>
                <a:off x="7532688" y="2646363"/>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190" name="Rectangle 643"/>
              <p:cNvSpPr>
                <a:spLocks noChangeArrowheads="1"/>
              </p:cNvSpPr>
              <p:nvPr/>
            </p:nvSpPr>
            <p:spPr bwMode="auto">
              <a:xfrm>
                <a:off x="7561263" y="2646363"/>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191" name="Rectangle 644"/>
              <p:cNvSpPr>
                <a:spLocks noChangeArrowheads="1"/>
              </p:cNvSpPr>
              <p:nvPr/>
            </p:nvSpPr>
            <p:spPr bwMode="auto">
              <a:xfrm>
                <a:off x="7359651" y="2797175"/>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192" name="Rectangle 645"/>
              <p:cNvSpPr>
                <a:spLocks noChangeArrowheads="1"/>
              </p:cNvSpPr>
              <p:nvPr/>
            </p:nvSpPr>
            <p:spPr bwMode="auto">
              <a:xfrm>
                <a:off x="7388226" y="2797175"/>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193" name="Rectangle 646"/>
              <p:cNvSpPr>
                <a:spLocks noChangeArrowheads="1"/>
              </p:cNvSpPr>
              <p:nvPr/>
            </p:nvSpPr>
            <p:spPr bwMode="auto">
              <a:xfrm>
                <a:off x="7416801" y="2797175"/>
                <a:ext cx="15875"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194" name="Rectangle 647"/>
              <p:cNvSpPr>
                <a:spLocks noChangeArrowheads="1"/>
              </p:cNvSpPr>
              <p:nvPr/>
            </p:nvSpPr>
            <p:spPr bwMode="auto">
              <a:xfrm>
                <a:off x="7446963" y="2797175"/>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195" name="Rectangle 648"/>
              <p:cNvSpPr>
                <a:spLocks noChangeArrowheads="1"/>
              </p:cNvSpPr>
              <p:nvPr/>
            </p:nvSpPr>
            <p:spPr bwMode="auto">
              <a:xfrm>
                <a:off x="7475538" y="2797175"/>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196" name="Rectangle 649"/>
              <p:cNvSpPr>
                <a:spLocks noChangeArrowheads="1"/>
              </p:cNvSpPr>
              <p:nvPr/>
            </p:nvSpPr>
            <p:spPr bwMode="auto">
              <a:xfrm>
                <a:off x="7359651" y="2854325"/>
                <a:ext cx="57150" cy="15875"/>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197" name="Rectangle 650"/>
              <p:cNvSpPr>
                <a:spLocks noChangeArrowheads="1"/>
              </p:cNvSpPr>
              <p:nvPr/>
            </p:nvSpPr>
            <p:spPr bwMode="auto">
              <a:xfrm>
                <a:off x="7432676" y="2854325"/>
                <a:ext cx="142875" cy="15875"/>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198" name="Rectangle 651"/>
              <p:cNvSpPr>
                <a:spLocks noChangeArrowheads="1"/>
              </p:cNvSpPr>
              <p:nvPr/>
            </p:nvSpPr>
            <p:spPr bwMode="auto">
              <a:xfrm>
                <a:off x="7359651" y="2703513"/>
                <a:ext cx="130175"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199" name="Rectangle 652"/>
              <p:cNvSpPr>
                <a:spLocks noChangeArrowheads="1"/>
              </p:cNvSpPr>
              <p:nvPr/>
            </p:nvSpPr>
            <p:spPr bwMode="auto">
              <a:xfrm>
                <a:off x="7504113" y="2703513"/>
                <a:ext cx="7143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200" name="Rectangle 653"/>
              <p:cNvSpPr>
                <a:spLocks noChangeArrowheads="1"/>
              </p:cNvSpPr>
              <p:nvPr/>
            </p:nvSpPr>
            <p:spPr bwMode="auto">
              <a:xfrm>
                <a:off x="7475538" y="2552700"/>
                <a:ext cx="28575"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201" name="Rectangle 654"/>
              <p:cNvSpPr>
                <a:spLocks noChangeArrowheads="1"/>
              </p:cNvSpPr>
              <p:nvPr/>
            </p:nvSpPr>
            <p:spPr bwMode="auto">
              <a:xfrm>
                <a:off x="7359651" y="2552700"/>
                <a:ext cx="101600"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202" name="Rectangle 655"/>
              <p:cNvSpPr>
                <a:spLocks noChangeArrowheads="1"/>
              </p:cNvSpPr>
              <p:nvPr/>
            </p:nvSpPr>
            <p:spPr bwMode="auto">
              <a:xfrm>
                <a:off x="7518401" y="2552700"/>
                <a:ext cx="57150"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grpSp>
        <p:grpSp>
          <p:nvGrpSpPr>
            <p:cNvPr id="160" name="Group 159"/>
            <p:cNvGrpSpPr/>
            <p:nvPr/>
          </p:nvGrpSpPr>
          <p:grpSpPr>
            <a:xfrm>
              <a:off x="364243" y="1649951"/>
              <a:ext cx="914400" cy="312156"/>
              <a:chOff x="2053049" y="1387836"/>
              <a:chExt cx="914400" cy="312156"/>
            </a:xfrm>
          </p:grpSpPr>
          <p:sp>
            <p:nvSpPr>
              <p:cNvPr id="168" name="Freeform 377"/>
              <p:cNvSpPr>
                <a:spLocks/>
              </p:cNvSpPr>
              <p:nvPr/>
            </p:nvSpPr>
            <p:spPr bwMode="auto">
              <a:xfrm>
                <a:off x="2053049" y="1548643"/>
                <a:ext cx="914400" cy="151349"/>
              </a:xfrm>
              <a:custGeom>
                <a:avLst/>
                <a:gdLst>
                  <a:gd name="T0" fmla="*/ 244 w 256"/>
                  <a:gd name="T1" fmla="*/ 43 h 43"/>
                  <a:gd name="T2" fmla="*/ 12 w 256"/>
                  <a:gd name="T3" fmla="*/ 43 h 43"/>
                  <a:gd name="T4" fmla="*/ 0 w 256"/>
                  <a:gd name="T5" fmla="*/ 27 h 43"/>
                  <a:gd name="T6" fmla="*/ 0 w 256"/>
                  <a:gd name="T7" fmla="*/ 17 h 43"/>
                  <a:gd name="T8" fmla="*/ 30 w 256"/>
                  <a:gd name="T9" fmla="*/ 0 h 43"/>
                  <a:gd name="T10" fmla="*/ 34 w 256"/>
                  <a:gd name="T11" fmla="*/ 6 h 43"/>
                  <a:gd name="T12" fmla="*/ 8 w 256"/>
                  <a:gd name="T13" fmla="*/ 21 h 43"/>
                  <a:gd name="T14" fmla="*/ 8 w 256"/>
                  <a:gd name="T15" fmla="*/ 27 h 43"/>
                  <a:gd name="T16" fmla="*/ 12 w 256"/>
                  <a:gd name="T17" fmla="*/ 35 h 43"/>
                  <a:gd name="T18" fmla="*/ 244 w 256"/>
                  <a:gd name="T19" fmla="*/ 35 h 43"/>
                  <a:gd name="T20" fmla="*/ 248 w 256"/>
                  <a:gd name="T21" fmla="*/ 27 h 43"/>
                  <a:gd name="T22" fmla="*/ 248 w 256"/>
                  <a:gd name="T23" fmla="*/ 21 h 43"/>
                  <a:gd name="T24" fmla="*/ 222 w 256"/>
                  <a:gd name="T25" fmla="*/ 6 h 43"/>
                  <a:gd name="T26" fmla="*/ 226 w 256"/>
                  <a:gd name="T27" fmla="*/ 0 h 43"/>
                  <a:gd name="T28" fmla="*/ 256 w 256"/>
                  <a:gd name="T29" fmla="*/ 17 h 43"/>
                  <a:gd name="T30" fmla="*/ 256 w 256"/>
                  <a:gd name="T31" fmla="*/ 27 h 43"/>
                  <a:gd name="T32" fmla="*/ 244 w 256"/>
                  <a:gd name="T33"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6" h="43">
                    <a:moveTo>
                      <a:pt x="244" y="43"/>
                    </a:moveTo>
                    <a:cubicBezTo>
                      <a:pt x="12" y="43"/>
                      <a:pt x="12" y="43"/>
                      <a:pt x="12" y="43"/>
                    </a:cubicBezTo>
                    <a:cubicBezTo>
                      <a:pt x="6" y="43"/>
                      <a:pt x="0" y="36"/>
                      <a:pt x="0" y="27"/>
                    </a:cubicBezTo>
                    <a:cubicBezTo>
                      <a:pt x="0" y="17"/>
                      <a:pt x="0" y="17"/>
                      <a:pt x="0" y="17"/>
                    </a:cubicBezTo>
                    <a:cubicBezTo>
                      <a:pt x="30" y="0"/>
                      <a:pt x="30" y="0"/>
                      <a:pt x="30" y="0"/>
                    </a:cubicBezTo>
                    <a:cubicBezTo>
                      <a:pt x="34" y="6"/>
                      <a:pt x="34" y="6"/>
                      <a:pt x="34" y="6"/>
                    </a:cubicBezTo>
                    <a:cubicBezTo>
                      <a:pt x="8" y="21"/>
                      <a:pt x="8" y="21"/>
                      <a:pt x="8" y="21"/>
                    </a:cubicBezTo>
                    <a:cubicBezTo>
                      <a:pt x="8" y="27"/>
                      <a:pt x="8" y="27"/>
                      <a:pt x="8" y="27"/>
                    </a:cubicBezTo>
                    <a:cubicBezTo>
                      <a:pt x="8" y="32"/>
                      <a:pt x="11" y="35"/>
                      <a:pt x="12" y="35"/>
                    </a:cubicBezTo>
                    <a:cubicBezTo>
                      <a:pt x="244" y="35"/>
                      <a:pt x="244" y="35"/>
                      <a:pt x="244" y="35"/>
                    </a:cubicBezTo>
                    <a:cubicBezTo>
                      <a:pt x="245" y="35"/>
                      <a:pt x="248" y="32"/>
                      <a:pt x="248" y="27"/>
                    </a:cubicBezTo>
                    <a:cubicBezTo>
                      <a:pt x="248" y="21"/>
                      <a:pt x="248" y="21"/>
                      <a:pt x="248" y="21"/>
                    </a:cubicBezTo>
                    <a:cubicBezTo>
                      <a:pt x="222" y="6"/>
                      <a:pt x="222" y="6"/>
                      <a:pt x="222" y="6"/>
                    </a:cubicBezTo>
                    <a:cubicBezTo>
                      <a:pt x="226" y="0"/>
                      <a:pt x="226" y="0"/>
                      <a:pt x="226" y="0"/>
                    </a:cubicBezTo>
                    <a:cubicBezTo>
                      <a:pt x="256" y="17"/>
                      <a:pt x="256" y="17"/>
                      <a:pt x="256" y="17"/>
                    </a:cubicBezTo>
                    <a:cubicBezTo>
                      <a:pt x="256" y="27"/>
                      <a:pt x="256" y="27"/>
                      <a:pt x="256" y="27"/>
                    </a:cubicBezTo>
                    <a:cubicBezTo>
                      <a:pt x="256" y="36"/>
                      <a:pt x="251" y="43"/>
                      <a:pt x="244" y="43"/>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169" name="Freeform 378"/>
              <p:cNvSpPr>
                <a:spLocks/>
              </p:cNvSpPr>
              <p:nvPr/>
            </p:nvSpPr>
            <p:spPr bwMode="auto">
              <a:xfrm>
                <a:off x="2544933" y="1545491"/>
                <a:ext cx="230178" cy="88287"/>
              </a:xfrm>
              <a:custGeom>
                <a:avLst/>
                <a:gdLst>
                  <a:gd name="T0" fmla="*/ 39 w 73"/>
                  <a:gd name="T1" fmla="*/ 28 h 28"/>
                  <a:gd name="T2" fmla="*/ 0 w 73"/>
                  <a:gd name="T3" fmla="*/ 9 h 28"/>
                  <a:gd name="T4" fmla="*/ 5 w 73"/>
                  <a:gd name="T5" fmla="*/ 0 h 28"/>
                  <a:gd name="T6" fmla="*/ 39 w 73"/>
                  <a:gd name="T7" fmla="*/ 17 h 28"/>
                  <a:gd name="T8" fmla="*/ 68 w 73"/>
                  <a:gd name="T9" fmla="*/ 1 h 28"/>
                  <a:gd name="T10" fmla="*/ 73 w 73"/>
                  <a:gd name="T11" fmla="*/ 7 h 28"/>
                  <a:gd name="T12" fmla="*/ 39 w 73"/>
                  <a:gd name="T13" fmla="*/ 28 h 28"/>
                </a:gdLst>
                <a:ahLst/>
                <a:cxnLst>
                  <a:cxn ang="0">
                    <a:pos x="T0" y="T1"/>
                  </a:cxn>
                  <a:cxn ang="0">
                    <a:pos x="T2" y="T3"/>
                  </a:cxn>
                  <a:cxn ang="0">
                    <a:pos x="T4" y="T5"/>
                  </a:cxn>
                  <a:cxn ang="0">
                    <a:pos x="T6" y="T7"/>
                  </a:cxn>
                  <a:cxn ang="0">
                    <a:pos x="T8" y="T9"/>
                  </a:cxn>
                  <a:cxn ang="0">
                    <a:pos x="T10" y="T11"/>
                  </a:cxn>
                  <a:cxn ang="0">
                    <a:pos x="T12" y="T13"/>
                  </a:cxn>
                </a:cxnLst>
                <a:rect l="0" t="0" r="r" b="b"/>
                <a:pathLst>
                  <a:path w="73" h="28">
                    <a:moveTo>
                      <a:pt x="39" y="28"/>
                    </a:moveTo>
                    <a:lnTo>
                      <a:pt x="0" y="9"/>
                    </a:lnTo>
                    <a:lnTo>
                      <a:pt x="5" y="0"/>
                    </a:lnTo>
                    <a:lnTo>
                      <a:pt x="39" y="17"/>
                    </a:lnTo>
                    <a:lnTo>
                      <a:pt x="68" y="1"/>
                    </a:lnTo>
                    <a:lnTo>
                      <a:pt x="73" y="7"/>
                    </a:lnTo>
                    <a:lnTo>
                      <a:pt x="39" y="28"/>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170" name="Freeform 379"/>
              <p:cNvSpPr>
                <a:spLocks/>
              </p:cNvSpPr>
              <p:nvPr/>
            </p:nvSpPr>
            <p:spPr bwMode="auto">
              <a:xfrm>
                <a:off x="2245389" y="1545491"/>
                <a:ext cx="227023" cy="88287"/>
              </a:xfrm>
              <a:custGeom>
                <a:avLst/>
                <a:gdLst>
                  <a:gd name="T0" fmla="*/ 34 w 72"/>
                  <a:gd name="T1" fmla="*/ 28 h 28"/>
                  <a:gd name="T2" fmla="*/ 0 w 72"/>
                  <a:gd name="T3" fmla="*/ 7 h 28"/>
                  <a:gd name="T4" fmla="*/ 4 w 72"/>
                  <a:gd name="T5" fmla="*/ 1 h 28"/>
                  <a:gd name="T6" fmla="*/ 34 w 72"/>
                  <a:gd name="T7" fmla="*/ 17 h 28"/>
                  <a:gd name="T8" fmla="*/ 68 w 72"/>
                  <a:gd name="T9" fmla="*/ 0 h 28"/>
                  <a:gd name="T10" fmla="*/ 72 w 72"/>
                  <a:gd name="T11" fmla="*/ 9 h 28"/>
                  <a:gd name="T12" fmla="*/ 34 w 72"/>
                  <a:gd name="T13" fmla="*/ 28 h 28"/>
                </a:gdLst>
                <a:ahLst/>
                <a:cxnLst>
                  <a:cxn ang="0">
                    <a:pos x="T0" y="T1"/>
                  </a:cxn>
                  <a:cxn ang="0">
                    <a:pos x="T2" y="T3"/>
                  </a:cxn>
                  <a:cxn ang="0">
                    <a:pos x="T4" y="T5"/>
                  </a:cxn>
                  <a:cxn ang="0">
                    <a:pos x="T6" y="T7"/>
                  </a:cxn>
                  <a:cxn ang="0">
                    <a:pos x="T8" y="T9"/>
                  </a:cxn>
                  <a:cxn ang="0">
                    <a:pos x="T10" y="T11"/>
                  </a:cxn>
                  <a:cxn ang="0">
                    <a:pos x="T12" y="T13"/>
                  </a:cxn>
                </a:cxnLst>
                <a:rect l="0" t="0" r="r" b="b"/>
                <a:pathLst>
                  <a:path w="72" h="28">
                    <a:moveTo>
                      <a:pt x="34" y="28"/>
                    </a:moveTo>
                    <a:lnTo>
                      <a:pt x="0" y="7"/>
                    </a:lnTo>
                    <a:lnTo>
                      <a:pt x="4" y="1"/>
                    </a:lnTo>
                    <a:lnTo>
                      <a:pt x="34" y="17"/>
                    </a:lnTo>
                    <a:lnTo>
                      <a:pt x="68" y="0"/>
                    </a:lnTo>
                    <a:lnTo>
                      <a:pt x="72" y="9"/>
                    </a:lnTo>
                    <a:lnTo>
                      <a:pt x="34" y="28"/>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171" name="Freeform 381"/>
              <p:cNvSpPr>
                <a:spLocks noEditPoints="1"/>
              </p:cNvSpPr>
              <p:nvPr/>
            </p:nvSpPr>
            <p:spPr bwMode="auto">
              <a:xfrm>
                <a:off x="2421963" y="1387836"/>
                <a:ext cx="173422" cy="198647"/>
              </a:xfrm>
              <a:custGeom>
                <a:avLst/>
                <a:gdLst>
                  <a:gd name="T0" fmla="*/ 24 w 48"/>
                  <a:gd name="T1" fmla="*/ 56 h 56"/>
                  <a:gd name="T2" fmla="*/ 0 w 48"/>
                  <a:gd name="T3" fmla="*/ 26 h 56"/>
                  <a:gd name="T4" fmla="*/ 24 w 48"/>
                  <a:gd name="T5" fmla="*/ 0 h 56"/>
                  <a:gd name="T6" fmla="*/ 48 w 48"/>
                  <a:gd name="T7" fmla="*/ 26 h 56"/>
                  <a:gd name="T8" fmla="*/ 24 w 48"/>
                  <a:gd name="T9" fmla="*/ 56 h 56"/>
                  <a:gd name="T10" fmla="*/ 24 w 48"/>
                  <a:gd name="T11" fmla="*/ 8 h 56"/>
                  <a:gd name="T12" fmla="*/ 8 w 48"/>
                  <a:gd name="T13" fmla="*/ 26 h 56"/>
                  <a:gd name="T14" fmla="*/ 24 w 48"/>
                  <a:gd name="T15" fmla="*/ 48 h 56"/>
                  <a:gd name="T16" fmla="*/ 40 w 48"/>
                  <a:gd name="T17" fmla="*/ 26 h 56"/>
                  <a:gd name="T18" fmla="*/ 24 w 48"/>
                  <a:gd name="T19" fmla="*/ 8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56">
                    <a:moveTo>
                      <a:pt x="24" y="56"/>
                    </a:moveTo>
                    <a:cubicBezTo>
                      <a:pt x="11" y="56"/>
                      <a:pt x="0" y="43"/>
                      <a:pt x="0" y="26"/>
                    </a:cubicBezTo>
                    <a:cubicBezTo>
                      <a:pt x="0" y="14"/>
                      <a:pt x="3" y="0"/>
                      <a:pt x="24" y="0"/>
                    </a:cubicBezTo>
                    <a:cubicBezTo>
                      <a:pt x="46" y="0"/>
                      <a:pt x="48" y="14"/>
                      <a:pt x="48" y="26"/>
                    </a:cubicBezTo>
                    <a:cubicBezTo>
                      <a:pt x="48" y="43"/>
                      <a:pt x="38" y="56"/>
                      <a:pt x="24" y="56"/>
                    </a:cubicBezTo>
                    <a:close/>
                    <a:moveTo>
                      <a:pt x="24" y="8"/>
                    </a:moveTo>
                    <a:cubicBezTo>
                      <a:pt x="12" y="8"/>
                      <a:pt x="8" y="12"/>
                      <a:pt x="8" y="26"/>
                    </a:cubicBezTo>
                    <a:cubicBezTo>
                      <a:pt x="8" y="37"/>
                      <a:pt x="14" y="48"/>
                      <a:pt x="24" y="48"/>
                    </a:cubicBezTo>
                    <a:cubicBezTo>
                      <a:pt x="35" y="48"/>
                      <a:pt x="40" y="37"/>
                      <a:pt x="40" y="26"/>
                    </a:cubicBezTo>
                    <a:cubicBezTo>
                      <a:pt x="40" y="12"/>
                      <a:pt x="36" y="8"/>
                      <a:pt x="24" y="8"/>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172" name="Freeform 382"/>
              <p:cNvSpPr>
                <a:spLocks noEditPoints="1"/>
              </p:cNvSpPr>
              <p:nvPr/>
            </p:nvSpPr>
            <p:spPr bwMode="auto">
              <a:xfrm>
                <a:off x="2724661" y="1387836"/>
                <a:ext cx="170268" cy="198647"/>
              </a:xfrm>
              <a:custGeom>
                <a:avLst/>
                <a:gdLst>
                  <a:gd name="T0" fmla="*/ 24 w 48"/>
                  <a:gd name="T1" fmla="*/ 56 h 56"/>
                  <a:gd name="T2" fmla="*/ 0 w 48"/>
                  <a:gd name="T3" fmla="*/ 26 h 56"/>
                  <a:gd name="T4" fmla="*/ 24 w 48"/>
                  <a:gd name="T5" fmla="*/ 0 h 56"/>
                  <a:gd name="T6" fmla="*/ 48 w 48"/>
                  <a:gd name="T7" fmla="*/ 26 h 56"/>
                  <a:gd name="T8" fmla="*/ 24 w 48"/>
                  <a:gd name="T9" fmla="*/ 56 h 56"/>
                  <a:gd name="T10" fmla="*/ 24 w 48"/>
                  <a:gd name="T11" fmla="*/ 8 h 56"/>
                  <a:gd name="T12" fmla="*/ 8 w 48"/>
                  <a:gd name="T13" fmla="*/ 26 h 56"/>
                  <a:gd name="T14" fmla="*/ 24 w 48"/>
                  <a:gd name="T15" fmla="*/ 48 h 56"/>
                  <a:gd name="T16" fmla="*/ 40 w 48"/>
                  <a:gd name="T17" fmla="*/ 26 h 56"/>
                  <a:gd name="T18" fmla="*/ 24 w 48"/>
                  <a:gd name="T19" fmla="*/ 8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56">
                    <a:moveTo>
                      <a:pt x="24" y="56"/>
                    </a:moveTo>
                    <a:cubicBezTo>
                      <a:pt x="11" y="56"/>
                      <a:pt x="0" y="43"/>
                      <a:pt x="0" y="26"/>
                    </a:cubicBezTo>
                    <a:cubicBezTo>
                      <a:pt x="0" y="14"/>
                      <a:pt x="3" y="0"/>
                      <a:pt x="24" y="0"/>
                    </a:cubicBezTo>
                    <a:cubicBezTo>
                      <a:pt x="46" y="0"/>
                      <a:pt x="48" y="14"/>
                      <a:pt x="48" y="26"/>
                    </a:cubicBezTo>
                    <a:cubicBezTo>
                      <a:pt x="48" y="43"/>
                      <a:pt x="38" y="56"/>
                      <a:pt x="24" y="56"/>
                    </a:cubicBezTo>
                    <a:close/>
                    <a:moveTo>
                      <a:pt x="24" y="8"/>
                    </a:moveTo>
                    <a:cubicBezTo>
                      <a:pt x="12" y="8"/>
                      <a:pt x="8" y="12"/>
                      <a:pt x="8" y="26"/>
                    </a:cubicBezTo>
                    <a:cubicBezTo>
                      <a:pt x="8" y="37"/>
                      <a:pt x="14" y="48"/>
                      <a:pt x="24" y="48"/>
                    </a:cubicBezTo>
                    <a:cubicBezTo>
                      <a:pt x="35" y="48"/>
                      <a:pt x="40" y="37"/>
                      <a:pt x="40" y="26"/>
                    </a:cubicBezTo>
                    <a:cubicBezTo>
                      <a:pt x="40" y="12"/>
                      <a:pt x="36" y="8"/>
                      <a:pt x="24" y="8"/>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173" name="Freeform 382"/>
              <p:cNvSpPr>
                <a:spLocks noEditPoints="1"/>
              </p:cNvSpPr>
              <p:nvPr/>
            </p:nvSpPr>
            <p:spPr bwMode="auto">
              <a:xfrm>
                <a:off x="2122553" y="1387836"/>
                <a:ext cx="170268" cy="198647"/>
              </a:xfrm>
              <a:custGeom>
                <a:avLst/>
                <a:gdLst>
                  <a:gd name="T0" fmla="*/ 24 w 48"/>
                  <a:gd name="T1" fmla="*/ 56 h 56"/>
                  <a:gd name="T2" fmla="*/ 0 w 48"/>
                  <a:gd name="T3" fmla="*/ 26 h 56"/>
                  <a:gd name="T4" fmla="*/ 24 w 48"/>
                  <a:gd name="T5" fmla="*/ 0 h 56"/>
                  <a:gd name="T6" fmla="*/ 48 w 48"/>
                  <a:gd name="T7" fmla="*/ 26 h 56"/>
                  <a:gd name="T8" fmla="*/ 24 w 48"/>
                  <a:gd name="T9" fmla="*/ 56 h 56"/>
                  <a:gd name="T10" fmla="*/ 24 w 48"/>
                  <a:gd name="T11" fmla="*/ 8 h 56"/>
                  <a:gd name="T12" fmla="*/ 8 w 48"/>
                  <a:gd name="T13" fmla="*/ 26 h 56"/>
                  <a:gd name="T14" fmla="*/ 24 w 48"/>
                  <a:gd name="T15" fmla="*/ 48 h 56"/>
                  <a:gd name="T16" fmla="*/ 40 w 48"/>
                  <a:gd name="T17" fmla="*/ 26 h 56"/>
                  <a:gd name="T18" fmla="*/ 24 w 48"/>
                  <a:gd name="T19" fmla="*/ 8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56">
                    <a:moveTo>
                      <a:pt x="24" y="56"/>
                    </a:moveTo>
                    <a:cubicBezTo>
                      <a:pt x="11" y="56"/>
                      <a:pt x="0" y="43"/>
                      <a:pt x="0" y="26"/>
                    </a:cubicBezTo>
                    <a:cubicBezTo>
                      <a:pt x="0" y="14"/>
                      <a:pt x="3" y="0"/>
                      <a:pt x="24" y="0"/>
                    </a:cubicBezTo>
                    <a:cubicBezTo>
                      <a:pt x="46" y="0"/>
                      <a:pt x="48" y="14"/>
                      <a:pt x="48" y="26"/>
                    </a:cubicBezTo>
                    <a:cubicBezTo>
                      <a:pt x="48" y="43"/>
                      <a:pt x="38" y="56"/>
                      <a:pt x="24" y="56"/>
                    </a:cubicBezTo>
                    <a:close/>
                    <a:moveTo>
                      <a:pt x="24" y="8"/>
                    </a:moveTo>
                    <a:cubicBezTo>
                      <a:pt x="12" y="8"/>
                      <a:pt x="8" y="12"/>
                      <a:pt x="8" y="26"/>
                    </a:cubicBezTo>
                    <a:cubicBezTo>
                      <a:pt x="8" y="37"/>
                      <a:pt x="14" y="48"/>
                      <a:pt x="24" y="48"/>
                    </a:cubicBezTo>
                    <a:cubicBezTo>
                      <a:pt x="35" y="48"/>
                      <a:pt x="40" y="37"/>
                      <a:pt x="40" y="26"/>
                    </a:cubicBezTo>
                    <a:cubicBezTo>
                      <a:pt x="40" y="12"/>
                      <a:pt x="36" y="8"/>
                      <a:pt x="24" y="8"/>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grpSp>
        <p:grpSp>
          <p:nvGrpSpPr>
            <p:cNvPr id="161" name="Group 160"/>
            <p:cNvGrpSpPr/>
            <p:nvPr/>
          </p:nvGrpSpPr>
          <p:grpSpPr>
            <a:xfrm>
              <a:off x="362668" y="1971159"/>
              <a:ext cx="914400" cy="312156"/>
              <a:chOff x="2053049" y="1387836"/>
              <a:chExt cx="914400" cy="312156"/>
            </a:xfrm>
          </p:grpSpPr>
          <p:sp>
            <p:nvSpPr>
              <p:cNvPr id="162" name="Freeform 377"/>
              <p:cNvSpPr>
                <a:spLocks/>
              </p:cNvSpPr>
              <p:nvPr/>
            </p:nvSpPr>
            <p:spPr bwMode="auto">
              <a:xfrm>
                <a:off x="2053049" y="1548643"/>
                <a:ext cx="914400" cy="151349"/>
              </a:xfrm>
              <a:custGeom>
                <a:avLst/>
                <a:gdLst>
                  <a:gd name="T0" fmla="*/ 244 w 256"/>
                  <a:gd name="T1" fmla="*/ 43 h 43"/>
                  <a:gd name="T2" fmla="*/ 12 w 256"/>
                  <a:gd name="T3" fmla="*/ 43 h 43"/>
                  <a:gd name="T4" fmla="*/ 0 w 256"/>
                  <a:gd name="T5" fmla="*/ 27 h 43"/>
                  <a:gd name="T6" fmla="*/ 0 w 256"/>
                  <a:gd name="T7" fmla="*/ 17 h 43"/>
                  <a:gd name="T8" fmla="*/ 30 w 256"/>
                  <a:gd name="T9" fmla="*/ 0 h 43"/>
                  <a:gd name="T10" fmla="*/ 34 w 256"/>
                  <a:gd name="T11" fmla="*/ 6 h 43"/>
                  <a:gd name="T12" fmla="*/ 8 w 256"/>
                  <a:gd name="T13" fmla="*/ 21 h 43"/>
                  <a:gd name="T14" fmla="*/ 8 w 256"/>
                  <a:gd name="T15" fmla="*/ 27 h 43"/>
                  <a:gd name="T16" fmla="*/ 12 w 256"/>
                  <a:gd name="T17" fmla="*/ 35 h 43"/>
                  <a:gd name="T18" fmla="*/ 244 w 256"/>
                  <a:gd name="T19" fmla="*/ 35 h 43"/>
                  <a:gd name="T20" fmla="*/ 248 w 256"/>
                  <a:gd name="T21" fmla="*/ 27 h 43"/>
                  <a:gd name="T22" fmla="*/ 248 w 256"/>
                  <a:gd name="T23" fmla="*/ 21 h 43"/>
                  <a:gd name="T24" fmla="*/ 222 w 256"/>
                  <a:gd name="T25" fmla="*/ 6 h 43"/>
                  <a:gd name="T26" fmla="*/ 226 w 256"/>
                  <a:gd name="T27" fmla="*/ 0 h 43"/>
                  <a:gd name="T28" fmla="*/ 256 w 256"/>
                  <a:gd name="T29" fmla="*/ 17 h 43"/>
                  <a:gd name="T30" fmla="*/ 256 w 256"/>
                  <a:gd name="T31" fmla="*/ 27 h 43"/>
                  <a:gd name="T32" fmla="*/ 244 w 256"/>
                  <a:gd name="T33"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6" h="43">
                    <a:moveTo>
                      <a:pt x="244" y="43"/>
                    </a:moveTo>
                    <a:cubicBezTo>
                      <a:pt x="12" y="43"/>
                      <a:pt x="12" y="43"/>
                      <a:pt x="12" y="43"/>
                    </a:cubicBezTo>
                    <a:cubicBezTo>
                      <a:pt x="6" y="43"/>
                      <a:pt x="0" y="36"/>
                      <a:pt x="0" y="27"/>
                    </a:cubicBezTo>
                    <a:cubicBezTo>
                      <a:pt x="0" y="17"/>
                      <a:pt x="0" y="17"/>
                      <a:pt x="0" y="17"/>
                    </a:cubicBezTo>
                    <a:cubicBezTo>
                      <a:pt x="30" y="0"/>
                      <a:pt x="30" y="0"/>
                      <a:pt x="30" y="0"/>
                    </a:cubicBezTo>
                    <a:cubicBezTo>
                      <a:pt x="34" y="6"/>
                      <a:pt x="34" y="6"/>
                      <a:pt x="34" y="6"/>
                    </a:cubicBezTo>
                    <a:cubicBezTo>
                      <a:pt x="8" y="21"/>
                      <a:pt x="8" y="21"/>
                      <a:pt x="8" y="21"/>
                    </a:cubicBezTo>
                    <a:cubicBezTo>
                      <a:pt x="8" y="27"/>
                      <a:pt x="8" y="27"/>
                      <a:pt x="8" y="27"/>
                    </a:cubicBezTo>
                    <a:cubicBezTo>
                      <a:pt x="8" y="32"/>
                      <a:pt x="11" y="35"/>
                      <a:pt x="12" y="35"/>
                    </a:cubicBezTo>
                    <a:cubicBezTo>
                      <a:pt x="244" y="35"/>
                      <a:pt x="244" y="35"/>
                      <a:pt x="244" y="35"/>
                    </a:cubicBezTo>
                    <a:cubicBezTo>
                      <a:pt x="245" y="35"/>
                      <a:pt x="248" y="32"/>
                      <a:pt x="248" y="27"/>
                    </a:cubicBezTo>
                    <a:cubicBezTo>
                      <a:pt x="248" y="21"/>
                      <a:pt x="248" y="21"/>
                      <a:pt x="248" y="21"/>
                    </a:cubicBezTo>
                    <a:cubicBezTo>
                      <a:pt x="222" y="6"/>
                      <a:pt x="222" y="6"/>
                      <a:pt x="222" y="6"/>
                    </a:cubicBezTo>
                    <a:cubicBezTo>
                      <a:pt x="226" y="0"/>
                      <a:pt x="226" y="0"/>
                      <a:pt x="226" y="0"/>
                    </a:cubicBezTo>
                    <a:cubicBezTo>
                      <a:pt x="256" y="17"/>
                      <a:pt x="256" y="17"/>
                      <a:pt x="256" y="17"/>
                    </a:cubicBezTo>
                    <a:cubicBezTo>
                      <a:pt x="256" y="27"/>
                      <a:pt x="256" y="27"/>
                      <a:pt x="256" y="27"/>
                    </a:cubicBezTo>
                    <a:cubicBezTo>
                      <a:pt x="256" y="36"/>
                      <a:pt x="251" y="43"/>
                      <a:pt x="244" y="43"/>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163" name="Freeform 378"/>
              <p:cNvSpPr>
                <a:spLocks/>
              </p:cNvSpPr>
              <p:nvPr/>
            </p:nvSpPr>
            <p:spPr bwMode="auto">
              <a:xfrm>
                <a:off x="2544933" y="1545491"/>
                <a:ext cx="230178" cy="88287"/>
              </a:xfrm>
              <a:custGeom>
                <a:avLst/>
                <a:gdLst>
                  <a:gd name="T0" fmla="*/ 39 w 73"/>
                  <a:gd name="T1" fmla="*/ 28 h 28"/>
                  <a:gd name="T2" fmla="*/ 0 w 73"/>
                  <a:gd name="T3" fmla="*/ 9 h 28"/>
                  <a:gd name="T4" fmla="*/ 5 w 73"/>
                  <a:gd name="T5" fmla="*/ 0 h 28"/>
                  <a:gd name="T6" fmla="*/ 39 w 73"/>
                  <a:gd name="T7" fmla="*/ 17 h 28"/>
                  <a:gd name="T8" fmla="*/ 68 w 73"/>
                  <a:gd name="T9" fmla="*/ 1 h 28"/>
                  <a:gd name="T10" fmla="*/ 73 w 73"/>
                  <a:gd name="T11" fmla="*/ 7 h 28"/>
                  <a:gd name="T12" fmla="*/ 39 w 73"/>
                  <a:gd name="T13" fmla="*/ 28 h 28"/>
                </a:gdLst>
                <a:ahLst/>
                <a:cxnLst>
                  <a:cxn ang="0">
                    <a:pos x="T0" y="T1"/>
                  </a:cxn>
                  <a:cxn ang="0">
                    <a:pos x="T2" y="T3"/>
                  </a:cxn>
                  <a:cxn ang="0">
                    <a:pos x="T4" y="T5"/>
                  </a:cxn>
                  <a:cxn ang="0">
                    <a:pos x="T6" y="T7"/>
                  </a:cxn>
                  <a:cxn ang="0">
                    <a:pos x="T8" y="T9"/>
                  </a:cxn>
                  <a:cxn ang="0">
                    <a:pos x="T10" y="T11"/>
                  </a:cxn>
                  <a:cxn ang="0">
                    <a:pos x="T12" y="T13"/>
                  </a:cxn>
                </a:cxnLst>
                <a:rect l="0" t="0" r="r" b="b"/>
                <a:pathLst>
                  <a:path w="73" h="28">
                    <a:moveTo>
                      <a:pt x="39" y="28"/>
                    </a:moveTo>
                    <a:lnTo>
                      <a:pt x="0" y="9"/>
                    </a:lnTo>
                    <a:lnTo>
                      <a:pt x="5" y="0"/>
                    </a:lnTo>
                    <a:lnTo>
                      <a:pt x="39" y="17"/>
                    </a:lnTo>
                    <a:lnTo>
                      <a:pt x="68" y="1"/>
                    </a:lnTo>
                    <a:lnTo>
                      <a:pt x="73" y="7"/>
                    </a:lnTo>
                    <a:lnTo>
                      <a:pt x="39" y="28"/>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164" name="Freeform 379"/>
              <p:cNvSpPr>
                <a:spLocks/>
              </p:cNvSpPr>
              <p:nvPr/>
            </p:nvSpPr>
            <p:spPr bwMode="auto">
              <a:xfrm>
                <a:off x="2245389" y="1545491"/>
                <a:ext cx="227023" cy="88287"/>
              </a:xfrm>
              <a:custGeom>
                <a:avLst/>
                <a:gdLst>
                  <a:gd name="T0" fmla="*/ 34 w 72"/>
                  <a:gd name="T1" fmla="*/ 28 h 28"/>
                  <a:gd name="T2" fmla="*/ 0 w 72"/>
                  <a:gd name="T3" fmla="*/ 7 h 28"/>
                  <a:gd name="T4" fmla="*/ 4 w 72"/>
                  <a:gd name="T5" fmla="*/ 1 h 28"/>
                  <a:gd name="T6" fmla="*/ 34 w 72"/>
                  <a:gd name="T7" fmla="*/ 17 h 28"/>
                  <a:gd name="T8" fmla="*/ 68 w 72"/>
                  <a:gd name="T9" fmla="*/ 0 h 28"/>
                  <a:gd name="T10" fmla="*/ 72 w 72"/>
                  <a:gd name="T11" fmla="*/ 9 h 28"/>
                  <a:gd name="T12" fmla="*/ 34 w 72"/>
                  <a:gd name="T13" fmla="*/ 28 h 28"/>
                </a:gdLst>
                <a:ahLst/>
                <a:cxnLst>
                  <a:cxn ang="0">
                    <a:pos x="T0" y="T1"/>
                  </a:cxn>
                  <a:cxn ang="0">
                    <a:pos x="T2" y="T3"/>
                  </a:cxn>
                  <a:cxn ang="0">
                    <a:pos x="T4" y="T5"/>
                  </a:cxn>
                  <a:cxn ang="0">
                    <a:pos x="T6" y="T7"/>
                  </a:cxn>
                  <a:cxn ang="0">
                    <a:pos x="T8" y="T9"/>
                  </a:cxn>
                  <a:cxn ang="0">
                    <a:pos x="T10" y="T11"/>
                  </a:cxn>
                  <a:cxn ang="0">
                    <a:pos x="T12" y="T13"/>
                  </a:cxn>
                </a:cxnLst>
                <a:rect l="0" t="0" r="r" b="b"/>
                <a:pathLst>
                  <a:path w="72" h="28">
                    <a:moveTo>
                      <a:pt x="34" y="28"/>
                    </a:moveTo>
                    <a:lnTo>
                      <a:pt x="0" y="7"/>
                    </a:lnTo>
                    <a:lnTo>
                      <a:pt x="4" y="1"/>
                    </a:lnTo>
                    <a:lnTo>
                      <a:pt x="34" y="17"/>
                    </a:lnTo>
                    <a:lnTo>
                      <a:pt x="68" y="0"/>
                    </a:lnTo>
                    <a:lnTo>
                      <a:pt x="72" y="9"/>
                    </a:lnTo>
                    <a:lnTo>
                      <a:pt x="34" y="28"/>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165" name="Freeform 381"/>
              <p:cNvSpPr>
                <a:spLocks noEditPoints="1"/>
              </p:cNvSpPr>
              <p:nvPr/>
            </p:nvSpPr>
            <p:spPr bwMode="auto">
              <a:xfrm>
                <a:off x="2421963" y="1387836"/>
                <a:ext cx="173422" cy="198647"/>
              </a:xfrm>
              <a:custGeom>
                <a:avLst/>
                <a:gdLst>
                  <a:gd name="T0" fmla="*/ 24 w 48"/>
                  <a:gd name="T1" fmla="*/ 56 h 56"/>
                  <a:gd name="T2" fmla="*/ 0 w 48"/>
                  <a:gd name="T3" fmla="*/ 26 h 56"/>
                  <a:gd name="T4" fmla="*/ 24 w 48"/>
                  <a:gd name="T5" fmla="*/ 0 h 56"/>
                  <a:gd name="T6" fmla="*/ 48 w 48"/>
                  <a:gd name="T7" fmla="*/ 26 h 56"/>
                  <a:gd name="T8" fmla="*/ 24 w 48"/>
                  <a:gd name="T9" fmla="*/ 56 h 56"/>
                  <a:gd name="T10" fmla="*/ 24 w 48"/>
                  <a:gd name="T11" fmla="*/ 8 h 56"/>
                  <a:gd name="T12" fmla="*/ 8 w 48"/>
                  <a:gd name="T13" fmla="*/ 26 h 56"/>
                  <a:gd name="T14" fmla="*/ 24 w 48"/>
                  <a:gd name="T15" fmla="*/ 48 h 56"/>
                  <a:gd name="T16" fmla="*/ 40 w 48"/>
                  <a:gd name="T17" fmla="*/ 26 h 56"/>
                  <a:gd name="T18" fmla="*/ 24 w 48"/>
                  <a:gd name="T19" fmla="*/ 8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56">
                    <a:moveTo>
                      <a:pt x="24" y="56"/>
                    </a:moveTo>
                    <a:cubicBezTo>
                      <a:pt x="11" y="56"/>
                      <a:pt x="0" y="43"/>
                      <a:pt x="0" y="26"/>
                    </a:cubicBezTo>
                    <a:cubicBezTo>
                      <a:pt x="0" y="14"/>
                      <a:pt x="3" y="0"/>
                      <a:pt x="24" y="0"/>
                    </a:cubicBezTo>
                    <a:cubicBezTo>
                      <a:pt x="46" y="0"/>
                      <a:pt x="48" y="14"/>
                      <a:pt x="48" y="26"/>
                    </a:cubicBezTo>
                    <a:cubicBezTo>
                      <a:pt x="48" y="43"/>
                      <a:pt x="38" y="56"/>
                      <a:pt x="24" y="56"/>
                    </a:cubicBezTo>
                    <a:close/>
                    <a:moveTo>
                      <a:pt x="24" y="8"/>
                    </a:moveTo>
                    <a:cubicBezTo>
                      <a:pt x="12" y="8"/>
                      <a:pt x="8" y="12"/>
                      <a:pt x="8" y="26"/>
                    </a:cubicBezTo>
                    <a:cubicBezTo>
                      <a:pt x="8" y="37"/>
                      <a:pt x="14" y="48"/>
                      <a:pt x="24" y="48"/>
                    </a:cubicBezTo>
                    <a:cubicBezTo>
                      <a:pt x="35" y="48"/>
                      <a:pt x="40" y="37"/>
                      <a:pt x="40" y="26"/>
                    </a:cubicBezTo>
                    <a:cubicBezTo>
                      <a:pt x="40" y="12"/>
                      <a:pt x="36" y="8"/>
                      <a:pt x="24" y="8"/>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166" name="Freeform 382"/>
              <p:cNvSpPr>
                <a:spLocks noEditPoints="1"/>
              </p:cNvSpPr>
              <p:nvPr/>
            </p:nvSpPr>
            <p:spPr bwMode="auto">
              <a:xfrm>
                <a:off x="2724661" y="1387836"/>
                <a:ext cx="170268" cy="198647"/>
              </a:xfrm>
              <a:custGeom>
                <a:avLst/>
                <a:gdLst>
                  <a:gd name="T0" fmla="*/ 24 w 48"/>
                  <a:gd name="T1" fmla="*/ 56 h 56"/>
                  <a:gd name="T2" fmla="*/ 0 w 48"/>
                  <a:gd name="T3" fmla="*/ 26 h 56"/>
                  <a:gd name="T4" fmla="*/ 24 w 48"/>
                  <a:gd name="T5" fmla="*/ 0 h 56"/>
                  <a:gd name="T6" fmla="*/ 48 w 48"/>
                  <a:gd name="T7" fmla="*/ 26 h 56"/>
                  <a:gd name="T8" fmla="*/ 24 w 48"/>
                  <a:gd name="T9" fmla="*/ 56 h 56"/>
                  <a:gd name="T10" fmla="*/ 24 w 48"/>
                  <a:gd name="T11" fmla="*/ 8 h 56"/>
                  <a:gd name="T12" fmla="*/ 8 w 48"/>
                  <a:gd name="T13" fmla="*/ 26 h 56"/>
                  <a:gd name="T14" fmla="*/ 24 w 48"/>
                  <a:gd name="T15" fmla="*/ 48 h 56"/>
                  <a:gd name="T16" fmla="*/ 40 w 48"/>
                  <a:gd name="T17" fmla="*/ 26 h 56"/>
                  <a:gd name="T18" fmla="*/ 24 w 48"/>
                  <a:gd name="T19" fmla="*/ 8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56">
                    <a:moveTo>
                      <a:pt x="24" y="56"/>
                    </a:moveTo>
                    <a:cubicBezTo>
                      <a:pt x="11" y="56"/>
                      <a:pt x="0" y="43"/>
                      <a:pt x="0" y="26"/>
                    </a:cubicBezTo>
                    <a:cubicBezTo>
                      <a:pt x="0" y="14"/>
                      <a:pt x="3" y="0"/>
                      <a:pt x="24" y="0"/>
                    </a:cubicBezTo>
                    <a:cubicBezTo>
                      <a:pt x="46" y="0"/>
                      <a:pt x="48" y="14"/>
                      <a:pt x="48" y="26"/>
                    </a:cubicBezTo>
                    <a:cubicBezTo>
                      <a:pt x="48" y="43"/>
                      <a:pt x="38" y="56"/>
                      <a:pt x="24" y="56"/>
                    </a:cubicBezTo>
                    <a:close/>
                    <a:moveTo>
                      <a:pt x="24" y="8"/>
                    </a:moveTo>
                    <a:cubicBezTo>
                      <a:pt x="12" y="8"/>
                      <a:pt x="8" y="12"/>
                      <a:pt x="8" y="26"/>
                    </a:cubicBezTo>
                    <a:cubicBezTo>
                      <a:pt x="8" y="37"/>
                      <a:pt x="14" y="48"/>
                      <a:pt x="24" y="48"/>
                    </a:cubicBezTo>
                    <a:cubicBezTo>
                      <a:pt x="35" y="48"/>
                      <a:pt x="40" y="37"/>
                      <a:pt x="40" y="26"/>
                    </a:cubicBezTo>
                    <a:cubicBezTo>
                      <a:pt x="40" y="12"/>
                      <a:pt x="36" y="8"/>
                      <a:pt x="24" y="8"/>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167" name="Freeform 382"/>
              <p:cNvSpPr>
                <a:spLocks noEditPoints="1"/>
              </p:cNvSpPr>
              <p:nvPr/>
            </p:nvSpPr>
            <p:spPr bwMode="auto">
              <a:xfrm>
                <a:off x="2122553" y="1387836"/>
                <a:ext cx="170268" cy="198647"/>
              </a:xfrm>
              <a:custGeom>
                <a:avLst/>
                <a:gdLst>
                  <a:gd name="T0" fmla="*/ 24 w 48"/>
                  <a:gd name="T1" fmla="*/ 56 h 56"/>
                  <a:gd name="T2" fmla="*/ 0 w 48"/>
                  <a:gd name="T3" fmla="*/ 26 h 56"/>
                  <a:gd name="T4" fmla="*/ 24 w 48"/>
                  <a:gd name="T5" fmla="*/ 0 h 56"/>
                  <a:gd name="T6" fmla="*/ 48 w 48"/>
                  <a:gd name="T7" fmla="*/ 26 h 56"/>
                  <a:gd name="T8" fmla="*/ 24 w 48"/>
                  <a:gd name="T9" fmla="*/ 56 h 56"/>
                  <a:gd name="T10" fmla="*/ 24 w 48"/>
                  <a:gd name="T11" fmla="*/ 8 h 56"/>
                  <a:gd name="T12" fmla="*/ 8 w 48"/>
                  <a:gd name="T13" fmla="*/ 26 h 56"/>
                  <a:gd name="T14" fmla="*/ 24 w 48"/>
                  <a:gd name="T15" fmla="*/ 48 h 56"/>
                  <a:gd name="T16" fmla="*/ 40 w 48"/>
                  <a:gd name="T17" fmla="*/ 26 h 56"/>
                  <a:gd name="T18" fmla="*/ 24 w 48"/>
                  <a:gd name="T19" fmla="*/ 8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56">
                    <a:moveTo>
                      <a:pt x="24" y="56"/>
                    </a:moveTo>
                    <a:cubicBezTo>
                      <a:pt x="11" y="56"/>
                      <a:pt x="0" y="43"/>
                      <a:pt x="0" y="26"/>
                    </a:cubicBezTo>
                    <a:cubicBezTo>
                      <a:pt x="0" y="14"/>
                      <a:pt x="3" y="0"/>
                      <a:pt x="24" y="0"/>
                    </a:cubicBezTo>
                    <a:cubicBezTo>
                      <a:pt x="46" y="0"/>
                      <a:pt x="48" y="14"/>
                      <a:pt x="48" y="26"/>
                    </a:cubicBezTo>
                    <a:cubicBezTo>
                      <a:pt x="48" y="43"/>
                      <a:pt x="38" y="56"/>
                      <a:pt x="24" y="56"/>
                    </a:cubicBezTo>
                    <a:close/>
                    <a:moveTo>
                      <a:pt x="24" y="8"/>
                    </a:moveTo>
                    <a:cubicBezTo>
                      <a:pt x="12" y="8"/>
                      <a:pt x="8" y="12"/>
                      <a:pt x="8" y="26"/>
                    </a:cubicBezTo>
                    <a:cubicBezTo>
                      <a:pt x="8" y="37"/>
                      <a:pt x="14" y="48"/>
                      <a:pt x="24" y="48"/>
                    </a:cubicBezTo>
                    <a:cubicBezTo>
                      <a:pt x="35" y="48"/>
                      <a:pt x="40" y="37"/>
                      <a:pt x="40" y="26"/>
                    </a:cubicBezTo>
                    <a:cubicBezTo>
                      <a:pt x="40" y="12"/>
                      <a:pt x="36" y="8"/>
                      <a:pt x="24" y="8"/>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grpSp>
      </p:grpSp>
      <p:grpSp>
        <p:nvGrpSpPr>
          <p:cNvPr id="4" name="Group 3"/>
          <p:cNvGrpSpPr/>
          <p:nvPr/>
        </p:nvGrpSpPr>
        <p:grpSpPr>
          <a:xfrm>
            <a:off x="7857842" y="1634861"/>
            <a:ext cx="3649708" cy="2384975"/>
            <a:chOff x="3699003" y="1844824"/>
            <a:chExt cx="3649708" cy="2384975"/>
          </a:xfrm>
        </p:grpSpPr>
        <p:pic>
          <p:nvPicPr>
            <p:cNvPr id="83" name="Picture 8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16680" y="1844824"/>
              <a:ext cx="3632031" cy="2318848"/>
            </a:xfrm>
            <a:prstGeom prst="rect">
              <a:avLst/>
            </a:prstGeom>
          </p:spPr>
        </p:pic>
        <p:sp>
          <p:nvSpPr>
            <p:cNvPr id="84" name="Rectangle 83"/>
            <p:cNvSpPr/>
            <p:nvPr/>
          </p:nvSpPr>
          <p:spPr>
            <a:xfrm>
              <a:off x="4868808" y="3645024"/>
              <a:ext cx="936104" cy="5186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1"/>
                </a:solidFill>
              </a:endParaRPr>
            </a:p>
          </p:txBody>
        </p:sp>
        <p:sp>
          <p:nvSpPr>
            <p:cNvPr id="85" name="TextBox 84"/>
            <p:cNvSpPr txBox="1"/>
            <p:nvPr/>
          </p:nvSpPr>
          <p:spPr>
            <a:xfrm>
              <a:off x="4760796" y="3645024"/>
              <a:ext cx="1152128" cy="584775"/>
            </a:xfrm>
            <a:prstGeom prst="rect">
              <a:avLst/>
            </a:prstGeom>
            <a:noFill/>
          </p:spPr>
          <p:txBody>
            <a:bodyPr wrap="square" rtlCol="0">
              <a:spAutoFit/>
            </a:bodyPr>
            <a:lstStyle/>
            <a:p>
              <a:pPr algn="ctr"/>
              <a:r>
                <a:rPr lang="en-CA" sz="1600" dirty="0" smtClean="0">
                  <a:latin typeface="Arial Black" panose="020B0A04020102020204" pitchFamily="34" charset="0"/>
                  <a:cs typeface="Arial" panose="020B0604020202020204" pitchFamily="34" charset="0"/>
                </a:rPr>
                <a:t>Project Planning</a:t>
              </a:r>
              <a:endParaRPr lang="en-CA" sz="1600" dirty="0">
                <a:latin typeface="Arial Black" panose="020B0A04020102020204" pitchFamily="34" charset="0"/>
                <a:cs typeface="Arial" panose="020B0604020202020204" pitchFamily="34" charset="0"/>
              </a:endParaRPr>
            </a:p>
          </p:txBody>
        </p:sp>
        <p:sp>
          <p:nvSpPr>
            <p:cNvPr id="86" name="TextBox 85"/>
            <p:cNvSpPr txBox="1"/>
            <p:nvPr/>
          </p:nvSpPr>
          <p:spPr>
            <a:xfrm>
              <a:off x="3699003" y="3763562"/>
              <a:ext cx="1008112" cy="400110"/>
            </a:xfrm>
            <a:prstGeom prst="rect">
              <a:avLst/>
            </a:prstGeom>
            <a:solidFill>
              <a:schemeClr val="bg1"/>
            </a:solidFill>
          </p:spPr>
          <p:txBody>
            <a:bodyPr wrap="square" rtlCol="0">
              <a:spAutoFit/>
            </a:bodyPr>
            <a:lstStyle/>
            <a:p>
              <a:pPr algn="ctr"/>
              <a:r>
                <a:rPr lang="en-CA" sz="1000" b="1" dirty="0" smtClean="0">
                  <a:latin typeface="Arial" panose="020B0604020202020204" pitchFamily="34" charset="0"/>
                  <a:cs typeface="Arial" panose="020B0604020202020204" pitchFamily="34" charset="0"/>
                </a:rPr>
                <a:t>Program Vision</a:t>
              </a:r>
              <a:endParaRPr lang="en-CA" sz="1000" b="1" dirty="0">
                <a:latin typeface="Arial" panose="020B0604020202020204" pitchFamily="34" charset="0"/>
                <a:cs typeface="Arial" panose="020B0604020202020204" pitchFamily="34" charset="0"/>
              </a:endParaRPr>
            </a:p>
          </p:txBody>
        </p:sp>
        <p:sp>
          <p:nvSpPr>
            <p:cNvPr id="87" name="TextBox 86"/>
            <p:cNvSpPr txBox="1"/>
            <p:nvPr/>
          </p:nvSpPr>
          <p:spPr>
            <a:xfrm>
              <a:off x="6236960" y="3763562"/>
              <a:ext cx="1008112" cy="400110"/>
            </a:xfrm>
            <a:prstGeom prst="rect">
              <a:avLst/>
            </a:prstGeom>
            <a:solidFill>
              <a:schemeClr val="bg1"/>
            </a:solidFill>
          </p:spPr>
          <p:txBody>
            <a:bodyPr wrap="square" rtlCol="0">
              <a:spAutoFit/>
            </a:bodyPr>
            <a:lstStyle/>
            <a:p>
              <a:pPr algn="ctr"/>
              <a:r>
                <a:rPr lang="en-CA" sz="1000" b="1" dirty="0" smtClean="0">
                  <a:latin typeface="Arial" panose="020B0604020202020204" pitchFamily="34" charset="0"/>
                  <a:cs typeface="Arial" panose="020B0604020202020204" pitchFamily="34" charset="0"/>
                </a:rPr>
                <a:t>Program Review</a:t>
              </a:r>
              <a:endParaRPr lang="en-CA" sz="1000" b="1"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20426066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0" y="0"/>
            <a:ext cx="12166600" cy="6858000"/>
          </a:xfrm>
          <a:prstGeom prst="rect">
            <a:avLst/>
          </a:prstGeom>
        </p:spPr>
      </p:pic>
      <p:sp>
        <p:nvSpPr>
          <p:cNvPr id="4" name="Slide Number Placeholder 3"/>
          <p:cNvSpPr>
            <a:spLocks noGrp="1"/>
          </p:cNvSpPr>
          <p:nvPr>
            <p:ph type="sldNum" sz="quarter" idx="10"/>
          </p:nvPr>
        </p:nvSpPr>
        <p:spPr>
          <a:prstGeom prst="rect">
            <a:avLst/>
          </a:prstGeom>
        </p:spPr>
        <p:txBody>
          <a:bodyPr/>
          <a:lstStyle/>
          <a:p>
            <a:fld id="{78075564-AF6E-40FC-905A-F6C5E8D29614}" type="slidenum">
              <a:rPr lang="en-US" altLang="en-US" smtClean="0"/>
              <a:pPr/>
              <a:t>41</a:t>
            </a:fld>
            <a:endParaRPr lang="en-US" altLang="en-US" dirty="0"/>
          </a:p>
        </p:txBody>
      </p:sp>
      <p:sp>
        <p:nvSpPr>
          <p:cNvPr id="7" name="Rectangle 6"/>
          <p:cNvSpPr/>
          <p:nvPr/>
        </p:nvSpPr>
        <p:spPr>
          <a:xfrm>
            <a:off x="-143727" y="1486830"/>
            <a:ext cx="12479453" cy="2507785"/>
          </a:xfrm>
          <a:prstGeom prst="rect">
            <a:avLst/>
          </a:prstGeom>
          <a:solidFill>
            <a:srgbClr val="427BBF">
              <a:alpha val="96863"/>
            </a:srgbClr>
          </a:solidFill>
          <a:ln>
            <a:noFill/>
          </a:ln>
          <a:effectLst/>
        </p:spPr>
        <p:style>
          <a:lnRef idx="1">
            <a:schemeClr val="accent1"/>
          </a:lnRef>
          <a:fillRef idx="3">
            <a:schemeClr val="accent1"/>
          </a:fillRef>
          <a:effectRef idx="2">
            <a:schemeClr val="accent1"/>
          </a:effectRef>
          <a:fontRef idx="minor">
            <a:schemeClr val="lt1"/>
          </a:fontRef>
        </p:style>
        <p:txBody>
          <a:bodyPr lIns="121917" tIns="60958" rIns="121917" bIns="60958" spcCol="0" rtlCol="0" anchor="ctr"/>
          <a:lstStyle/>
          <a:p>
            <a:pPr algn="ctr"/>
            <a:endParaRPr lang="en-CA"/>
          </a:p>
        </p:txBody>
      </p:sp>
      <p:sp>
        <p:nvSpPr>
          <p:cNvPr id="49" name="Title 2"/>
          <p:cNvSpPr txBox="1">
            <a:spLocks/>
          </p:cNvSpPr>
          <p:nvPr/>
        </p:nvSpPr>
        <p:spPr bwMode="auto">
          <a:xfrm>
            <a:off x="609622" y="2295488"/>
            <a:ext cx="11195200" cy="7582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877" tIns="60938" rIns="121877" bIns="60938" numCol="1" anchor="t" anchorCtr="0" compatLnSpc="1">
            <a:prstTxWarp prst="textNoShape">
              <a:avLst/>
            </a:prstTxWarp>
            <a:noAutofit/>
          </a:bodyPr>
          <a:lstStyle>
            <a:lvl1pPr algn="l" defTabSz="457022" rtl="0" eaLnBrk="1" fontAlgn="base" hangingPunct="1">
              <a:spcBef>
                <a:spcPct val="0"/>
              </a:spcBef>
              <a:spcAft>
                <a:spcPct val="0"/>
              </a:spcAft>
              <a:defRPr lang="en-US" sz="3600" b="0" i="0" kern="1200">
                <a:solidFill>
                  <a:srgbClr val="F68C1E"/>
                </a:solidFill>
                <a:latin typeface="Century Gothic" panose="020B0502020202020204" pitchFamily="34" charset="0"/>
                <a:ea typeface="ヒラギノ角ゴ Pro W3" pitchFamily="126" charset="-128"/>
                <a:cs typeface="Arial" panose="020B0604020202020204" pitchFamily="34" charset="0"/>
              </a:defRPr>
            </a:lvl1pPr>
            <a:lvl2pPr algn="l" defTabSz="457022" rtl="0" eaLnBrk="1" fontAlgn="base" hangingPunct="1">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022" rtl="0" eaLnBrk="1" fontAlgn="base" hangingPunct="1">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022" rtl="0" eaLnBrk="1" fontAlgn="base" hangingPunct="1">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022" rtl="0" eaLnBrk="1" fontAlgn="base" hangingPunct="1">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022" algn="ctr" defTabSz="457022" rtl="0" eaLnBrk="1" fontAlgn="base" hangingPunct="1">
              <a:spcBef>
                <a:spcPct val="0"/>
              </a:spcBef>
              <a:spcAft>
                <a:spcPct val="0"/>
              </a:spcAft>
              <a:defRPr sz="3600">
                <a:solidFill>
                  <a:srgbClr val="0064A5"/>
                </a:solidFill>
                <a:latin typeface="Gill Sans Light" pitchFamily="126" charset="0"/>
                <a:ea typeface="ヒラギノ角ゴ Pro W3" pitchFamily="126" charset="-128"/>
              </a:defRPr>
            </a:lvl6pPr>
            <a:lvl7pPr marL="914063" algn="ctr" defTabSz="457022" rtl="0" eaLnBrk="1" fontAlgn="base" hangingPunct="1">
              <a:spcBef>
                <a:spcPct val="0"/>
              </a:spcBef>
              <a:spcAft>
                <a:spcPct val="0"/>
              </a:spcAft>
              <a:defRPr sz="3600">
                <a:solidFill>
                  <a:srgbClr val="0064A5"/>
                </a:solidFill>
                <a:latin typeface="Gill Sans Light" pitchFamily="126" charset="0"/>
                <a:ea typeface="ヒラギノ角ゴ Pro W3" pitchFamily="126" charset="-128"/>
              </a:defRPr>
            </a:lvl7pPr>
            <a:lvl8pPr marL="1371090" algn="ctr" defTabSz="457022" rtl="0" eaLnBrk="1" fontAlgn="base" hangingPunct="1">
              <a:spcBef>
                <a:spcPct val="0"/>
              </a:spcBef>
              <a:spcAft>
                <a:spcPct val="0"/>
              </a:spcAft>
              <a:defRPr sz="3600">
                <a:solidFill>
                  <a:srgbClr val="0064A5"/>
                </a:solidFill>
                <a:latin typeface="Gill Sans Light" pitchFamily="126" charset="0"/>
                <a:ea typeface="ヒラギノ角ゴ Pro W3" pitchFamily="126" charset="-128"/>
              </a:defRPr>
            </a:lvl8pPr>
            <a:lvl9pPr marL="1828124" algn="ctr" defTabSz="457022" rtl="0" eaLnBrk="1" fontAlgn="base" hangingPunct="1">
              <a:spcBef>
                <a:spcPct val="0"/>
              </a:spcBef>
              <a:spcAft>
                <a:spcPct val="0"/>
              </a:spcAft>
              <a:defRPr sz="3600">
                <a:solidFill>
                  <a:srgbClr val="0064A5"/>
                </a:solidFill>
                <a:latin typeface="Gill Sans Light" pitchFamily="126" charset="0"/>
                <a:ea typeface="ヒラギノ角ゴ Pro W3" pitchFamily="126" charset="-128"/>
              </a:defRPr>
            </a:lvl9pPr>
          </a:lstStyle>
          <a:p>
            <a:pPr defTabSz="914400" fontAlgn="auto">
              <a:spcBef>
                <a:spcPts val="0"/>
              </a:spcBef>
              <a:spcAft>
                <a:spcPts val="0"/>
              </a:spcAft>
              <a:defRPr/>
            </a:pPr>
            <a:r>
              <a:rPr lang="en-CA" sz="4400" dirty="0">
                <a:solidFill>
                  <a:schemeClr val="bg1"/>
                </a:solidFill>
              </a:rPr>
              <a:t>Exercise: Scrum roles and responsibilities</a:t>
            </a:r>
            <a:endParaRPr lang="en-CA" sz="4400" dirty="0"/>
          </a:p>
          <a:p>
            <a:pPr lvl="0" defTabSz="914400" fontAlgn="auto">
              <a:spcBef>
                <a:spcPts val="0"/>
              </a:spcBef>
              <a:spcAft>
                <a:spcPts val="0"/>
              </a:spcAft>
              <a:defRPr/>
            </a:pPr>
            <a:endParaRPr lang="en-CA" sz="4400" dirty="0">
              <a:solidFill>
                <a:schemeClr val="bg1"/>
              </a:solidFill>
            </a:endParaRPr>
          </a:p>
        </p:txBody>
      </p:sp>
    </p:spTree>
    <p:extLst>
      <p:ext uri="{BB962C8B-B14F-4D97-AF65-F5344CB8AC3E}">
        <p14:creationId xmlns:p14="http://schemas.microsoft.com/office/powerpoint/2010/main" val="129677108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8075564-AF6E-40FC-905A-F6C5E8D29614}" type="slidenum">
              <a:rPr lang="en-US" altLang="en-US" smtClean="0"/>
              <a:pPr/>
              <a:t>42</a:t>
            </a:fld>
            <a:endParaRPr lang="en-US" alt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2413" y="321183"/>
            <a:ext cx="11435734" cy="6006465"/>
          </a:xfrm>
          <a:prstGeom prst="rect">
            <a:avLst/>
          </a:prstGeom>
        </p:spPr>
      </p:pic>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01197" y="2905125"/>
            <a:ext cx="2266950" cy="1219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4643137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1" name="Rectangle 730"/>
          <p:cNvSpPr/>
          <p:nvPr/>
        </p:nvSpPr>
        <p:spPr>
          <a:xfrm>
            <a:off x="1858514" y="361136"/>
            <a:ext cx="8474973" cy="6247643"/>
          </a:xfrm>
          <a:prstGeom prst="rect">
            <a:avLst/>
          </a:prstGeom>
          <a:solidFill>
            <a:schemeClr val="bg1"/>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 name="Flowchart: Connector 2"/>
          <p:cNvSpPr/>
          <p:nvPr/>
        </p:nvSpPr>
        <p:spPr>
          <a:xfrm>
            <a:off x="5756045" y="776911"/>
            <a:ext cx="1671891" cy="1579725"/>
          </a:xfrm>
          <a:prstGeom prst="flowChartConnector">
            <a:avLst/>
          </a:prstGeom>
          <a:noFill/>
          <a:ln w="28575">
            <a:solidFill>
              <a:srgbClr val="73B6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6" name="Flowchart: Connector 185"/>
          <p:cNvSpPr/>
          <p:nvPr/>
        </p:nvSpPr>
        <p:spPr>
          <a:xfrm>
            <a:off x="3737371" y="2740828"/>
            <a:ext cx="3839075" cy="3588071"/>
          </a:xfrm>
          <a:prstGeom prst="flowChartConnector">
            <a:avLst/>
          </a:prstGeom>
          <a:noFill/>
          <a:ln w="38100">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51" name="Group 50"/>
          <p:cNvGrpSpPr/>
          <p:nvPr/>
        </p:nvGrpSpPr>
        <p:grpSpPr>
          <a:xfrm>
            <a:off x="6239236" y="1472156"/>
            <a:ext cx="705513" cy="702245"/>
            <a:chOff x="7186614" y="1658937"/>
            <a:chExt cx="461963" cy="460375"/>
          </a:xfrm>
          <a:solidFill>
            <a:srgbClr val="73B632"/>
          </a:solidFill>
        </p:grpSpPr>
        <p:sp>
          <p:nvSpPr>
            <p:cNvPr id="52" name="Freeform 527"/>
            <p:cNvSpPr>
              <a:spLocks noEditPoints="1"/>
            </p:cNvSpPr>
            <p:nvPr/>
          </p:nvSpPr>
          <p:spPr bwMode="auto">
            <a:xfrm>
              <a:off x="7373939" y="1658937"/>
              <a:ext cx="87313" cy="85725"/>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8 h 48"/>
                <a:gd name="T12" fmla="*/ 8 w 48"/>
                <a:gd name="T13" fmla="*/ 24 h 48"/>
                <a:gd name="T14" fmla="*/ 24 w 48"/>
                <a:gd name="T15" fmla="*/ 40 h 48"/>
                <a:gd name="T16" fmla="*/ 40 w 48"/>
                <a:gd name="T17" fmla="*/ 24 h 48"/>
                <a:gd name="T18" fmla="*/ 24 w 48"/>
                <a:gd name="T19" fmla="*/ 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7"/>
                    <a:pt x="0" y="24"/>
                  </a:cubicBezTo>
                  <a:cubicBezTo>
                    <a:pt x="0" y="11"/>
                    <a:pt x="11" y="0"/>
                    <a:pt x="24" y="0"/>
                  </a:cubicBezTo>
                  <a:cubicBezTo>
                    <a:pt x="37" y="0"/>
                    <a:pt x="48" y="11"/>
                    <a:pt x="48" y="24"/>
                  </a:cubicBezTo>
                  <a:cubicBezTo>
                    <a:pt x="48" y="37"/>
                    <a:pt x="37" y="48"/>
                    <a:pt x="24" y="48"/>
                  </a:cubicBezTo>
                  <a:close/>
                  <a:moveTo>
                    <a:pt x="24" y="8"/>
                  </a:moveTo>
                  <a:cubicBezTo>
                    <a:pt x="15" y="8"/>
                    <a:pt x="8" y="15"/>
                    <a:pt x="8" y="24"/>
                  </a:cubicBezTo>
                  <a:cubicBezTo>
                    <a:pt x="8" y="33"/>
                    <a:pt x="15" y="40"/>
                    <a:pt x="24" y="40"/>
                  </a:cubicBezTo>
                  <a:cubicBezTo>
                    <a:pt x="33" y="40"/>
                    <a:pt x="40" y="33"/>
                    <a:pt x="40" y="24"/>
                  </a:cubicBezTo>
                  <a:cubicBezTo>
                    <a:pt x="40" y="15"/>
                    <a:pt x="33" y="8"/>
                    <a:pt x="2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solidFill>
                  <a:srgbClr val="73B632"/>
                </a:solidFill>
              </a:endParaRPr>
            </a:p>
          </p:txBody>
        </p:sp>
        <p:sp>
          <p:nvSpPr>
            <p:cNvPr id="53" name="Freeform 528"/>
            <p:cNvSpPr>
              <a:spLocks noEditPoints="1"/>
            </p:cNvSpPr>
            <p:nvPr/>
          </p:nvSpPr>
          <p:spPr bwMode="auto">
            <a:xfrm>
              <a:off x="7324726" y="1758950"/>
              <a:ext cx="185738" cy="115888"/>
            </a:xfrm>
            <a:custGeom>
              <a:avLst/>
              <a:gdLst>
                <a:gd name="T0" fmla="*/ 104 w 104"/>
                <a:gd name="T1" fmla="*/ 64 h 64"/>
                <a:gd name="T2" fmla="*/ 0 w 104"/>
                <a:gd name="T3" fmla="*/ 64 h 64"/>
                <a:gd name="T4" fmla="*/ 0 w 104"/>
                <a:gd name="T5" fmla="*/ 32 h 64"/>
                <a:gd name="T6" fmla="*/ 32 w 104"/>
                <a:gd name="T7" fmla="*/ 0 h 64"/>
                <a:gd name="T8" fmla="*/ 72 w 104"/>
                <a:gd name="T9" fmla="*/ 0 h 64"/>
                <a:gd name="T10" fmla="*/ 104 w 104"/>
                <a:gd name="T11" fmla="*/ 32 h 64"/>
                <a:gd name="T12" fmla="*/ 104 w 104"/>
                <a:gd name="T13" fmla="*/ 64 h 64"/>
                <a:gd name="T14" fmla="*/ 8 w 104"/>
                <a:gd name="T15" fmla="*/ 56 h 64"/>
                <a:gd name="T16" fmla="*/ 96 w 104"/>
                <a:gd name="T17" fmla="*/ 56 h 64"/>
                <a:gd name="T18" fmla="*/ 96 w 104"/>
                <a:gd name="T19" fmla="*/ 32 h 64"/>
                <a:gd name="T20" fmla="*/ 72 w 104"/>
                <a:gd name="T21" fmla="*/ 8 h 64"/>
                <a:gd name="T22" fmla="*/ 32 w 104"/>
                <a:gd name="T23" fmla="*/ 8 h 64"/>
                <a:gd name="T24" fmla="*/ 8 w 104"/>
                <a:gd name="T25" fmla="*/ 32 h 64"/>
                <a:gd name="T26" fmla="*/ 8 w 104"/>
                <a:gd name="T27" fmla="*/ 56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4" h="64">
                  <a:moveTo>
                    <a:pt x="104" y="64"/>
                  </a:moveTo>
                  <a:cubicBezTo>
                    <a:pt x="0" y="64"/>
                    <a:pt x="0" y="64"/>
                    <a:pt x="0" y="64"/>
                  </a:cubicBezTo>
                  <a:cubicBezTo>
                    <a:pt x="0" y="32"/>
                    <a:pt x="0" y="32"/>
                    <a:pt x="0" y="32"/>
                  </a:cubicBezTo>
                  <a:cubicBezTo>
                    <a:pt x="0" y="14"/>
                    <a:pt x="15" y="0"/>
                    <a:pt x="32" y="0"/>
                  </a:cubicBezTo>
                  <a:cubicBezTo>
                    <a:pt x="72" y="0"/>
                    <a:pt x="72" y="0"/>
                    <a:pt x="72" y="0"/>
                  </a:cubicBezTo>
                  <a:cubicBezTo>
                    <a:pt x="90" y="0"/>
                    <a:pt x="104" y="14"/>
                    <a:pt x="104" y="32"/>
                  </a:cubicBezTo>
                  <a:lnTo>
                    <a:pt x="104" y="64"/>
                  </a:lnTo>
                  <a:close/>
                  <a:moveTo>
                    <a:pt x="8" y="56"/>
                  </a:moveTo>
                  <a:cubicBezTo>
                    <a:pt x="96" y="56"/>
                    <a:pt x="96" y="56"/>
                    <a:pt x="96" y="56"/>
                  </a:cubicBezTo>
                  <a:cubicBezTo>
                    <a:pt x="96" y="32"/>
                    <a:pt x="96" y="32"/>
                    <a:pt x="96" y="32"/>
                  </a:cubicBezTo>
                  <a:cubicBezTo>
                    <a:pt x="96" y="19"/>
                    <a:pt x="85" y="8"/>
                    <a:pt x="72" y="8"/>
                  </a:cubicBezTo>
                  <a:cubicBezTo>
                    <a:pt x="32" y="8"/>
                    <a:pt x="32" y="8"/>
                    <a:pt x="32" y="8"/>
                  </a:cubicBezTo>
                  <a:cubicBezTo>
                    <a:pt x="19" y="8"/>
                    <a:pt x="8" y="19"/>
                    <a:pt x="8" y="32"/>
                  </a:cubicBezTo>
                  <a:lnTo>
                    <a:pt x="8" y="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solidFill>
                  <a:srgbClr val="73B632"/>
                </a:solidFill>
              </a:endParaRPr>
            </a:p>
          </p:txBody>
        </p:sp>
        <p:sp>
          <p:nvSpPr>
            <p:cNvPr id="54" name="Rectangle 529"/>
            <p:cNvSpPr>
              <a:spLocks noChangeArrowheads="1"/>
            </p:cNvSpPr>
            <p:nvPr/>
          </p:nvSpPr>
          <p:spPr bwMode="auto">
            <a:xfrm>
              <a:off x="7367589" y="1831975"/>
              <a:ext cx="14288" cy="365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solidFill>
                  <a:srgbClr val="73B632"/>
                </a:solidFill>
              </a:endParaRPr>
            </a:p>
          </p:txBody>
        </p:sp>
        <p:sp>
          <p:nvSpPr>
            <p:cNvPr id="55" name="Rectangle 530"/>
            <p:cNvSpPr>
              <a:spLocks noChangeArrowheads="1"/>
            </p:cNvSpPr>
            <p:nvPr/>
          </p:nvSpPr>
          <p:spPr bwMode="auto">
            <a:xfrm>
              <a:off x="7453314" y="1831975"/>
              <a:ext cx="14288" cy="365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solidFill>
                  <a:srgbClr val="73B632"/>
                </a:solidFill>
              </a:endParaRPr>
            </a:p>
          </p:txBody>
        </p:sp>
        <p:sp>
          <p:nvSpPr>
            <p:cNvPr id="56" name="Freeform 531"/>
            <p:cNvSpPr>
              <a:spLocks/>
            </p:cNvSpPr>
            <p:nvPr/>
          </p:nvSpPr>
          <p:spPr bwMode="auto">
            <a:xfrm>
              <a:off x="7475539" y="1687512"/>
              <a:ext cx="173038" cy="274638"/>
            </a:xfrm>
            <a:custGeom>
              <a:avLst/>
              <a:gdLst>
                <a:gd name="T0" fmla="*/ 109 w 109"/>
                <a:gd name="T1" fmla="*/ 173 h 173"/>
                <a:gd name="T2" fmla="*/ 41 w 109"/>
                <a:gd name="T3" fmla="*/ 173 h 173"/>
                <a:gd name="T4" fmla="*/ 41 w 109"/>
                <a:gd name="T5" fmla="*/ 163 h 173"/>
                <a:gd name="T6" fmla="*/ 100 w 109"/>
                <a:gd name="T7" fmla="*/ 163 h 173"/>
                <a:gd name="T8" fmla="*/ 100 w 109"/>
                <a:gd name="T9" fmla="*/ 9 h 173"/>
                <a:gd name="T10" fmla="*/ 0 w 109"/>
                <a:gd name="T11" fmla="*/ 9 h 173"/>
                <a:gd name="T12" fmla="*/ 0 w 109"/>
                <a:gd name="T13" fmla="*/ 0 h 173"/>
                <a:gd name="T14" fmla="*/ 109 w 109"/>
                <a:gd name="T15" fmla="*/ 0 h 173"/>
                <a:gd name="T16" fmla="*/ 109 w 109"/>
                <a:gd name="T17" fmla="*/ 173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9" h="173">
                  <a:moveTo>
                    <a:pt x="109" y="173"/>
                  </a:moveTo>
                  <a:lnTo>
                    <a:pt x="41" y="173"/>
                  </a:lnTo>
                  <a:lnTo>
                    <a:pt x="41" y="163"/>
                  </a:lnTo>
                  <a:lnTo>
                    <a:pt x="100" y="163"/>
                  </a:lnTo>
                  <a:lnTo>
                    <a:pt x="100" y="9"/>
                  </a:lnTo>
                  <a:lnTo>
                    <a:pt x="0" y="9"/>
                  </a:lnTo>
                  <a:lnTo>
                    <a:pt x="0" y="0"/>
                  </a:lnTo>
                  <a:lnTo>
                    <a:pt x="109" y="0"/>
                  </a:lnTo>
                  <a:lnTo>
                    <a:pt x="109" y="17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solidFill>
                  <a:srgbClr val="73B632"/>
                </a:solidFill>
              </a:endParaRPr>
            </a:p>
          </p:txBody>
        </p:sp>
        <p:sp>
          <p:nvSpPr>
            <p:cNvPr id="57" name="Freeform 532"/>
            <p:cNvSpPr>
              <a:spLocks/>
            </p:cNvSpPr>
            <p:nvPr/>
          </p:nvSpPr>
          <p:spPr bwMode="auto">
            <a:xfrm>
              <a:off x="7186614" y="1687512"/>
              <a:ext cx="173038" cy="274638"/>
            </a:xfrm>
            <a:custGeom>
              <a:avLst/>
              <a:gdLst>
                <a:gd name="T0" fmla="*/ 68 w 109"/>
                <a:gd name="T1" fmla="*/ 173 h 173"/>
                <a:gd name="T2" fmla="*/ 0 w 109"/>
                <a:gd name="T3" fmla="*/ 173 h 173"/>
                <a:gd name="T4" fmla="*/ 0 w 109"/>
                <a:gd name="T5" fmla="*/ 0 h 173"/>
                <a:gd name="T6" fmla="*/ 109 w 109"/>
                <a:gd name="T7" fmla="*/ 0 h 173"/>
                <a:gd name="T8" fmla="*/ 109 w 109"/>
                <a:gd name="T9" fmla="*/ 9 h 173"/>
                <a:gd name="T10" fmla="*/ 9 w 109"/>
                <a:gd name="T11" fmla="*/ 9 h 173"/>
                <a:gd name="T12" fmla="*/ 9 w 109"/>
                <a:gd name="T13" fmla="*/ 163 h 173"/>
                <a:gd name="T14" fmla="*/ 68 w 109"/>
                <a:gd name="T15" fmla="*/ 163 h 173"/>
                <a:gd name="T16" fmla="*/ 68 w 109"/>
                <a:gd name="T17" fmla="*/ 173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9" h="173">
                  <a:moveTo>
                    <a:pt x="68" y="173"/>
                  </a:moveTo>
                  <a:lnTo>
                    <a:pt x="0" y="173"/>
                  </a:lnTo>
                  <a:lnTo>
                    <a:pt x="0" y="0"/>
                  </a:lnTo>
                  <a:lnTo>
                    <a:pt x="109" y="0"/>
                  </a:lnTo>
                  <a:lnTo>
                    <a:pt x="109" y="9"/>
                  </a:lnTo>
                  <a:lnTo>
                    <a:pt x="9" y="9"/>
                  </a:lnTo>
                  <a:lnTo>
                    <a:pt x="9" y="163"/>
                  </a:lnTo>
                  <a:lnTo>
                    <a:pt x="68" y="163"/>
                  </a:lnTo>
                  <a:lnTo>
                    <a:pt x="68" y="17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solidFill>
                  <a:srgbClr val="73B632"/>
                </a:solidFill>
              </a:endParaRPr>
            </a:p>
          </p:txBody>
        </p:sp>
        <p:sp>
          <p:nvSpPr>
            <p:cNvPr id="58" name="Freeform 533"/>
            <p:cNvSpPr>
              <a:spLocks noEditPoints="1"/>
            </p:cNvSpPr>
            <p:nvPr/>
          </p:nvSpPr>
          <p:spPr bwMode="auto">
            <a:xfrm>
              <a:off x="7280276" y="1860550"/>
              <a:ext cx="274638" cy="57150"/>
            </a:xfrm>
            <a:custGeom>
              <a:avLst/>
              <a:gdLst>
                <a:gd name="T0" fmla="*/ 173 w 173"/>
                <a:gd name="T1" fmla="*/ 36 h 36"/>
                <a:gd name="T2" fmla="*/ 0 w 173"/>
                <a:gd name="T3" fmla="*/ 36 h 36"/>
                <a:gd name="T4" fmla="*/ 0 w 173"/>
                <a:gd name="T5" fmla="*/ 0 h 36"/>
                <a:gd name="T6" fmla="*/ 173 w 173"/>
                <a:gd name="T7" fmla="*/ 0 h 36"/>
                <a:gd name="T8" fmla="*/ 173 w 173"/>
                <a:gd name="T9" fmla="*/ 36 h 36"/>
                <a:gd name="T10" fmla="*/ 9 w 173"/>
                <a:gd name="T11" fmla="*/ 27 h 36"/>
                <a:gd name="T12" fmla="*/ 164 w 173"/>
                <a:gd name="T13" fmla="*/ 27 h 36"/>
                <a:gd name="T14" fmla="*/ 164 w 173"/>
                <a:gd name="T15" fmla="*/ 9 h 36"/>
                <a:gd name="T16" fmla="*/ 9 w 173"/>
                <a:gd name="T17" fmla="*/ 9 h 36"/>
                <a:gd name="T18" fmla="*/ 9 w 173"/>
                <a:gd name="T19" fmla="*/ 27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3" h="36">
                  <a:moveTo>
                    <a:pt x="173" y="36"/>
                  </a:moveTo>
                  <a:lnTo>
                    <a:pt x="0" y="36"/>
                  </a:lnTo>
                  <a:lnTo>
                    <a:pt x="0" y="0"/>
                  </a:lnTo>
                  <a:lnTo>
                    <a:pt x="173" y="0"/>
                  </a:lnTo>
                  <a:lnTo>
                    <a:pt x="173" y="36"/>
                  </a:lnTo>
                  <a:close/>
                  <a:moveTo>
                    <a:pt x="9" y="27"/>
                  </a:moveTo>
                  <a:lnTo>
                    <a:pt x="164" y="27"/>
                  </a:lnTo>
                  <a:lnTo>
                    <a:pt x="164" y="9"/>
                  </a:lnTo>
                  <a:lnTo>
                    <a:pt x="9" y="9"/>
                  </a:lnTo>
                  <a:lnTo>
                    <a:pt x="9"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solidFill>
                  <a:srgbClr val="73B632"/>
                </a:solidFill>
              </a:endParaRPr>
            </a:p>
          </p:txBody>
        </p:sp>
        <p:sp>
          <p:nvSpPr>
            <p:cNvPr id="59" name="Freeform 534"/>
            <p:cNvSpPr>
              <a:spLocks/>
            </p:cNvSpPr>
            <p:nvPr/>
          </p:nvSpPr>
          <p:spPr bwMode="auto">
            <a:xfrm>
              <a:off x="7324726" y="1903412"/>
              <a:ext cx="185738" cy="215900"/>
            </a:xfrm>
            <a:custGeom>
              <a:avLst/>
              <a:gdLst>
                <a:gd name="T0" fmla="*/ 117 w 117"/>
                <a:gd name="T1" fmla="*/ 136 h 136"/>
                <a:gd name="T2" fmla="*/ 108 w 117"/>
                <a:gd name="T3" fmla="*/ 136 h 136"/>
                <a:gd name="T4" fmla="*/ 108 w 117"/>
                <a:gd name="T5" fmla="*/ 9 h 136"/>
                <a:gd name="T6" fmla="*/ 9 w 117"/>
                <a:gd name="T7" fmla="*/ 9 h 136"/>
                <a:gd name="T8" fmla="*/ 9 w 117"/>
                <a:gd name="T9" fmla="*/ 136 h 136"/>
                <a:gd name="T10" fmla="*/ 0 w 117"/>
                <a:gd name="T11" fmla="*/ 136 h 136"/>
                <a:gd name="T12" fmla="*/ 0 w 117"/>
                <a:gd name="T13" fmla="*/ 0 h 136"/>
                <a:gd name="T14" fmla="*/ 117 w 117"/>
                <a:gd name="T15" fmla="*/ 0 h 136"/>
                <a:gd name="T16" fmla="*/ 117 w 117"/>
                <a:gd name="T17" fmla="*/ 136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7" h="136">
                  <a:moveTo>
                    <a:pt x="117" y="136"/>
                  </a:moveTo>
                  <a:lnTo>
                    <a:pt x="108" y="136"/>
                  </a:lnTo>
                  <a:lnTo>
                    <a:pt x="108" y="9"/>
                  </a:lnTo>
                  <a:lnTo>
                    <a:pt x="9" y="9"/>
                  </a:lnTo>
                  <a:lnTo>
                    <a:pt x="9" y="136"/>
                  </a:lnTo>
                  <a:lnTo>
                    <a:pt x="0" y="136"/>
                  </a:lnTo>
                  <a:lnTo>
                    <a:pt x="0" y="0"/>
                  </a:lnTo>
                  <a:lnTo>
                    <a:pt x="117" y="0"/>
                  </a:lnTo>
                  <a:lnTo>
                    <a:pt x="117" y="1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solidFill>
                  <a:srgbClr val="73B632"/>
                </a:solidFill>
              </a:endParaRPr>
            </a:p>
          </p:txBody>
        </p:sp>
        <p:sp>
          <p:nvSpPr>
            <p:cNvPr id="60" name="Freeform 535"/>
            <p:cNvSpPr>
              <a:spLocks noEditPoints="1"/>
            </p:cNvSpPr>
            <p:nvPr/>
          </p:nvSpPr>
          <p:spPr bwMode="auto">
            <a:xfrm>
              <a:off x="7367589" y="1946275"/>
              <a:ext cx="100013" cy="144463"/>
            </a:xfrm>
            <a:custGeom>
              <a:avLst/>
              <a:gdLst>
                <a:gd name="T0" fmla="*/ 63 w 63"/>
                <a:gd name="T1" fmla="*/ 91 h 91"/>
                <a:gd name="T2" fmla="*/ 0 w 63"/>
                <a:gd name="T3" fmla="*/ 91 h 91"/>
                <a:gd name="T4" fmla="*/ 0 w 63"/>
                <a:gd name="T5" fmla="*/ 0 h 91"/>
                <a:gd name="T6" fmla="*/ 63 w 63"/>
                <a:gd name="T7" fmla="*/ 0 h 91"/>
                <a:gd name="T8" fmla="*/ 63 w 63"/>
                <a:gd name="T9" fmla="*/ 91 h 91"/>
                <a:gd name="T10" fmla="*/ 9 w 63"/>
                <a:gd name="T11" fmla="*/ 82 h 91"/>
                <a:gd name="T12" fmla="*/ 54 w 63"/>
                <a:gd name="T13" fmla="*/ 82 h 91"/>
                <a:gd name="T14" fmla="*/ 54 w 63"/>
                <a:gd name="T15" fmla="*/ 10 h 91"/>
                <a:gd name="T16" fmla="*/ 9 w 63"/>
                <a:gd name="T17" fmla="*/ 10 h 91"/>
                <a:gd name="T18" fmla="*/ 9 w 63"/>
                <a:gd name="T19" fmla="*/ 82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 h="91">
                  <a:moveTo>
                    <a:pt x="63" y="91"/>
                  </a:moveTo>
                  <a:lnTo>
                    <a:pt x="0" y="91"/>
                  </a:lnTo>
                  <a:lnTo>
                    <a:pt x="0" y="0"/>
                  </a:lnTo>
                  <a:lnTo>
                    <a:pt x="63" y="0"/>
                  </a:lnTo>
                  <a:lnTo>
                    <a:pt x="63" y="91"/>
                  </a:lnTo>
                  <a:close/>
                  <a:moveTo>
                    <a:pt x="9" y="82"/>
                  </a:moveTo>
                  <a:lnTo>
                    <a:pt x="54" y="82"/>
                  </a:lnTo>
                  <a:lnTo>
                    <a:pt x="54" y="10"/>
                  </a:lnTo>
                  <a:lnTo>
                    <a:pt x="9" y="10"/>
                  </a:lnTo>
                  <a:lnTo>
                    <a:pt x="9" y="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solidFill>
                  <a:srgbClr val="73B632"/>
                </a:solidFill>
              </a:endParaRPr>
            </a:p>
          </p:txBody>
        </p:sp>
        <p:sp>
          <p:nvSpPr>
            <p:cNvPr id="61" name="Rectangle 536"/>
            <p:cNvSpPr>
              <a:spLocks noChangeArrowheads="1"/>
            </p:cNvSpPr>
            <p:nvPr/>
          </p:nvSpPr>
          <p:spPr bwMode="auto">
            <a:xfrm>
              <a:off x="7410451" y="1789112"/>
              <a:ext cx="14288" cy="142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solidFill>
                  <a:srgbClr val="73B632"/>
                </a:solidFill>
              </a:endParaRPr>
            </a:p>
          </p:txBody>
        </p:sp>
        <p:sp>
          <p:nvSpPr>
            <p:cNvPr id="62" name="Rectangle 537"/>
            <p:cNvSpPr>
              <a:spLocks noChangeArrowheads="1"/>
            </p:cNvSpPr>
            <p:nvPr/>
          </p:nvSpPr>
          <p:spPr bwMode="auto">
            <a:xfrm>
              <a:off x="7410451" y="1817687"/>
              <a:ext cx="14288" cy="142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solidFill>
                  <a:srgbClr val="73B632"/>
                </a:solidFill>
              </a:endParaRPr>
            </a:p>
          </p:txBody>
        </p:sp>
      </p:grpSp>
      <p:grpSp>
        <p:nvGrpSpPr>
          <p:cNvPr id="101" name="Group 100"/>
          <p:cNvGrpSpPr/>
          <p:nvPr/>
        </p:nvGrpSpPr>
        <p:grpSpPr>
          <a:xfrm>
            <a:off x="8409420" y="4913473"/>
            <a:ext cx="703090" cy="702245"/>
            <a:chOff x="8001001" y="1658937"/>
            <a:chExt cx="460376" cy="460375"/>
          </a:xfrm>
          <a:solidFill>
            <a:srgbClr val="E47623"/>
          </a:solidFill>
        </p:grpSpPr>
        <p:sp>
          <p:nvSpPr>
            <p:cNvPr id="102" name="Rectangle 548"/>
            <p:cNvSpPr>
              <a:spLocks noChangeArrowheads="1"/>
            </p:cNvSpPr>
            <p:nvPr/>
          </p:nvSpPr>
          <p:spPr bwMode="auto">
            <a:xfrm>
              <a:off x="8447089" y="1744662"/>
              <a:ext cx="14288" cy="2174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103" name="Freeform 549"/>
            <p:cNvSpPr>
              <a:spLocks/>
            </p:cNvSpPr>
            <p:nvPr/>
          </p:nvSpPr>
          <p:spPr bwMode="auto">
            <a:xfrm>
              <a:off x="8404226" y="1658937"/>
              <a:ext cx="57150" cy="57150"/>
            </a:xfrm>
            <a:custGeom>
              <a:avLst/>
              <a:gdLst>
                <a:gd name="T0" fmla="*/ 36 w 36"/>
                <a:gd name="T1" fmla="*/ 36 h 36"/>
                <a:gd name="T2" fmla="*/ 27 w 36"/>
                <a:gd name="T3" fmla="*/ 36 h 36"/>
                <a:gd name="T4" fmla="*/ 27 w 36"/>
                <a:gd name="T5" fmla="*/ 9 h 36"/>
                <a:gd name="T6" fmla="*/ 0 w 36"/>
                <a:gd name="T7" fmla="*/ 9 h 36"/>
                <a:gd name="T8" fmla="*/ 0 w 36"/>
                <a:gd name="T9" fmla="*/ 0 h 36"/>
                <a:gd name="T10" fmla="*/ 36 w 36"/>
                <a:gd name="T11" fmla="*/ 0 h 36"/>
                <a:gd name="T12" fmla="*/ 36 w 36"/>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36" h="36">
                  <a:moveTo>
                    <a:pt x="36" y="36"/>
                  </a:moveTo>
                  <a:lnTo>
                    <a:pt x="27" y="36"/>
                  </a:lnTo>
                  <a:lnTo>
                    <a:pt x="27" y="9"/>
                  </a:lnTo>
                  <a:lnTo>
                    <a:pt x="0" y="9"/>
                  </a:lnTo>
                  <a:lnTo>
                    <a:pt x="0" y="0"/>
                  </a:lnTo>
                  <a:lnTo>
                    <a:pt x="36" y="0"/>
                  </a:lnTo>
                  <a:lnTo>
                    <a:pt x="36" y="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104" name="Freeform 550"/>
            <p:cNvSpPr>
              <a:spLocks/>
            </p:cNvSpPr>
            <p:nvPr/>
          </p:nvSpPr>
          <p:spPr bwMode="auto">
            <a:xfrm>
              <a:off x="8001001" y="1658937"/>
              <a:ext cx="374650" cy="107950"/>
            </a:xfrm>
            <a:custGeom>
              <a:avLst/>
              <a:gdLst>
                <a:gd name="T0" fmla="*/ 9 w 236"/>
                <a:gd name="T1" fmla="*/ 68 h 68"/>
                <a:gd name="T2" fmla="*/ 0 w 236"/>
                <a:gd name="T3" fmla="*/ 68 h 68"/>
                <a:gd name="T4" fmla="*/ 0 w 236"/>
                <a:gd name="T5" fmla="*/ 0 h 68"/>
                <a:gd name="T6" fmla="*/ 236 w 236"/>
                <a:gd name="T7" fmla="*/ 0 h 68"/>
                <a:gd name="T8" fmla="*/ 236 w 236"/>
                <a:gd name="T9" fmla="*/ 9 h 68"/>
                <a:gd name="T10" fmla="*/ 9 w 236"/>
                <a:gd name="T11" fmla="*/ 9 h 68"/>
                <a:gd name="T12" fmla="*/ 9 w 236"/>
                <a:gd name="T13" fmla="*/ 68 h 68"/>
              </a:gdLst>
              <a:ahLst/>
              <a:cxnLst>
                <a:cxn ang="0">
                  <a:pos x="T0" y="T1"/>
                </a:cxn>
                <a:cxn ang="0">
                  <a:pos x="T2" y="T3"/>
                </a:cxn>
                <a:cxn ang="0">
                  <a:pos x="T4" y="T5"/>
                </a:cxn>
                <a:cxn ang="0">
                  <a:pos x="T6" y="T7"/>
                </a:cxn>
                <a:cxn ang="0">
                  <a:pos x="T8" y="T9"/>
                </a:cxn>
                <a:cxn ang="0">
                  <a:pos x="T10" y="T11"/>
                </a:cxn>
                <a:cxn ang="0">
                  <a:pos x="T12" y="T13"/>
                </a:cxn>
              </a:cxnLst>
              <a:rect l="0" t="0" r="r" b="b"/>
              <a:pathLst>
                <a:path w="236" h="68">
                  <a:moveTo>
                    <a:pt x="9" y="68"/>
                  </a:moveTo>
                  <a:lnTo>
                    <a:pt x="0" y="68"/>
                  </a:lnTo>
                  <a:lnTo>
                    <a:pt x="0" y="0"/>
                  </a:lnTo>
                  <a:lnTo>
                    <a:pt x="236" y="0"/>
                  </a:lnTo>
                  <a:lnTo>
                    <a:pt x="236" y="9"/>
                  </a:lnTo>
                  <a:lnTo>
                    <a:pt x="9" y="9"/>
                  </a:lnTo>
                  <a:lnTo>
                    <a:pt x="9" y="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105" name="Rectangle 551"/>
            <p:cNvSpPr>
              <a:spLocks noChangeArrowheads="1"/>
            </p:cNvSpPr>
            <p:nvPr/>
          </p:nvSpPr>
          <p:spPr bwMode="auto">
            <a:xfrm>
              <a:off x="8029576" y="1917700"/>
              <a:ext cx="403225" cy="142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106" name="Freeform 552"/>
            <p:cNvSpPr>
              <a:spLocks/>
            </p:cNvSpPr>
            <p:nvPr/>
          </p:nvSpPr>
          <p:spPr bwMode="auto">
            <a:xfrm>
              <a:off x="8001001" y="1660525"/>
              <a:ext cx="458788" cy="301625"/>
            </a:xfrm>
            <a:custGeom>
              <a:avLst/>
              <a:gdLst>
                <a:gd name="T0" fmla="*/ 9 w 289"/>
                <a:gd name="T1" fmla="*/ 190 h 190"/>
                <a:gd name="T2" fmla="*/ 0 w 289"/>
                <a:gd name="T3" fmla="*/ 190 h 190"/>
                <a:gd name="T4" fmla="*/ 0 w 289"/>
                <a:gd name="T5" fmla="*/ 92 h 190"/>
                <a:gd name="T6" fmla="*/ 41 w 289"/>
                <a:gd name="T7" fmla="*/ 51 h 190"/>
                <a:gd name="T8" fmla="*/ 91 w 289"/>
                <a:gd name="T9" fmla="*/ 101 h 190"/>
                <a:gd name="T10" fmla="*/ 154 w 289"/>
                <a:gd name="T11" fmla="*/ 37 h 190"/>
                <a:gd name="T12" fmla="*/ 199 w 289"/>
                <a:gd name="T13" fmla="*/ 83 h 190"/>
                <a:gd name="T14" fmla="*/ 282 w 289"/>
                <a:gd name="T15" fmla="*/ 0 h 190"/>
                <a:gd name="T16" fmla="*/ 289 w 289"/>
                <a:gd name="T17" fmla="*/ 7 h 190"/>
                <a:gd name="T18" fmla="*/ 199 w 289"/>
                <a:gd name="T19" fmla="*/ 97 h 190"/>
                <a:gd name="T20" fmla="*/ 154 w 289"/>
                <a:gd name="T21" fmla="*/ 51 h 190"/>
                <a:gd name="T22" fmla="*/ 91 w 289"/>
                <a:gd name="T23" fmla="*/ 115 h 190"/>
                <a:gd name="T24" fmla="*/ 41 w 289"/>
                <a:gd name="T25" fmla="*/ 65 h 190"/>
                <a:gd name="T26" fmla="*/ 9 w 289"/>
                <a:gd name="T27" fmla="*/ 97 h 190"/>
                <a:gd name="T28" fmla="*/ 9 w 289"/>
                <a:gd name="T29" fmla="*/ 190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9" h="190">
                  <a:moveTo>
                    <a:pt x="9" y="190"/>
                  </a:moveTo>
                  <a:lnTo>
                    <a:pt x="0" y="190"/>
                  </a:lnTo>
                  <a:lnTo>
                    <a:pt x="0" y="92"/>
                  </a:lnTo>
                  <a:lnTo>
                    <a:pt x="41" y="51"/>
                  </a:lnTo>
                  <a:lnTo>
                    <a:pt x="91" y="101"/>
                  </a:lnTo>
                  <a:lnTo>
                    <a:pt x="154" y="37"/>
                  </a:lnTo>
                  <a:lnTo>
                    <a:pt x="199" y="83"/>
                  </a:lnTo>
                  <a:lnTo>
                    <a:pt x="282" y="0"/>
                  </a:lnTo>
                  <a:lnTo>
                    <a:pt x="289" y="7"/>
                  </a:lnTo>
                  <a:lnTo>
                    <a:pt x="199" y="97"/>
                  </a:lnTo>
                  <a:lnTo>
                    <a:pt x="154" y="51"/>
                  </a:lnTo>
                  <a:lnTo>
                    <a:pt x="91" y="115"/>
                  </a:lnTo>
                  <a:lnTo>
                    <a:pt x="41" y="65"/>
                  </a:lnTo>
                  <a:lnTo>
                    <a:pt x="9" y="97"/>
                  </a:lnTo>
                  <a:lnTo>
                    <a:pt x="9" y="1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107" name="Freeform 553"/>
            <p:cNvSpPr>
              <a:spLocks/>
            </p:cNvSpPr>
            <p:nvPr/>
          </p:nvSpPr>
          <p:spPr bwMode="auto">
            <a:xfrm>
              <a:off x="8097839" y="2041525"/>
              <a:ext cx="115888" cy="44450"/>
            </a:xfrm>
            <a:custGeom>
              <a:avLst/>
              <a:gdLst>
                <a:gd name="T0" fmla="*/ 34 w 73"/>
                <a:gd name="T1" fmla="*/ 28 h 28"/>
                <a:gd name="T2" fmla="*/ 0 w 73"/>
                <a:gd name="T3" fmla="*/ 7 h 28"/>
                <a:gd name="T4" fmla="*/ 5 w 73"/>
                <a:gd name="T5" fmla="*/ 1 h 28"/>
                <a:gd name="T6" fmla="*/ 34 w 73"/>
                <a:gd name="T7" fmla="*/ 17 h 28"/>
                <a:gd name="T8" fmla="*/ 68 w 73"/>
                <a:gd name="T9" fmla="*/ 0 h 28"/>
                <a:gd name="T10" fmla="*/ 73 w 73"/>
                <a:gd name="T11" fmla="*/ 9 h 28"/>
                <a:gd name="T12" fmla="*/ 34 w 73"/>
                <a:gd name="T13" fmla="*/ 28 h 28"/>
              </a:gdLst>
              <a:ahLst/>
              <a:cxnLst>
                <a:cxn ang="0">
                  <a:pos x="T0" y="T1"/>
                </a:cxn>
                <a:cxn ang="0">
                  <a:pos x="T2" y="T3"/>
                </a:cxn>
                <a:cxn ang="0">
                  <a:pos x="T4" y="T5"/>
                </a:cxn>
                <a:cxn ang="0">
                  <a:pos x="T6" y="T7"/>
                </a:cxn>
                <a:cxn ang="0">
                  <a:pos x="T8" y="T9"/>
                </a:cxn>
                <a:cxn ang="0">
                  <a:pos x="T10" y="T11"/>
                </a:cxn>
                <a:cxn ang="0">
                  <a:pos x="T12" y="T13"/>
                </a:cxn>
              </a:cxnLst>
              <a:rect l="0" t="0" r="r" b="b"/>
              <a:pathLst>
                <a:path w="73" h="28">
                  <a:moveTo>
                    <a:pt x="34" y="28"/>
                  </a:moveTo>
                  <a:lnTo>
                    <a:pt x="0" y="7"/>
                  </a:lnTo>
                  <a:lnTo>
                    <a:pt x="5" y="1"/>
                  </a:lnTo>
                  <a:lnTo>
                    <a:pt x="34" y="17"/>
                  </a:lnTo>
                  <a:lnTo>
                    <a:pt x="68" y="0"/>
                  </a:lnTo>
                  <a:lnTo>
                    <a:pt x="73" y="9"/>
                  </a:lnTo>
                  <a:lnTo>
                    <a:pt x="34"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108" name="Freeform 554"/>
            <p:cNvSpPr>
              <a:spLocks/>
            </p:cNvSpPr>
            <p:nvPr/>
          </p:nvSpPr>
          <p:spPr bwMode="auto">
            <a:xfrm>
              <a:off x="8001001" y="2043112"/>
              <a:ext cx="460375" cy="76200"/>
            </a:xfrm>
            <a:custGeom>
              <a:avLst/>
              <a:gdLst>
                <a:gd name="T0" fmla="*/ 244 w 256"/>
                <a:gd name="T1" fmla="*/ 43 h 43"/>
                <a:gd name="T2" fmla="*/ 12 w 256"/>
                <a:gd name="T3" fmla="*/ 43 h 43"/>
                <a:gd name="T4" fmla="*/ 0 w 256"/>
                <a:gd name="T5" fmla="*/ 27 h 43"/>
                <a:gd name="T6" fmla="*/ 0 w 256"/>
                <a:gd name="T7" fmla="*/ 17 h 43"/>
                <a:gd name="T8" fmla="*/ 30 w 256"/>
                <a:gd name="T9" fmla="*/ 0 h 43"/>
                <a:gd name="T10" fmla="*/ 34 w 256"/>
                <a:gd name="T11" fmla="*/ 6 h 43"/>
                <a:gd name="T12" fmla="*/ 8 w 256"/>
                <a:gd name="T13" fmla="*/ 21 h 43"/>
                <a:gd name="T14" fmla="*/ 8 w 256"/>
                <a:gd name="T15" fmla="*/ 27 h 43"/>
                <a:gd name="T16" fmla="*/ 12 w 256"/>
                <a:gd name="T17" fmla="*/ 35 h 43"/>
                <a:gd name="T18" fmla="*/ 244 w 256"/>
                <a:gd name="T19" fmla="*/ 35 h 43"/>
                <a:gd name="T20" fmla="*/ 248 w 256"/>
                <a:gd name="T21" fmla="*/ 27 h 43"/>
                <a:gd name="T22" fmla="*/ 248 w 256"/>
                <a:gd name="T23" fmla="*/ 21 h 43"/>
                <a:gd name="T24" fmla="*/ 222 w 256"/>
                <a:gd name="T25" fmla="*/ 6 h 43"/>
                <a:gd name="T26" fmla="*/ 226 w 256"/>
                <a:gd name="T27" fmla="*/ 0 h 43"/>
                <a:gd name="T28" fmla="*/ 256 w 256"/>
                <a:gd name="T29" fmla="*/ 17 h 43"/>
                <a:gd name="T30" fmla="*/ 256 w 256"/>
                <a:gd name="T31" fmla="*/ 27 h 43"/>
                <a:gd name="T32" fmla="*/ 244 w 256"/>
                <a:gd name="T33"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6" h="43">
                  <a:moveTo>
                    <a:pt x="244" y="43"/>
                  </a:moveTo>
                  <a:cubicBezTo>
                    <a:pt x="12" y="43"/>
                    <a:pt x="12" y="43"/>
                    <a:pt x="12" y="43"/>
                  </a:cubicBezTo>
                  <a:cubicBezTo>
                    <a:pt x="5" y="43"/>
                    <a:pt x="0" y="36"/>
                    <a:pt x="0" y="27"/>
                  </a:cubicBezTo>
                  <a:cubicBezTo>
                    <a:pt x="0" y="17"/>
                    <a:pt x="0" y="17"/>
                    <a:pt x="0" y="17"/>
                  </a:cubicBezTo>
                  <a:cubicBezTo>
                    <a:pt x="30" y="0"/>
                    <a:pt x="30" y="0"/>
                    <a:pt x="30" y="0"/>
                  </a:cubicBezTo>
                  <a:cubicBezTo>
                    <a:pt x="34" y="6"/>
                    <a:pt x="34" y="6"/>
                    <a:pt x="34" y="6"/>
                  </a:cubicBezTo>
                  <a:cubicBezTo>
                    <a:pt x="8" y="21"/>
                    <a:pt x="8" y="21"/>
                    <a:pt x="8" y="21"/>
                  </a:cubicBezTo>
                  <a:cubicBezTo>
                    <a:pt x="8" y="27"/>
                    <a:pt x="8" y="27"/>
                    <a:pt x="8" y="27"/>
                  </a:cubicBezTo>
                  <a:cubicBezTo>
                    <a:pt x="8" y="32"/>
                    <a:pt x="11" y="35"/>
                    <a:pt x="12" y="35"/>
                  </a:cubicBezTo>
                  <a:cubicBezTo>
                    <a:pt x="244" y="35"/>
                    <a:pt x="244" y="35"/>
                    <a:pt x="244" y="35"/>
                  </a:cubicBezTo>
                  <a:cubicBezTo>
                    <a:pt x="245" y="35"/>
                    <a:pt x="248" y="32"/>
                    <a:pt x="248" y="27"/>
                  </a:cubicBezTo>
                  <a:cubicBezTo>
                    <a:pt x="248" y="21"/>
                    <a:pt x="248" y="21"/>
                    <a:pt x="248" y="21"/>
                  </a:cubicBezTo>
                  <a:cubicBezTo>
                    <a:pt x="222" y="6"/>
                    <a:pt x="222" y="6"/>
                    <a:pt x="222" y="6"/>
                  </a:cubicBezTo>
                  <a:cubicBezTo>
                    <a:pt x="226" y="0"/>
                    <a:pt x="226" y="0"/>
                    <a:pt x="226" y="0"/>
                  </a:cubicBezTo>
                  <a:cubicBezTo>
                    <a:pt x="256" y="17"/>
                    <a:pt x="256" y="17"/>
                    <a:pt x="256" y="17"/>
                  </a:cubicBezTo>
                  <a:cubicBezTo>
                    <a:pt x="256" y="27"/>
                    <a:pt x="256" y="27"/>
                    <a:pt x="256" y="27"/>
                  </a:cubicBezTo>
                  <a:cubicBezTo>
                    <a:pt x="256" y="36"/>
                    <a:pt x="250" y="43"/>
                    <a:pt x="244"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109" name="Freeform 555"/>
            <p:cNvSpPr>
              <a:spLocks/>
            </p:cNvSpPr>
            <p:nvPr/>
          </p:nvSpPr>
          <p:spPr bwMode="auto">
            <a:xfrm>
              <a:off x="8248651" y="2041525"/>
              <a:ext cx="115888" cy="44450"/>
            </a:xfrm>
            <a:custGeom>
              <a:avLst/>
              <a:gdLst>
                <a:gd name="T0" fmla="*/ 39 w 73"/>
                <a:gd name="T1" fmla="*/ 28 h 28"/>
                <a:gd name="T2" fmla="*/ 0 w 73"/>
                <a:gd name="T3" fmla="*/ 9 h 28"/>
                <a:gd name="T4" fmla="*/ 5 w 73"/>
                <a:gd name="T5" fmla="*/ 0 h 28"/>
                <a:gd name="T6" fmla="*/ 39 w 73"/>
                <a:gd name="T7" fmla="*/ 17 h 28"/>
                <a:gd name="T8" fmla="*/ 68 w 73"/>
                <a:gd name="T9" fmla="*/ 1 h 28"/>
                <a:gd name="T10" fmla="*/ 73 w 73"/>
                <a:gd name="T11" fmla="*/ 7 h 28"/>
                <a:gd name="T12" fmla="*/ 39 w 73"/>
                <a:gd name="T13" fmla="*/ 28 h 28"/>
              </a:gdLst>
              <a:ahLst/>
              <a:cxnLst>
                <a:cxn ang="0">
                  <a:pos x="T0" y="T1"/>
                </a:cxn>
                <a:cxn ang="0">
                  <a:pos x="T2" y="T3"/>
                </a:cxn>
                <a:cxn ang="0">
                  <a:pos x="T4" y="T5"/>
                </a:cxn>
                <a:cxn ang="0">
                  <a:pos x="T6" y="T7"/>
                </a:cxn>
                <a:cxn ang="0">
                  <a:pos x="T8" y="T9"/>
                </a:cxn>
                <a:cxn ang="0">
                  <a:pos x="T10" y="T11"/>
                </a:cxn>
                <a:cxn ang="0">
                  <a:pos x="T12" y="T13"/>
                </a:cxn>
              </a:cxnLst>
              <a:rect l="0" t="0" r="r" b="b"/>
              <a:pathLst>
                <a:path w="73" h="28">
                  <a:moveTo>
                    <a:pt x="39" y="28"/>
                  </a:moveTo>
                  <a:lnTo>
                    <a:pt x="0" y="9"/>
                  </a:lnTo>
                  <a:lnTo>
                    <a:pt x="5" y="0"/>
                  </a:lnTo>
                  <a:lnTo>
                    <a:pt x="39" y="17"/>
                  </a:lnTo>
                  <a:lnTo>
                    <a:pt x="68" y="1"/>
                  </a:lnTo>
                  <a:lnTo>
                    <a:pt x="73" y="7"/>
                  </a:ln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110" name="Freeform 556"/>
            <p:cNvSpPr>
              <a:spLocks noEditPoints="1"/>
            </p:cNvSpPr>
            <p:nvPr/>
          </p:nvSpPr>
          <p:spPr bwMode="auto">
            <a:xfrm>
              <a:off x="8037514" y="1962150"/>
              <a:ext cx="85725" cy="100013"/>
            </a:xfrm>
            <a:custGeom>
              <a:avLst/>
              <a:gdLst>
                <a:gd name="T0" fmla="*/ 24 w 48"/>
                <a:gd name="T1" fmla="*/ 56 h 56"/>
                <a:gd name="T2" fmla="*/ 0 w 48"/>
                <a:gd name="T3" fmla="*/ 26 h 56"/>
                <a:gd name="T4" fmla="*/ 24 w 48"/>
                <a:gd name="T5" fmla="*/ 0 h 56"/>
                <a:gd name="T6" fmla="*/ 48 w 48"/>
                <a:gd name="T7" fmla="*/ 26 h 56"/>
                <a:gd name="T8" fmla="*/ 24 w 48"/>
                <a:gd name="T9" fmla="*/ 56 h 56"/>
                <a:gd name="T10" fmla="*/ 24 w 48"/>
                <a:gd name="T11" fmla="*/ 8 h 56"/>
                <a:gd name="T12" fmla="*/ 8 w 48"/>
                <a:gd name="T13" fmla="*/ 26 h 56"/>
                <a:gd name="T14" fmla="*/ 24 w 48"/>
                <a:gd name="T15" fmla="*/ 48 h 56"/>
                <a:gd name="T16" fmla="*/ 40 w 48"/>
                <a:gd name="T17" fmla="*/ 26 h 56"/>
                <a:gd name="T18" fmla="*/ 24 w 48"/>
                <a:gd name="T19" fmla="*/ 8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56">
                  <a:moveTo>
                    <a:pt x="24" y="56"/>
                  </a:moveTo>
                  <a:cubicBezTo>
                    <a:pt x="10" y="56"/>
                    <a:pt x="0" y="43"/>
                    <a:pt x="0" y="26"/>
                  </a:cubicBezTo>
                  <a:cubicBezTo>
                    <a:pt x="0" y="14"/>
                    <a:pt x="2" y="0"/>
                    <a:pt x="24" y="0"/>
                  </a:cubicBezTo>
                  <a:cubicBezTo>
                    <a:pt x="45" y="0"/>
                    <a:pt x="48" y="14"/>
                    <a:pt x="48" y="26"/>
                  </a:cubicBezTo>
                  <a:cubicBezTo>
                    <a:pt x="48" y="43"/>
                    <a:pt x="37" y="56"/>
                    <a:pt x="24" y="56"/>
                  </a:cubicBezTo>
                  <a:close/>
                  <a:moveTo>
                    <a:pt x="24" y="8"/>
                  </a:moveTo>
                  <a:cubicBezTo>
                    <a:pt x="12" y="8"/>
                    <a:pt x="8" y="12"/>
                    <a:pt x="8" y="26"/>
                  </a:cubicBezTo>
                  <a:cubicBezTo>
                    <a:pt x="8" y="37"/>
                    <a:pt x="13" y="48"/>
                    <a:pt x="24" y="48"/>
                  </a:cubicBezTo>
                  <a:cubicBezTo>
                    <a:pt x="34" y="48"/>
                    <a:pt x="40" y="37"/>
                    <a:pt x="40" y="26"/>
                  </a:cubicBezTo>
                  <a:cubicBezTo>
                    <a:pt x="40" y="12"/>
                    <a:pt x="36" y="8"/>
                    <a:pt x="2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111" name="Freeform 557"/>
            <p:cNvSpPr>
              <a:spLocks noEditPoints="1"/>
            </p:cNvSpPr>
            <p:nvPr/>
          </p:nvSpPr>
          <p:spPr bwMode="auto">
            <a:xfrm>
              <a:off x="8188326" y="1962150"/>
              <a:ext cx="85725" cy="100013"/>
            </a:xfrm>
            <a:custGeom>
              <a:avLst/>
              <a:gdLst>
                <a:gd name="T0" fmla="*/ 24 w 48"/>
                <a:gd name="T1" fmla="*/ 56 h 56"/>
                <a:gd name="T2" fmla="*/ 0 w 48"/>
                <a:gd name="T3" fmla="*/ 26 h 56"/>
                <a:gd name="T4" fmla="*/ 24 w 48"/>
                <a:gd name="T5" fmla="*/ 0 h 56"/>
                <a:gd name="T6" fmla="*/ 48 w 48"/>
                <a:gd name="T7" fmla="*/ 26 h 56"/>
                <a:gd name="T8" fmla="*/ 24 w 48"/>
                <a:gd name="T9" fmla="*/ 56 h 56"/>
                <a:gd name="T10" fmla="*/ 24 w 48"/>
                <a:gd name="T11" fmla="*/ 8 h 56"/>
                <a:gd name="T12" fmla="*/ 8 w 48"/>
                <a:gd name="T13" fmla="*/ 26 h 56"/>
                <a:gd name="T14" fmla="*/ 24 w 48"/>
                <a:gd name="T15" fmla="*/ 48 h 56"/>
                <a:gd name="T16" fmla="*/ 40 w 48"/>
                <a:gd name="T17" fmla="*/ 26 h 56"/>
                <a:gd name="T18" fmla="*/ 24 w 48"/>
                <a:gd name="T19" fmla="*/ 8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56">
                  <a:moveTo>
                    <a:pt x="24" y="56"/>
                  </a:moveTo>
                  <a:cubicBezTo>
                    <a:pt x="10" y="56"/>
                    <a:pt x="0" y="43"/>
                    <a:pt x="0" y="26"/>
                  </a:cubicBezTo>
                  <a:cubicBezTo>
                    <a:pt x="0" y="14"/>
                    <a:pt x="2" y="0"/>
                    <a:pt x="24" y="0"/>
                  </a:cubicBezTo>
                  <a:cubicBezTo>
                    <a:pt x="45" y="0"/>
                    <a:pt x="48" y="14"/>
                    <a:pt x="48" y="26"/>
                  </a:cubicBezTo>
                  <a:cubicBezTo>
                    <a:pt x="48" y="43"/>
                    <a:pt x="37" y="56"/>
                    <a:pt x="24" y="56"/>
                  </a:cubicBezTo>
                  <a:close/>
                  <a:moveTo>
                    <a:pt x="24" y="8"/>
                  </a:moveTo>
                  <a:cubicBezTo>
                    <a:pt x="12" y="8"/>
                    <a:pt x="8" y="12"/>
                    <a:pt x="8" y="26"/>
                  </a:cubicBezTo>
                  <a:cubicBezTo>
                    <a:pt x="8" y="37"/>
                    <a:pt x="13" y="48"/>
                    <a:pt x="24" y="48"/>
                  </a:cubicBezTo>
                  <a:cubicBezTo>
                    <a:pt x="34" y="48"/>
                    <a:pt x="40" y="37"/>
                    <a:pt x="40" y="26"/>
                  </a:cubicBezTo>
                  <a:cubicBezTo>
                    <a:pt x="40" y="12"/>
                    <a:pt x="36" y="8"/>
                    <a:pt x="2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112" name="Freeform 558"/>
            <p:cNvSpPr>
              <a:spLocks noEditPoints="1"/>
            </p:cNvSpPr>
            <p:nvPr/>
          </p:nvSpPr>
          <p:spPr bwMode="auto">
            <a:xfrm>
              <a:off x="8339139" y="1962150"/>
              <a:ext cx="85725" cy="100013"/>
            </a:xfrm>
            <a:custGeom>
              <a:avLst/>
              <a:gdLst>
                <a:gd name="T0" fmla="*/ 24 w 48"/>
                <a:gd name="T1" fmla="*/ 56 h 56"/>
                <a:gd name="T2" fmla="*/ 0 w 48"/>
                <a:gd name="T3" fmla="*/ 26 h 56"/>
                <a:gd name="T4" fmla="*/ 24 w 48"/>
                <a:gd name="T5" fmla="*/ 0 h 56"/>
                <a:gd name="T6" fmla="*/ 48 w 48"/>
                <a:gd name="T7" fmla="*/ 26 h 56"/>
                <a:gd name="T8" fmla="*/ 24 w 48"/>
                <a:gd name="T9" fmla="*/ 56 h 56"/>
                <a:gd name="T10" fmla="*/ 24 w 48"/>
                <a:gd name="T11" fmla="*/ 8 h 56"/>
                <a:gd name="T12" fmla="*/ 8 w 48"/>
                <a:gd name="T13" fmla="*/ 26 h 56"/>
                <a:gd name="T14" fmla="*/ 24 w 48"/>
                <a:gd name="T15" fmla="*/ 48 h 56"/>
                <a:gd name="T16" fmla="*/ 40 w 48"/>
                <a:gd name="T17" fmla="*/ 26 h 56"/>
                <a:gd name="T18" fmla="*/ 24 w 48"/>
                <a:gd name="T19" fmla="*/ 8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56">
                  <a:moveTo>
                    <a:pt x="24" y="56"/>
                  </a:moveTo>
                  <a:cubicBezTo>
                    <a:pt x="10" y="56"/>
                    <a:pt x="0" y="43"/>
                    <a:pt x="0" y="26"/>
                  </a:cubicBezTo>
                  <a:cubicBezTo>
                    <a:pt x="0" y="14"/>
                    <a:pt x="2" y="0"/>
                    <a:pt x="24" y="0"/>
                  </a:cubicBezTo>
                  <a:cubicBezTo>
                    <a:pt x="45" y="0"/>
                    <a:pt x="48" y="14"/>
                    <a:pt x="48" y="26"/>
                  </a:cubicBezTo>
                  <a:cubicBezTo>
                    <a:pt x="48" y="43"/>
                    <a:pt x="37" y="56"/>
                    <a:pt x="24" y="56"/>
                  </a:cubicBezTo>
                  <a:close/>
                  <a:moveTo>
                    <a:pt x="24" y="8"/>
                  </a:moveTo>
                  <a:cubicBezTo>
                    <a:pt x="12" y="8"/>
                    <a:pt x="8" y="12"/>
                    <a:pt x="8" y="26"/>
                  </a:cubicBezTo>
                  <a:cubicBezTo>
                    <a:pt x="8" y="37"/>
                    <a:pt x="13" y="48"/>
                    <a:pt x="24" y="48"/>
                  </a:cubicBezTo>
                  <a:cubicBezTo>
                    <a:pt x="34" y="48"/>
                    <a:pt x="40" y="37"/>
                    <a:pt x="40" y="26"/>
                  </a:cubicBezTo>
                  <a:cubicBezTo>
                    <a:pt x="40" y="12"/>
                    <a:pt x="36" y="8"/>
                    <a:pt x="2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113" name="Rectangle 559"/>
            <p:cNvSpPr>
              <a:spLocks noChangeArrowheads="1"/>
            </p:cNvSpPr>
            <p:nvPr/>
          </p:nvSpPr>
          <p:spPr bwMode="auto">
            <a:xfrm>
              <a:off x="8145464" y="2076450"/>
              <a:ext cx="14288" cy="22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114" name="Rectangle 560"/>
            <p:cNvSpPr>
              <a:spLocks noChangeArrowheads="1"/>
            </p:cNvSpPr>
            <p:nvPr/>
          </p:nvSpPr>
          <p:spPr bwMode="auto">
            <a:xfrm>
              <a:off x="8302626" y="2076450"/>
              <a:ext cx="14288" cy="22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115" name="Rectangle 561"/>
            <p:cNvSpPr>
              <a:spLocks noChangeArrowheads="1"/>
            </p:cNvSpPr>
            <p:nvPr/>
          </p:nvSpPr>
          <p:spPr bwMode="auto">
            <a:xfrm>
              <a:off x="8058151" y="1889125"/>
              <a:ext cx="57150" cy="142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116" name="Rectangle 562"/>
            <p:cNvSpPr>
              <a:spLocks noChangeArrowheads="1"/>
            </p:cNvSpPr>
            <p:nvPr/>
          </p:nvSpPr>
          <p:spPr bwMode="auto">
            <a:xfrm>
              <a:off x="8058151" y="1860550"/>
              <a:ext cx="57150" cy="142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117" name="Rectangle 563"/>
            <p:cNvSpPr>
              <a:spLocks noChangeArrowheads="1"/>
            </p:cNvSpPr>
            <p:nvPr/>
          </p:nvSpPr>
          <p:spPr bwMode="auto">
            <a:xfrm>
              <a:off x="8129589" y="1889125"/>
              <a:ext cx="58738" cy="142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118" name="Rectangle 564"/>
            <p:cNvSpPr>
              <a:spLocks noChangeArrowheads="1"/>
            </p:cNvSpPr>
            <p:nvPr/>
          </p:nvSpPr>
          <p:spPr bwMode="auto">
            <a:xfrm>
              <a:off x="8129589" y="1860550"/>
              <a:ext cx="58738" cy="142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119" name="Rectangle 565"/>
            <p:cNvSpPr>
              <a:spLocks noChangeArrowheads="1"/>
            </p:cNvSpPr>
            <p:nvPr/>
          </p:nvSpPr>
          <p:spPr bwMode="auto">
            <a:xfrm>
              <a:off x="8202614" y="1889125"/>
              <a:ext cx="57150" cy="142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120" name="Rectangle 566"/>
            <p:cNvSpPr>
              <a:spLocks noChangeArrowheads="1"/>
            </p:cNvSpPr>
            <p:nvPr/>
          </p:nvSpPr>
          <p:spPr bwMode="auto">
            <a:xfrm>
              <a:off x="8202614" y="1860550"/>
              <a:ext cx="57150" cy="142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121" name="Rectangle 567"/>
            <p:cNvSpPr>
              <a:spLocks noChangeArrowheads="1"/>
            </p:cNvSpPr>
            <p:nvPr/>
          </p:nvSpPr>
          <p:spPr bwMode="auto">
            <a:xfrm>
              <a:off x="8202614" y="1831975"/>
              <a:ext cx="57150" cy="142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122" name="Rectangle 568"/>
            <p:cNvSpPr>
              <a:spLocks noChangeArrowheads="1"/>
            </p:cNvSpPr>
            <p:nvPr/>
          </p:nvSpPr>
          <p:spPr bwMode="auto">
            <a:xfrm>
              <a:off x="8202614" y="1803400"/>
              <a:ext cx="57150" cy="142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123" name="Rectangle 569"/>
            <p:cNvSpPr>
              <a:spLocks noChangeArrowheads="1"/>
            </p:cNvSpPr>
            <p:nvPr/>
          </p:nvSpPr>
          <p:spPr bwMode="auto">
            <a:xfrm>
              <a:off x="8274051" y="1889125"/>
              <a:ext cx="57150" cy="142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124" name="Rectangle 570"/>
            <p:cNvSpPr>
              <a:spLocks noChangeArrowheads="1"/>
            </p:cNvSpPr>
            <p:nvPr/>
          </p:nvSpPr>
          <p:spPr bwMode="auto">
            <a:xfrm>
              <a:off x="8274051" y="1860550"/>
              <a:ext cx="57150" cy="142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125" name="Rectangle 571"/>
            <p:cNvSpPr>
              <a:spLocks noChangeArrowheads="1"/>
            </p:cNvSpPr>
            <p:nvPr/>
          </p:nvSpPr>
          <p:spPr bwMode="auto">
            <a:xfrm>
              <a:off x="8274051" y="1831975"/>
              <a:ext cx="57150" cy="142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126" name="Rectangle 572"/>
            <p:cNvSpPr>
              <a:spLocks noChangeArrowheads="1"/>
            </p:cNvSpPr>
            <p:nvPr/>
          </p:nvSpPr>
          <p:spPr bwMode="auto">
            <a:xfrm>
              <a:off x="8347076" y="1889125"/>
              <a:ext cx="57150" cy="142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127" name="Rectangle 573"/>
            <p:cNvSpPr>
              <a:spLocks noChangeArrowheads="1"/>
            </p:cNvSpPr>
            <p:nvPr/>
          </p:nvSpPr>
          <p:spPr bwMode="auto">
            <a:xfrm>
              <a:off x="8347076" y="1860550"/>
              <a:ext cx="57150" cy="142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128" name="Rectangle 574"/>
            <p:cNvSpPr>
              <a:spLocks noChangeArrowheads="1"/>
            </p:cNvSpPr>
            <p:nvPr/>
          </p:nvSpPr>
          <p:spPr bwMode="auto">
            <a:xfrm>
              <a:off x="8347076" y="1831975"/>
              <a:ext cx="57150" cy="142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129" name="Rectangle 575"/>
            <p:cNvSpPr>
              <a:spLocks noChangeArrowheads="1"/>
            </p:cNvSpPr>
            <p:nvPr/>
          </p:nvSpPr>
          <p:spPr bwMode="auto">
            <a:xfrm>
              <a:off x="8347076" y="1803400"/>
              <a:ext cx="57150" cy="142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130" name="Rectangle 576"/>
            <p:cNvSpPr>
              <a:spLocks noChangeArrowheads="1"/>
            </p:cNvSpPr>
            <p:nvPr/>
          </p:nvSpPr>
          <p:spPr bwMode="auto">
            <a:xfrm>
              <a:off x="8058151" y="1831975"/>
              <a:ext cx="57150" cy="142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grpSp>
      <p:grpSp>
        <p:nvGrpSpPr>
          <p:cNvPr id="20" name="Group 19"/>
          <p:cNvGrpSpPr/>
          <p:nvPr/>
        </p:nvGrpSpPr>
        <p:grpSpPr>
          <a:xfrm>
            <a:off x="5917006" y="3236470"/>
            <a:ext cx="593988" cy="704667"/>
            <a:chOff x="2327276" y="3905251"/>
            <a:chExt cx="388938" cy="461962"/>
          </a:xfrm>
          <a:solidFill>
            <a:srgbClr val="5B9BD5"/>
          </a:solidFill>
        </p:grpSpPr>
        <p:sp>
          <p:nvSpPr>
            <p:cNvPr id="21" name="Rectangle 237"/>
            <p:cNvSpPr>
              <a:spLocks noChangeArrowheads="1"/>
            </p:cNvSpPr>
            <p:nvPr/>
          </p:nvSpPr>
          <p:spPr bwMode="auto">
            <a:xfrm>
              <a:off x="2398714" y="4308476"/>
              <a:ext cx="15875" cy="5873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22" name="Rectangle 238"/>
            <p:cNvSpPr>
              <a:spLocks noChangeArrowheads="1"/>
            </p:cNvSpPr>
            <p:nvPr/>
          </p:nvSpPr>
          <p:spPr bwMode="auto">
            <a:xfrm>
              <a:off x="2630489" y="4308476"/>
              <a:ext cx="14288" cy="5873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23" name="Freeform 239"/>
            <p:cNvSpPr>
              <a:spLocks/>
            </p:cNvSpPr>
            <p:nvPr/>
          </p:nvSpPr>
          <p:spPr bwMode="auto">
            <a:xfrm>
              <a:off x="2449514" y="3956051"/>
              <a:ext cx="144463" cy="179387"/>
            </a:xfrm>
            <a:custGeom>
              <a:avLst/>
              <a:gdLst>
                <a:gd name="T0" fmla="*/ 40 w 80"/>
                <a:gd name="T1" fmla="*/ 100 h 100"/>
                <a:gd name="T2" fmla="*/ 0 w 80"/>
                <a:gd name="T3" fmla="*/ 40 h 100"/>
                <a:gd name="T4" fmla="*/ 0 w 80"/>
                <a:gd name="T5" fmla="*/ 32 h 100"/>
                <a:gd name="T6" fmla="*/ 20 w 80"/>
                <a:gd name="T7" fmla="*/ 12 h 100"/>
                <a:gd name="T8" fmla="*/ 20 w 80"/>
                <a:gd name="T9" fmla="*/ 20 h 100"/>
                <a:gd name="T10" fmla="*/ 8 w 80"/>
                <a:gd name="T11" fmla="*/ 32 h 100"/>
                <a:gd name="T12" fmla="*/ 8 w 80"/>
                <a:gd name="T13" fmla="*/ 40 h 100"/>
                <a:gd name="T14" fmla="*/ 40 w 80"/>
                <a:gd name="T15" fmla="*/ 92 h 100"/>
                <a:gd name="T16" fmla="*/ 72 w 80"/>
                <a:gd name="T17" fmla="*/ 44 h 100"/>
                <a:gd name="T18" fmla="*/ 24 w 80"/>
                <a:gd name="T19" fmla="*/ 0 h 100"/>
                <a:gd name="T20" fmla="*/ 32 w 80"/>
                <a:gd name="T21" fmla="*/ 0 h 100"/>
                <a:gd name="T22" fmla="*/ 76 w 80"/>
                <a:gd name="T23" fmla="*/ 36 h 100"/>
                <a:gd name="T24" fmla="*/ 80 w 80"/>
                <a:gd name="T25" fmla="*/ 40 h 100"/>
                <a:gd name="T26" fmla="*/ 40 w 80"/>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 h="100">
                  <a:moveTo>
                    <a:pt x="40" y="100"/>
                  </a:moveTo>
                  <a:cubicBezTo>
                    <a:pt x="0" y="100"/>
                    <a:pt x="0" y="59"/>
                    <a:pt x="0" y="40"/>
                  </a:cubicBezTo>
                  <a:cubicBezTo>
                    <a:pt x="0" y="32"/>
                    <a:pt x="0" y="32"/>
                    <a:pt x="0" y="32"/>
                  </a:cubicBezTo>
                  <a:cubicBezTo>
                    <a:pt x="0" y="21"/>
                    <a:pt x="9" y="12"/>
                    <a:pt x="20" y="12"/>
                  </a:cubicBezTo>
                  <a:cubicBezTo>
                    <a:pt x="20" y="20"/>
                    <a:pt x="20" y="20"/>
                    <a:pt x="20" y="20"/>
                  </a:cubicBezTo>
                  <a:cubicBezTo>
                    <a:pt x="13" y="20"/>
                    <a:pt x="8" y="25"/>
                    <a:pt x="8" y="32"/>
                  </a:cubicBezTo>
                  <a:cubicBezTo>
                    <a:pt x="8" y="40"/>
                    <a:pt x="8" y="40"/>
                    <a:pt x="8" y="40"/>
                  </a:cubicBezTo>
                  <a:cubicBezTo>
                    <a:pt x="8" y="72"/>
                    <a:pt x="13" y="92"/>
                    <a:pt x="40" y="92"/>
                  </a:cubicBezTo>
                  <a:cubicBezTo>
                    <a:pt x="65" y="92"/>
                    <a:pt x="71" y="74"/>
                    <a:pt x="72" y="44"/>
                  </a:cubicBezTo>
                  <a:cubicBezTo>
                    <a:pt x="36" y="42"/>
                    <a:pt x="24" y="13"/>
                    <a:pt x="24" y="0"/>
                  </a:cubicBezTo>
                  <a:cubicBezTo>
                    <a:pt x="32" y="0"/>
                    <a:pt x="32" y="0"/>
                    <a:pt x="32" y="0"/>
                  </a:cubicBezTo>
                  <a:cubicBezTo>
                    <a:pt x="32" y="10"/>
                    <a:pt x="42" y="36"/>
                    <a:pt x="76" y="36"/>
                  </a:cubicBezTo>
                  <a:cubicBezTo>
                    <a:pt x="78" y="36"/>
                    <a:pt x="80" y="38"/>
                    <a:pt x="80" y="40"/>
                  </a:cubicBezTo>
                  <a:cubicBezTo>
                    <a:pt x="80" y="59"/>
                    <a:pt x="80" y="100"/>
                    <a:pt x="40"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24" name="Freeform 240"/>
            <p:cNvSpPr>
              <a:spLocks/>
            </p:cNvSpPr>
            <p:nvPr/>
          </p:nvSpPr>
          <p:spPr bwMode="auto">
            <a:xfrm>
              <a:off x="2405064" y="3905251"/>
              <a:ext cx="231775" cy="238125"/>
            </a:xfrm>
            <a:custGeom>
              <a:avLst/>
              <a:gdLst>
                <a:gd name="T0" fmla="*/ 89 w 129"/>
                <a:gd name="T1" fmla="*/ 132 h 132"/>
                <a:gd name="T2" fmla="*/ 89 w 129"/>
                <a:gd name="T3" fmla="*/ 124 h 132"/>
                <a:gd name="T4" fmla="*/ 120 w 129"/>
                <a:gd name="T5" fmla="*/ 117 h 132"/>
                <a:gd name="T6" fmla="*/ 113 w 129"/>
                <a:gd name="T7" fmla="*/ 68 h 132"/>
                <a:gd name="T8" fmla="*/ 113 w 129"/>
                <a:gd name="T9" fmla="*/ 44 h 132"/>
                <a:gd name="T10" fmla="*/ 77 w 129"/>
                <a:gd name="T11" fmla="*/ 8 h 132"/>
                <a:gd name="T12" fmla="*/ 53 w 129"/>
                <a:gd name="T13" fmla="*/ 8 h 132"/>
                <a:gd name="T14" fmla="*/ 17 w 129"/>
                <a:gd name="T15" fmla="*/ 44 h 132"/>
                <a:gd name="T16" fmla="*/ 17 w 129"/>
                <a:gd name="T17" fmla="*/ 68 h 132"/>
                <a:gd name="T18" fmla="*/ 10 w 129"/>
                <a:gd name="T19" fmla="*/ 117 h 132"/>
                <a:gd name="T20" fmla="*/ 41 w 129"/>
                <a:gd name="T21" fmla="*/ 124 h 132"/>
                <a:gd name="T22" fmla="*/ 41 w 129"/>
                <a:gd name="T23" fmla="*/ 132 h 132"/>
                <a:gd name="T24" fmla="*/ 4 w 129"/>
                <a:gd name="T25" fmla="*/ 124 h 132"/>
                <a:gd name="T26" fmla="*/ 1 w 129"/>
                <a:gd name="T27" fmla="*/ 119 h 132"/>
                <a:gd name="T28" fmla="*/ 9 w 129"/>
                <a:gd name="T29" fmla="*/ 68 h 132"/>
                <a:gd name="T30" fmla="*/ 9 w 129"/>
                <a:gd name="T31" fmla="*/ 44 h 132"/>
                <a:gd name="T32" fmla="*/ 53 w 129"/>
                <a:gd name="T33" fmla="*/ 0 h 132"/>
                <a:gd name="T34" fmla="*/ 77 w 129"/>
                <a:gd name="T35" fmla="*/ 0 h 132"/>
                <a:gd name="T36" fmla="*/ 121 w 129"/>
                <a:gd name="T37" fmla="*/ 44 h 132"/>
                <a:gd name="T38" fmla="*/ 121 w 129"/>
                <a:gd name="T39" fmla="*/ 68 h 132"/>
                <a:gd name="T40" fmla="*/ 129 w 129"/>
                <a:gd name="T41" fmla="*/ 119 h 132"/>
                <a:gd name="T42" fmla="*/ 126 w 129"/>
                <a:gd name="T43" fmla="*/ 124 h 132"/>
                <a:gd name="T44" fmla="*/ 89 w 129"/>
                <a:gd name="T4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9" h="132">
                  <a:moveTo>
                    <a:pt x="89" y="132"/>
                  </a:moveTo>
                  <a:cubicBezTo>
                    <a:pt x="89" y="124"/>
                    <a:pt x="89" y="124"/>
                    <a:pt x="89" y="124"/>
                  </a:cubicBezTo>
                  <a:cubicBezTo>
                    <a:pt x="97" y="124"/>
                    <a:pt x="113" y="119"/>
                    <a:pt x="120" y="117"/>
                  </a:cubicBezTo>
                  <a:cubicBezTo>
                    <a:pt x="118" y="108"/>
                    <a:pt x="113" y="84"/>
                    <a:pt x="113" y="68"/>
                  </a:cubicBezTo>
                  <a:cubicBezTo>
                    <a:pt x="113" y="44"/>
                    <a:pt x="113" y="44"/>
                    <a:pt x="113" y="44"/>
                  </a:cubicBezTo>
                  <a:cubicBezTo>
                    <a:pt x="113" y="24"/>
                    <a:pt x="97" y="8"/>
                    <a:pt x="77" y="8"/>
                  </a:cubicBezTo>
                  <a:cubicBezTo>
                    <a:pt x="53" y="8"/>
                    <a:pt x="53" y="8"/>
                    <a:pt x="53" y="8"/>
                  </a:cubicBezTo>
                  <a:cubicBezTo>
                    <a:pt x="33" y="8"/>
                    <a:pt x="17" y="24"/>
                    <a:pt x="17" y="44"/>
                  </a:cubicBezTo>
                  <a:cubicBezTo>
                    <a:pt x="17" y="68"/>
                    <a:pt x="17" y="68"/>
                    <a:pt x="17" y="68"/>
                  </a:cubicBezTo>
                  <a:cubicBezTo>
                    <a:pt x="17" y="84"/>
                    <a:pt x="12" y="108"/>
                    <a:pt x="10" y="117"/>
                  </a:cubicBezTo>
                  <a:cubicBezTo>
                    <a:pt x="17" y="119"/>
                    <a:pt x="32" y="124"/>
                    <a:pt x="41" y="124"/>
                  </a:cubicBezTo>
                  <a:cubicBezTo>
                    <a:pt x="41" y="132"/>
                    <a:pt x="41" y="132"/>
                    <a:pt x="41" y="132"/>
                  </a:cubicBezTo>
                  <a:cubicBezTo>
                    <a:pt x="28" y="132"/>
                    <a:pt x="5" y="124"/>
                    <a:pt x="4" y="124"/>
                  </a:cubicBezTo>
                  <a:cubicBezTo>
                    <a:pt x="2" y="123"/>
                    <a:pt x="0" y="121"/>
                    <a:pt x="1" y="119"/>
                  </a:cubicBezTo>
                  <a:cubicBezTo>
                    <a:pt x="1" y="119"/>
                    <a:pt x="9" y="87"/>
                    <a:pt x="9" y="68"/>
                  </a:cubicBezTo>
                  <a:cubicBezTo>
                    <a:pt x="9" y="44"/>
                    <a:pt x="9" y="44"/>
                    <a:pt x="9" y="44"/>
                  </a:cubicBezTo>
                  <a:cubicBezTo>
                    <a:pt x="9" y="20"/>
                    <a:pt x="29" y="0"/>
                    <a:pt x="53" y="0"/>
                  </a:cubicBezTo>
                  <a:cubicBezTo>
                    <a:pt x="77" y="0"/>
                    <a:pt x="77" y="0"/>
                    <a:pt x="77" y="0"/>
                  </a:cubicBezTo>
                  <a:cubicBezTo>
                    <a:pt x="101" y="0"/>
                    <a:pt x="121" y="20"/>
                    <a:pt x="121" y="44"/>
                  </a:cubicBezTo>
                  <a:cubicBezTo>
                    <a:pt x="121" y="68"/>
                    <a:pt x="121" y="68"/>
                    <a:pt x="121" y="68"/>
                  </a:cubicBezTo>
                  <a:cubicBezTo>
                    <a:pt x="121" y="87"/>
                    <a:pt x="129" y="119"/>
                    <a:pt x="129" y="119"/>
                  </a:cubicBezTo>
                  <a:cubicBezTo>
                    <a:pt x="129" y="121"/>
                    <a:pt x="128" y="123"/>
                    <a:pt x="126" y="124"/>
                  </a:cubicBezTo>
                  <a:cubicBezTo>
                    <a:pt x="125" y="124"/>
                    <a:pt x="101" y="132"/>
                    <a:pt x="89" y="1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25" name="Freeform 241"/>
            <p:cNvSpPr>
              <a:spLocks/>
            </p:cNvSpPr>
            <p:nvPr/>
          </p:nvSpPr>
          <p:spPr bwMode="auto">
            <a:xfrm>
              <a:off x="2471739" y="4114801"/>
              <a:ext cx="100013" cy="238125"/>
            </a:xfrm>
            <a:custGeom>
              <a:avLst/>
              <a:gdLst>
                <a:gd name="T0" fmla="*/ 28 w 56"/>
                <a:gd name="T1" fmla="*/ 132 h 132"/>
                <a:gd name="T2" fmla="*/ 24 w 56"/>
                <a:gd name="T3" fmla="*/ 129 h 132"/>
                <a:gd name="T4" fmla="*/ 0 w 56"/>
                <a:gd name="T5" fmla="*/ 37 h 132"/>
                <a:gd name="T6" fmla="*/ 0 w 56"/>
                <a:gd name="T7" fmla="*/ 36 h 132"/>
                <a:gd name="T8" fmla="*/ 0 w 56"/>
                <a:gd name="T9" fmla="*/ 0 h 132"/>
                <a:gd name="T10" fmla="*/ 8 w 56"/>
                <a:gd name="T11" fmla="*/ 0 h 132"/>
                <a:gd name="T12" fmla="*/ 8 w 56"/>
                <a:gd name="T13" fmla="*/ 35 h 132"/>
                <a:gd name="T14" fmla="*/ 28 w 56"/>
                <a:gd name="T15" fmla="*/ 112 h 132"/>
                <a:gd name="T16" fmla="*/ 48 w 56"/>
                <a:gd name="T17" fmla="*/ 35 h 132"/>
                <a:gd name="T18" fmla="*/ 48 w 56"/>
                <a:gd name="T19" fmla="*/ 0 h 132"/>
                <a:gd name="T20" fmla="*/ 56 w 56"/>
                <a:gd name="T21" fmla="*/ 0 h 132"/>
                <a:gd name="T22" fmla="*/ 56 w 56"/>
                <a:gd name="T23" fmla="*/ 36 h 132"/>
                <a:gd name="T24" fmla="*/ 56 w 56"/>
                <a:gd name="T25" fmla="*/ 37 h 132"/>
                <a:gd name="T26" fmla="*/ 32 w 56"/>
                <a:gd name="T27" fmla="*/ 129 h 132"/>
                <a:gd name="T28" fmla="*/ 28 w 56"/>
                <a:gd name="T29"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6" h="132">
                  <a:moveTo>
                    <a:pt x="28" y="132"/>
                  </a:moveTo>
                  <a:cubicBezTo>
                    <a:pt x="26" y="132"/>
                    <a:pt x="24" y="131"/>
                    <a:pt x="24" y="129"/>
                  </a:cubicBezTo>
                  <a:cubicBezTo>
                    <a:pt x="0" y="37"/>
                    <a:pt x="0" y="37"/>
                    <a:pt x="0" y="37"/>
                  </a:cubicBezTo>
                  <a:cubicBezTo>
                    <a:pt x="0" y="37"/>
                    <a:pt x="0" y="36"/>
                    <a:pt x="0" y="36"/>
                  </a:cubicBezTo>
                  <a:cubicBezTo>
                    <a:pt x="0" y="0"/>
                    <a:pt x="0" y="0"/>
                    <a:pt x="0" y="0"/>
                  </a:cubicBezTo>
                  <a:cubicBezTo>
                    <a:pt x="8" y="0"/>
                    <a:pt x="8" y="0"/>
                    <a:pt x="8" y="0"/>
                  </a:cubicBezTo>
                  <a:cubicBezTo>
                    <a:pt x="8" y="35"/>
                    <a:pt x="8" y="35"/>
                    <a:pt x="8" y="35"/>
                  </a:cubicBezTo>
                  <a:cubicBezTo>
                    <a:pt x="28" y="112"/>
                    <a:pt x="28" y="112"/>
                    <a:pt x="28" y="112"/>
                  </a:cubicBezTo>
                  <a:cubicBezTo>
                    <a:pt x="48" y="35"/>
                    <a:pt x="48" y="35"/>
                    <a:pt x="48" y="35"/>
                  </a:cubicBezTo>
                  <a:cubicBezTo>
                    <a:pt x="48" y="0"/>
                    <a:pt x="48" y="0"/>
                    <a:pt x="48" y="0"/>
                  </a:cubicBezTo>
                  <a:cubicBezTo>
                    <a:pt x="56" y="0"/>
                    <a:pt x="56" y="0"/>
                    <a:pt x="56" y="0"/>
                  </a:cubicBezTo>
                  <a:cubicBezTo>
                    <a:pt x="56" y="36"/>
                    <a:pt x="56" y="36"/>
                    <a:pt x="56" y="36"/>
                  </a:cubicBezTo>
                  <a:cubicBezTo>
                    <a:pt x="56" y="36"/>
                    <a:pt x="56" y="37"/>
                    <a:pt x="56" y="37"/>
                  </a:cubicBezTo>
                  <a:cubicBezTo>
                    <a:pt x="32" y="129"/>
                    <a:pt x="32" y="129"/>
                    <a:pt x="32" y="129"/>
                  </a:cubicBezTo>
                  <a:cubicBezTo>
                    <a:pt x="31" y="131"/>
                    <a:pt x="30" y="132"/>
                    <a:pt x="28" y="1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26" name="Freeform 242"/>
            <p:cNvSpPr>
              <a:spLocks/>
            </p:cNvSpPr>
            <p:nvPr/>
          </p:nvSpPr>
          <p:spPr bwMode="auto">
            <a:xfrm>
              <a:off x="2471739" y="4164013"/>
              <a:ext cx="100013" cy="36512"/>
            </a:xfrm>
            <a:custGeom>
              <a:avLst/>
              <a:gdLst>
                <a:gd name="T0" fmla="*/ 28 w 56"/>
                <a:gd name="T1" fmla="*/ 20 h 20"/>
                <a:gd name="T2" fmla="*/ 0 w 56"/>
                <a:gd name="T3" fmla="*/ 0 h 20"/>
                <a:gd name="T4" fmla="*/ 8 w 56"/>
                <a:gd name="T5" fmla="*/ 0 h 20"/>
                <a:gd name="T6" fmla="*/ 28 w 56"/>
                <a:gd name="T7" fmla="*/ 12 h 20"/>
                <a:gd name="T8" fmla="*/ 48 w 56"/>
                <a:gd name="T9" fmla="*/ 0 h 20"/>
                <a:gd name="T10" fmla="*/ 56 w 56"/>
                <a:gd name="T11" fmla="*/ 0 h 20"/>
                <a:gd name="T12" fmla="*/ 28 w 56"/>
                <a:gd name="T13" fmla="*/ 20 h 20"/>
              </a:gdLst>
              <a:ahLst/>
              <a:cxnLst>
                <a:cxn ang="0">
                  <a:pos x="T0" y="T1"/>
                </a:cxn>
                <a:cxn ang="0">
                  <a:pos x="T2" y="T3"/>
                </a:cxn>
                <a:cxn ang="0">
                  <a:pos x="T4" y="T5"/>
                </a:cxn>
                <a:cxn ang="0">
                  <a:pos x="T6" y="T7"/>
                </a:cxn>
                <a:cxn ang="0">
                  <a:pos x="T8" y="T9"/>
                </a:cxn>
                <a:cxn ang="0">
                  <a:pos x="T10" y="T11"/>
                </a:cxn>
                <a:cxn ang="0">
                  <a:pos x="T12" y="T13"/>
                </a:cxn>
              </a:cxnLst>
              <a:rect l="0" t="0" r="r" b="b"/>
              <a:pathLst>
                <a:path w="56" h="20">
                  <a:moveTo>
                    <a:pt x="28" y="20"/>
                  </a:moveTo>
                  <a:cubicBezTo>
                    <a:pt x="12" y="20"/>
                    <a:pt x="0" y="11"/>
                    <a:pt x="0" y="0"/>
                  </a:cubicBezTo>
                  <a:cubicBezTo>
                    <a:pt x="8" y="0"/>
                    <a:pt x="8" y="0"/>
                    <a:pt x="8" y="0"/>
                  </a:cubicBezTo>
                  <a:cubicBezTo>
                    <a:pt x="8" y="7"/>
                    <a:pt x="17" y="12"/>
                    <a:pt x="28" y="12"/>
                  </a:cubicBezTo>
                  <a:cubicBezTo>
                    <a:pt x="39" y="12"/>
                    <a:pt x="48" y="7"/>
                    <a:pt x="48" y="0"/>
                  </a:cubicBezTo>
                  <a:cubicBezTo>
                    <a:pt x="56" y="0"/>
                    <a:pt x="56" y="0"/>
                    <a:pt x="56" y="0"/>
                  </a:cubicBezTo>
                  <a:cubicBezTo>
                    <a:pt x="56" y="11"/>
                    <a:pt x="43" y="20"/>
                    <a:pt x="28"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27" name="Freeform 243"/>
            <p:cNvSpPr>
              <a:spLocks/>
            </p:cNvSpPr>
            <p:nvPr/>
          </p:nvSpPr>
          <p:spPr bwMode="auto">
            <a:xfrm>
              <a:off x="2406651" y="4146551"/>
              <a:ext cx="120650" cy="201612"/>
            </a:xfrm>
            <a:custGeom>
              <a:avLst/>
              <a:gdLst>
                <a:gd name="T0" fmla="*/ 60 w 67"/>
                <a:gd name="T1" fmla="*/ 112 h 112"/>
                <a:gd name="T2" fmla="*/ 26 w 67"/>
                <a:gd name="T3" fmla="*/ 58 h 112"/>
                <a:gd name="T4" fmla="*/ 4 w 67"/>
                <a:gd name="T5" fmla="*/ 58 h 112"/>
                <a:gd name="T6" fmla="*/ 0 w 67"/>
                <a:gd name="T7" fmla="*/ 56 h 112"/>
                <a:gd name="T8" fmla="*/ 0 w 67"/>
                <a:gd name="T9" fmla="*/ 52 h 112"/>
                <a:gd name="T10" fmla="*/ 36 w 67"/>
                <a:gd name="T11" fmla="*/ 0 h 112"/>
                <a:gd name="T12" fmla="*/ 43 w 67"/>
                <a:gd name="T13" fmla="*/ 4 h 112"/>
                <a:gd name="T14" fmla="*/ 11 w 67"/>
                <a:gd name="T15" fmla="*/ 50 h 112"/>
                <a:gd name="T16" fmla="*/ 28 w 67"/>
                <a:gd name="T17" fmla="*/ 50 h 112"/>
                <a:gd name="T18" fmla="*/ 31 w 67"/>
                <a:gd name="T19" fmla="*/ 52 h 112"/>
                <a:gd name="T20" fmla="*/ 67 w 67"/>
                <a:gd name="T21" fmla="*/ 108 h 112"/>
                <a:gd name="T22" fmla="*/ 60 w 67"/>
                <a:gd name="T23" fmla="*/ 11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7" h="112">
                  <a:moveTo>
                    <a:pt x="60" y="112"/>
                  </a:moveTo>
                  <a:cubicBezTo>
                    <a:pt x="26" y="58"/>
                    <a:pt x="26" y="58"/>
                    <a:pt x="26" y="58"/>
                  </a:cubicBezTo>
                  <a:cubicBezTo>
                    <a:pt x="4" y="58"/>
                    <a:pt x="4" y="58"/>
                    <a:pt x="4" y="58"/>
                  </a:cubicBezTo>
                  <a:cubicBezTo>
                    <a:pt x="2" y="58"/>
                    <a:pt x="1" y="57"/>
                    <a:pt x="0" y="56"/>
                  </a:cubicBezTo>
                  <a:cubicBezTo>
                    <a:pt x="0" y="55"/>
                    <a:pt x="0" y="53"/>
                    <a:pt x="0" y="52"/>
                  </a:cubicBezTo>
                  <a:cubicBezTo>
                    <a:pt x="36" y="0"/>
                    <a:pt x="36" y="0"/>
                    <a:pt x="36" y="0"/>
                  </a:cubicBezTo>
                  <a:cubicBezTo>
                    <a:pt x="43" y="4"/>
                    <a:pt x="43" y="4"/>
                    <a:pt x="43" y="4"/>
                  </a:cubicBezTo>
                  <a:cubicBezTo>
                    <a:pt x="11" y="50"/>
                    <a:pt x="11" y="50"/>
                    <a:pt x="11" y="50"/>
                  </a:cubicBezTo>
                  <a:cubicBezTo>
                    <a:pt x="28" y="50"/>
                    <a:pt x="28" y="50"/>
                    <a:pt x="28" y="50"/>
                  </a:cubicBezTo>
                  <a:cubicBezTo>
                    <a:pt x="29" y="50"/>
                    <a:pt x="30" y="51"/>
                    <a:pt x="31" y="52"/>
                  </a:cubicBezTo>
                  <a:cubicBezTo>
                    <a:pt x="67" y="108"/>
                    <a:pt x="67" y="108"/>
                    <a:pt x="67" y="108"/>
                  </a:cubicBezTo>
                  <a:lnTo>
                    <a:pt x="60"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28" name="Freeform 244"/>
            <p:cNvSpPr>
              <a:spLocks/>
            </p:cNvSpPr>
            <p:nvPr/>
          </p:nvSpPr>
          <p:spPr bwMode="auto">
            <a:xfrm>
              <a:off x="2514601" y="4146551"/>
              <a:ext cx="122238" cy="201612"/>
            </a:xfrm>
            <a:custGeom>
              <a:avLst/>
              <a:gdLst>
                <a:gd name="T0" fmla="*/ 7 w 68"/>
                <a:gd name="T1" fmla="*/ 112 h 112"/>
                <a:gd name="T2" fmla="*/ 0 w 68"/>
                <a:gd name="T3" fmla="*/ 108 h 112"/>
                <a:gd name="T4" fmla="*/ 36 w 68"/>
                <a:gd name="T5" fmla="*/ 52 h 112"/>
                <a:gd name="T6" fmla="*/ 40 w 68"/>
                <a:gd name="T7" fmla="*/ 50 h 112"/>
                <a:gd name="T8" fmla="*/ 56 w 68"/>
                <a:gd name="T9" fmla="*/ 50 h 112"/>
                <a:gd name="T10" fmla="*/ 24 w 68"/>
                <a:gd name="T11" fmla="*/ 4 h 112"/>
                <a:gd name="T12" fmla="*/ 31 w 68"/>
                <a:gd name="T13" fmla="*/ 0 h 112"/>
                <a:gd name="T14" fmla="*/ 67 w 68"/>
                <a:gd name="T15" fmla="*/ 52 h 112"/>
                <a:gd name="T16" fmla="*/ 67 w 68"/>
                <a:gd name="T17" fmla="*/ 56 h 112"/>
                <a:gd name="T18" fmla="*/ 64 w 68"/>
                <a:gd name="T19" fmla="*/ 58 h 112"/>
                <a:gd name="T20" fmla="*/ 42 w 68"/>
                <a:gd name="T21" fmla="*/ 58 h 112"/>
                <a:gd name="T22" fmla="*/ 7 w 68"/>
                <a:gd name="T23" fmla="*/ 11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8" h="112">
                  <a:moveTo>
                    <a:pt x="7" y="112"/>
                  </a:moveTo>
                  <a:cubicBezTo>
                    <a:pt x="0" y="108"/>
                    <a:pt x="0" y="108"/>
                    <a:pt x="0" y="108"/>
                  </a:cubicBezTo>
                  <a:cubicBezTo>
                    <a:pt x="36" y="52"/>
                    <a:pt x="36" y="52"/>
                    <a:pt x="36" y="52"/>
                  </a:cubicBezTo>
                  <a:cubicBezTo>
                    <a:pt x="37" y="51"/>
                    <a:pt x="38" y="50"/>
                    <a:pt x="40" y="50"/>
                  </a:cubicBezTo>
                  <a:cubicBezTo>
                    <a:pt x="56" y="50"/>
                    <a:pt x="56" y="50"/>
                    <a:pt x="56" y="50"/>
                  </a:cubicBezTo>
                  <a:cubicBezTo>
                    <a:pt x="24" y="4"/>
                    <a:pt x="24" y="4"/>
                    <a:pt x="24" y="4"/>
                  </a:cubicBezTo>
                  <a:cubicBezTo>
                    <a:pt x="31" y="0"/>
                    <a:pt x="31" y="0"/>
                    <a:pt x="31" y="0"/>
                  </a:cubicBezTo>
                  <a:cubicBezTo>
                    <a:pt x="67" y="52"/>
                    <a:pt x="67" y="52"/>
                    <a:pt x="67" y="52"/>
                  </a:cubicBezTo>
                  <a:cubicBezTo>
                    <a:pt x="68" y="53"/>
                    <a:pt x="68" y="55"/>
                    <a:pt x="67" y="56"/>
                  </a:cubicBezTo>
                  <a:cubicBezTo>
                    <a:pt x="67" y="57"/>
                    <a:pt x="65" y="58"/>
                    <a:pt x="64" y="58"/>
                  </a:cubicBezTo>
                  <a:cubicBezTo>
                    <a:pt x="42" y="58"/>
                    <a:pt x="42" y="58"/>
                    <a:pt x="42" y="58"/>
                  </a:cubicBezTo>
                  <a:lnTo>
                    <a:pt x="7"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29" name="Freeform 245"/>
            <p:cNvSpPr>
              <a:spLocks/>
            </p:cNvSpPr>
            <p:nvPr/>
          </p:nvSpPr>
          <p:spPr bwMode="auto">
            <a:xfrm>
              <a:off x="2582864" y="4171951"/>
              <a:ext cx="133350" cy="195262"/>
            </a:xfrm>
            <a:custGeom>
              <a:avLst/>
              <a:gdLst>
                <a:gd name="T0" fmla="*/ 74 w 74"/>
                <a:gd name="T1" fmla="*/ 108 h 108"/>
                <a:gd name="T2" fmla="*/ 66 w 74"/>
                <a:gd name="T3" fmla="*/ 108 h 108"/>
                <a:gd name="T4" fmla="*/ 66 w 74"/>
                <a:gd name="T5" fmla="*/ 64 h 108"/>
                <a:gd name="T6" fmla="*/ 33 w 74"/>
                <a:gd name="T7" fmla="*/ 24 h 108"/>
                <a:gd name="T8" fmla="*/ 32 w 74"/>
                <a:gd name="T9" fmla="*/ 24 h 108"/>
                <a:gd name="T10" fmla="*/ 0 w 74"/>
                <a:gd name="T11" fmla="*/ 8 h 108"/>
                <a:gd name="T12" fmla="*/ 4 w 74"/>
                <a:gd name="T13" fmla="*/ 0 h 108"/>
                <a:gd name="T14" fmla="*/ 35 w 74"/>
                <a:gd name="T15" fmla="*/ 16 h 108"/>
                <a:gd name="T16" fmla="*/ 74 w 74"/>
                <a:gd name="T17" fmla="*/ 64 h 108"/>
                <a:gd name="T18" fmla="*/ 74 w 74"/>
                <a:gd name="T19" fmla="*/ 108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4" h="108">
                  <a:moveTo>
                    <a:pt x="74" y="108"/>
                  </a:moveTo>
                  <a:cubicBezTo>
                    <a:pt x="66" y="108"/>
                    <a:pt x="66" y="108"/>
                    <a:pt x="66" y="108"/>
                  </a:cubicBezTo>
                  <a:cubicBezTo>
                    <a:pt x="66" y="64"/>
                    <a:pt x="66" y="64"/>
                    <a:pt x="66" y="64"/>
                  </a:cubicBezTo>
                  <a:cubicBezTo>
                    <a:pt x="66" y="43"/>
                    <a:pt x="56" y="32"/>
                    <a:pt x="33" y="24"/>
                  </a:cubicBezTo>
                  <a:cubicBezTo>
                    <a:pt x="32" y="24"/>
                    <a:pt x="32" y="24"/>
                    <a:pt x="32" y="24"/>
                  </a:cubicBezTo>
                  <a:cubicBezTo>
                    <a:pt x="0" y="8"/>
                    <a:pt x="0" y="8"/>
                    <a:pt x="0" y="8"/>
                  </a:cubicBezTo>
                  <a:cubicBezTo>
                    <a:pt x="4" y="0"/>
                    <a:pt x="4" y="0"/>
                    <a:pt x="4" y="0"/>
                  </a:cubicBezTo>
                  <a:cubicBezTo>
                    <a:pt x="35" y="16"/>
                    <a:pt x="35" y="16"/>
                    <a:pt x="35" y="16"/>
                  </a:cubicBezTo>
                  <a:cubicBezTo>
                    <a:pt x="62" y="25"/>
                    <a:pt x="74" y="40"/>
                    <a:pt x="74" y="64"/>
                  </a:cubicBezTo>
                  <a:lnTo>
                    <a:pt x="74" y="10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30" name="Freeform 246"/>
            <p:cNvSpPr>
              <a:spLocks/>
            </p:cNvSpPr>
            <p:nvPr/>
          </p:nvSpPr>
          <p:spPr bwMode="auto">
            <a:xfrm>
              <a:off x="2327276" y="4171951"/>
              <a:ext cx="133350" cy="195262"/>
            </a:xfrm>
            <a:custGeom>
              <a:avLst/>
              <a:gdLst>
                <a:gd name="T0" fmla="*/ 8 w 74"/>
                <a:gd name="T1" fmla="*/ 108 h 108"/>
                <a:gd name="T2" fmla="*/ 0 w 74"/>
                <a:gd name="T3" fmla="*/ 108 h 108"/>
                <a:gd name="T4" fmla="*/ 0 w 74"/>
                <a:gd name="T5" fmla="*/ 64 h 108"/>
                <a:gd name="T6" fmla="*/ 38 w 74"/>
                <a:gd name="T7" fmla="*/ 16 h 108"/>
                <a:gd name="T8" fmla="*/ 70 w 74"/>
                <a:gd name="T9" fmla="*/ 0 h 108"/>
                <a:gd name="T10" fmla="*/ 74 w 74"/>
                <a:gd name="T11" fmla="*/ 8 h 108"/>
                <a:gd name="T12" fmla="*/ 41 w 74"/>
                <a:gd name="T13" fmla="*/ 24 h 108"/>
                <a:gd name="T14" fmla="*/ 8 w 74"/>
                <a:gd name="T15" fmla="*/ 64 h 108"/>
                <a:gd name="T16" fmla="*/ 8 w 74"/>
                <a:gd name="T17" fmla="*/ 108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108">
                  <a:moveTo>
                    <a:pt x="8" y="108"/>
                  </a:moveTo>
                  <a:cubicBezTo>
                    <a:pt x="0" y="108"/>
                    <a:pt x="0" y="108"/>
                    <a:pt x="0" y="108"/>
                  </a:cubicBezTo>
                  <a:cubicBezTo>
                    <a:pt x="0" y="64"/>
                    <a:pt x="0" y="64"/>
                    <a:pt x="0" y="64"/>
                  </a:cubicBezTo>
                  <a:cubicBezTo>
                    <a:pt x="0" y="40"/>
                    <a:pt x="11" y="25"/>
                    <a:pt x="38" y="16"/>
                  </a:cubicBezTo>
                  <a:cubicBezTo>
                    <a:pt x="70" y="0"/>
                    <a:pt x="70" y="0"/>
                    <a:pt x="70" y="0"/>
                  </a:cubicBezTo>
                  <a:cubicBezTo>
                    <a:pt x="74" y="8"/>
                    <a:pt x="74" y="8"/>
                    <a:pt x="74" y="8"/>
                  </a:cubicBezTo>
                  <a:cubicBezTo>
                    <a:pt x="41" y="24"/>
                    <a:pt x="41" y="24"/>
                    <a:pt x="41" y="24"/>
                  </a:cubicBezTo>
                  <a:cubicBezTo>
                    <a:pt x="17" y="32"/>
                    <a:pt x="8" y="43"/>
                    <a:pt x="8" y="64"/>
                  </a:cubicBezTo>
                  <a:lnTo>
                    <a:pt x="8" y="10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grpSp>
      <p:grpSp>
        <p:nvGrpSpPr>
          <p:cNvPr id="31" name="Group 30"/>
          <p:cNvGrpSpPr/>
          <p:nvPr/>
        </p:nvGrpSpPr>
        <p:grpSpPr>
          <a:xfrm>
            <a:off x="4728965" y="3236470"/>
            <a:ext cx="637629" cy="702245"/>
            <a:chOff x="1497014" y="1612901"/>
            <a:chExt cx="417513" cy="460375"/>
          </a:xfrm>
          <a:solidFill>
            <a:srgbClr val="5B9BD5"/>
          </a:solidFill>
        </p:grpSpPr>
        <p:sp>
          <p:nvSpPr>
            <p:cNvPr id="32" name="Rectangle 207"/>
            <p:cNvSpPr>
              <a:spLocks noChangeArrowheads="1"/>
            </p:cNvSpPr>
            <p:nvPr/>
          </p:nvSpPr>
          <p:spPr bwMode="auto">
            <a:xfrm>
              <a:off x="1570039" y="1916113"/>
              <a:ext cx="14288" cy="15716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33" name="Rectangle 208"/>
            <p:cNvSpPr>
              <a:spLocks noChangeArrowheads="1"/>
            </p:cNvSpPr>
            <p:nvPr/>
          </p:nvSpPr>
          <p:spPr bwMode="auto">
            <a:xfrm>
              <a:off x="1598614" y="1908176"/>
              <a:ext cx="142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34" name="Rectangle 209"/>
            <p:cNvSpPr>
              <a:spLocks noChangeArrowheads="1"/>
            </p:cNvSpPr>
            <p:nvPr/>
          </p:nvSpPr>
          <p:spPr bwMode="auto">
            <a:xfrm>
              <a:off x="1828801" y="1916113"/>
              <a:ext cx="14288" cy="15716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35" name="Rectangle 210"/>
            <p:cNvSpPr>
              <a:spLocks noChangeArrowheads="1"/>
            </p:cNvSpPr>
            <p:nvPr/>
          </p:nvSpPr>
          <p:spPr bwMode="auto">
            <a:xfrm>
              <a:off x="1800226" y="1908176"/>
              <a:ext cx="142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36" name="Freeform 211"/>
            <p:cNvSpPr>
              <a:spLocks/>
            </p:cNvSpPr>
            <p:nvPr/>
          </p:nvSpPr>
          <p:spPr bwMode="auto">
            <a:xfrm>
              <a:off x="1744664" y="1862138"/>
              <a:ext cx="169863" cy="211137"/>
            </a:xfrm>
            <a:custGeom>
              <a:avLst/>
              <a:gdLst>
                <a:gd name="T0" fmla="*/ 95 w 95"/>
                <a:gd name="T1" fmla="*/ 118 h 118"/>
                <a:gd name="T2" fmla="*/ 87 w 95"/>
                <a:gd name="T3" fmla="*/ 118 h 118"/>
                <a:gd name="T4" fmla="*/ 87 w 95"/>
                <a:gd name="T5" fmla="*/ 70 h 118"/>
                <a:gd name="T6" fmla="*/ 38 w 95"/>
                <a:gd name="T7" fmla="*/ 30 h 118"/>
                <a:gd name="T8" fmla="*/ 14 w 95"/>
                <a:gd name="T9" fmla="*/ 22 h 118"/>
                <a:gd name="T10" fmla="*/ 12 w 95"/>
                <a:gd name="T11" fmla="*/ 20 h 118"/>
                <a:gd name="T12" fmla="*/ 0 w 95"/>
                <a:gd name="T13" fmla="*/ 4 h 118"/>
                <a:gd name="T14" fmla="*/ 6 w 95"/>
                <a:gd name="T15" fmla="*/ 0 h 118"/>
                <a:gd name="T16" fmla="*/ 17 w 95"/>
                <a:gd name="T17" fmla="*/ 15 h 118"/>
                <a:gd name="T18" fmla="*/ 40 w 95"/>
                <a:gd name="T19" fmla="*/ 22 h 118"/>
                <a:gd name="T20" fmla="*/ 95 w 95"/>
                <a:gd name="T21" fmla="*/ 70 h 118"/>
                <a:gd name="T22" fmla="*/ 95 w 95"/>
                <a:gd name="T23" fmla="*/ 11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5" h="118">
                  <a:moveTo>
                    <a:pt x="95" y="118"/>
                  </a:moveTo>
                  <a:cubicBezTo>
                    <a:pt x="87" y="118"/>
                    <a:pt x="87" y="118"/>
                    <a:pt x="87" y="118"/>
                  </a:cubicBezTo>
                  <a:cubicBezTo>
                    <a:pt x="87" y="70"/>
                    <a:pt x="87" y="70"/>
                    <a:pt x="87" y="70"/>
                  </a:cubicBezTo>
                  <a:cubicBezTo>
                    <a:pt x="87" y="49"/>
                    <a:pt x="62" y="38"/>
                    <a:pt x="38" y="30"/>
                  </a:cubicBezTo>
                  <a:cubicBezTo>
                    <a:pt x="14" y="22"/>
                    <a:pt x="14" y="22"/>
                    <a:pt x="14" y="22"/>
                  </a:cubicBezTo>
                  <a:cubicBezTo>
                    <a:pt x="13" y="22"/>
                    <a:pt x="12" y="21"/>
                    <a:pt x="12" y="20"/>
                  </a:cubicBezTo>
                  <a:cubicBezTo>
                    <a:pt x="0" y="4"/>
                    <a:pt x="0" y="4"/>
                    <a:pt x="0" y="4"/>
                  </a:cubicBezTo>
                  <a:cubicBezTo>
                    <a:pt x="6" y="0"/>
                    <a:pt x="6" y="0"/>
                    <a:pt x="6" y="0"/>
                  </a:cubicBezTo>
                  <a:cubicBezTo>
                    <a:pt x="17" y="15"/>
                    <a:pt x="17" y="15"/>
                    <a:pt x="17" y="15"/>
                  </a:cubicBezTo>
                  <a:cubicBezTo>
                    <a:pt x="40" y="22"/>
                    <a:pt x="40" y="22"/>
                    <a:pt x="40" y="22"/>
                  </a:cubicBezTo>
                  <a:cubicBezTo>
                    <a:pt x="67" y="31"/>
                    <a:pt x="95" y="44"/>
                    <a:pt x="95" y="70"/>
                  </a:cubicBezTo>
                  <a:lnTo>
                    <a:pt x="95" y="1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37" name="Freeform 212"/>
            <p:cNvSpPr>
              <a:spLocks/>
            </p:cNvSpPr>
            <p:nvPr/>
          </p:nvSpPr>
          <p:spPr bwMode="auto">
            <a:xfrm>
              <a:off x="1497014" y="1862138"/>
              <a:ext cx="171450" cy="211137"/>
            </a:xfrm>
            <a:custGeom>
              <a:avLst/>
              <a:gdLst>
                <a:gd name="T0" fmla="*/ 8 w 95"/>
                <a:gd name="T1" fmla="*/ 118 h 118"/>
                <a:gd name="T2" fmla="*/ 0 w 95"/>
                <a:gd name="T3" fmla="*/ 118 h 118"/>
                <a:gd name="T4" fmla="*/ 0 w 95"/>
                <a:gd name="T5" fmla="*/ 70 h 118"/>
                <a:gd name="T6" fmla="*/ 55 w 95"/>
                <a:gd name="T7" fmla="*/ 22 h 118"/>
                <a:gd name="T8" fmla="*/ 77 w 95"/>
                <a:gd name="T9" fmla="*/ 15 h 118"/>
                <a:gd name="T10" fmla="*/ 89 w 95"/>
                <a:gd name="T11" fmla="*/ 0 h 118"/>
                <a:gd name="T12" fmla="*/ 95 w 95"/>
                <a:gd name="T13" fmla="*/ 4 h 118"/>
                <a:gd name="T14" fmla="*/ 83 w 95"/>
                <a:gd name="T15" fmla="*/ 20 h 118"/>
                <a:gd name="T16" fmla="*/ 81 w 95"/>
                <a:gd name="T17" fmla="*/ 22 h 118"/>
                <a:gd name="T18" fmla="*/ 57 w 95"/>
                <a:gd name="T19" fmla="*/ 30 h 118"/>
                <a:gd name="T20" fmla="*/ 8 w 95"/>
                <a:gd name="T21" fmla="*/ 70 h 118"/>
                <a:gd name="T22" fmla="*/ 8 w 95"/>
                <a:gd name="T23" fmla="*/ 11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5" h="118">
                  <a:moveTo>
                    <a:pt x="8" y="118"/>
                  </a:moveTo>
                  <a:cubicBezTo>
                    <a:pt x="0" y="118"/>
                    <a:pt x="0" y="118"/>
                    <a:pt x="0" y="118"/>
                  </a:cubicBezTo>
                  <a:cubicBezTo>
                    <a:pt x="0" y="70"/>
                    <a:pt x="0" y="70"/>
                    <a:pt x="0" y="70"/>
                  </a:cubicBezTo>
                  <a:cubicBezTo>
                    <a:pt x="0" y="44"/>
                    <a:pt x="28" y="31"/>
                    <a:pt x="55" y="22"/>
                  </a:cubicBezTo>
                  <a:cubicBezTo>
                    <a:pt x="77" y="15"/>
                    <a:pt x="77" y="15"/>
                    <a:pt x="77" y="15"/>
                  </a:cubicBezTo>
                  <a:cubicBezTo>
                    <a:pt x="89" y="0"/>
                    <a:pt x="89" y="0"/>
                    <a:pt x="89" y="0"/>
                  </a:cubicBezTo>
                  <a:cubicBezTo>
                    <a:pt x="95" y="4"/>
                    <a:pt x="95" y="4"/>
                    <a:pt x="95" y="4"/>
                  </a:cubicBezTo>
                  <a:cubicBezTo>
                    <a:pt x="83" y="20"/>
                    <a:pt x="83" y="20"/>
                    <a:pt x="83" y="20"/>
                  </a:cubicBezTo>
                  <a:cubicBezTo>
                    <a:pt x="83" y="21"/>
                    <a:pt x="82" y="22"/>
                    <a:pt x="81" y="22"/>
                  </a:cubicBezTo>
                  <a:cubicBezTo>
                    <a:pt x="57" y="30"/>
                    <a:pt x="57" y="30"/>
                    <a:pt x="57" y="30"/>
                  </a:cubicBezTo>
                  <a:cubicBezTo>
                    <a:pt x="33" y="38"/>
                    <a:pt x="8" y="49"/>
                    <a:pt x="8" y="70"/>
                  </a:cubicBezTo>
                  <a:lnTo>
                    <a:pt x="8" y="1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38" name="Freeform 213"/>
            <p:cNvSpPr>
              <a:spLocks noEditPoints="1"/>
            </p:cNvSpPr>
            <p:nvPr/>
          </p:nvSpPr>
          <p:spPr bwMode="auto">
            <a:xfrm>
              <a:off x="1604964" y="1612901"/>
              <a:ext cx="187325" cy="93662"/>
            </a:xfrm>
            <a:custGeom>
              <a:avLst/>
              <a:gdLst>
                <a:gd name="T0" fmla="*/ 100 w 104"/>
                <a:gd name="T1" fmla="*/ 52 h 52"/>
                <a:gd name="T2" fmla="*/ 98 w 104"/>
                <a:gd name="T3" fmla="*/ 52 h 52"/>
                <a:gd name="T4" fmla="*/ 79 w 104"/>
                <a:gd name="T5" fmla="*/ 44 h 52"/>
                <a:gd name="T6" fmla="*/ 40 w 104"/>
                <a:gd name="T7" fmla="*/ 44 h 52"/>
                <a:gd name="T8" fmla="*/ 38 w 104"/>
                <a:gd name="T9" fmla="*/ 43 h 52"/>
                <a:gd name="T10" fmla="*/ 29 w 104"/>
                <a:gd name="T11" fmla="*/ 38 h 52"/>
                <a:gd name="T12" fmla="*/ 27 w 104"/>
                <a:gd name="T13" fmla="*/ 42 h 52"/>
                <a:gd name="T14" fmla="*/ 24 w 104"/>
                <a:gd name="T15" fmla="*/ 44 h 52"/>
                <a:gd name="T16" fmla="*/ 12 w 104"/>
                <a:gd name="T17" fmla="*/ 44 h 52"/>
                <a:gd name="T18" fmla="*/ 8 w 104"/>
                <a:gd name="T19" fmla="*/ 40 h 52"/>
                <a:gd name="T20" fmla="*/ 8 w 104"/>
                <a:gd name="T21" fmla="*/ 22 h 52"/>
                <a:gd name="T22" fmla="*/ 1 w 104"/>
                <a:gd name="T23" fmla="*/ 15 h 52"/>
                <a:gd name="T24" fmla="*/ 0 w 104"/>
                <a:gd name="T25" fmla="*/ 12 h 52"/>
                <a:gd name="T26" fmla="*/ 0 w 104"/>
                <a:gd name="T27" fmla="*/ 4 h 52"/>
                <a:gd name="T28" fmla="*/ 4 w 104"/>
                <a:gd name="T29" fmla="*/ 0 h 52"/>
                <a:gd name="T30" fmla="*/ 84 w 104"/>
                <a:gd name="T31" fmla="*/ 0 h 52"/>
                <a:gd name="T32" fmla="*/ 104 w 104"/>
                <a:gd name="T33" fmla="*/ 20 h 52"/>
                <a:gd name="T34" fmla="*/ 104 w 104"/>
                <a:gd name="T35" fmla="*/ 48 h 52"/>
                <a:gd name="T36" fmla="*/ 102 w 104"/>
                <a:gd name="T37" fmla="*/ 51 h 52"/>
                <a:gd name="T38" fmla="*/ 100 w 104"/>
                <a:gd name="T39" fmla="*/ 52 h 52"/>
                <a:gd name="T40" fmla="*/ 41 w 104"/>
                <a:gd name="T41" fmla="*/ 36 h 52"/>
                <a:gd name="T42" fmla="*/ 80 w 104"/>
                <a:gd name="T43" fmla="*/ 36 h 52"/>
                <a:gd name="T44" fmla="*/ 81 w 104"/>
                <a:gd name="T45" fmla="*/ 36 h 52"/>
                <a:gd name="T46" fmla="*/ 96 w 104"/>
                <a:gd name="T47" fmla="*/ 42 h 52"/>
                <a:gd name="T48" fmla="*/ 96 w 104"/>
                <a:gd name="T49" fmla="*/ 20 h 52"/>
                <a:gd name="T50" fmla="*/ 84 w 104"/>
                <a:gd name="T51" fmla="*/ 8 h 52"/>
                <a:gd name="T52" fmla="*/ 8 w 104"/>
                <a:gd name="T53" fmla="*/ 8 h 52"/>
                <a:gd name="T54" fmla="*/ 8 w 104"/>
                <a:gd name="T55" fmla="*/ 10 h 52"/>
                <a:gd name="T56" fmla="*/ 15 w 104"/>
                <a:gd name="T57" fmla="*/ 17 h 52"/>
                <a:gd name="T58" fmla="*/ 16 w 104"/>
                <a:gd name="T59" fmla="*/ 20 h 52"/>
                <a:gd name="T60" fmla="*/ 16 w 104"/>
                <a:gd name="T61" fmla="*/ 36 h 52"/>
                <a:gd name="T62" fmla="*/ 21 w 104"/>
                <a:gd name="T63" fmla="*/ 36 h 52"/>
                <a:gd name="T64" fmla="*/ 24 w 104"/>
                <a:gd name="T65" fmla="*/ 30 h 52"/>
                <a:gd name="T66" fmla="*/ 27 w 104"/>
                <a:gd name="T67" fmla="*/ 28 h 52"/>
                <a:gd name="T68" fmla="*/ 30 w 104"/>
                <a:gd name="T69" fmla="*/ 29 h 52"/>
                <a:gd name="T70" fmla="*/ 41 w 104"/>
                <a:gd name="T71" fmla="*/ 36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4" h="52">
                  <a:moveTo>
                    <a:pt x="100" y="52"/>
                  </a:moveTo>
                  <a:cubicBezTo>
                    <a:pt x="99" y="52"/>
                    <a:pt x="99" y="52"/>
                    <a:pt x="98" y="52"/>
                  </a:cubicBezTo>
                  <a:cubicBezTo>
                    <a:pt x="79" y="44"/>
                    <a:pt x="79" y="44"/>
                    <a:pt x="79" y="44"/>
                  </a:cubicBezTo>
                  <a:cubicBezTo>
                    <a:pt x="40" y="44"/>
                    <a:pt x="40" y="44"/>
                    <a:pt x="40" y="44"/>
                  </a:cubicBezTo>
                  <a:cubicBezTo>
                    <a:pt x="39" y="44"/>
                    <a:pt x="38" y="44"/>
                    <a:pt x="38" y="43"/>
                  </a:cubicBezTo>
                  <a:cubicBezTo>
                    <a:pt x="29" y="38"/>
                    <a:pt x="29" y="38"/>
                    <a:pt x="29" y="38"/>
                  </a:cubicBezTo>
                  <a:cubicBezTo>
                    <a:pt x="27" y="42"/>
                    <a:pt x="27" y="42"/>
                    <a:pt x="27" y="42"/>
                  </a:cubicBezTo>
                  <a:cubicBezTo>
                    <a:pt x="27" y="43"/>
                    <a:pt x="25" y="44"/>
                    <a:pt x="24" y="44"/>
                  </a:cubicBezTo>
                  <a:cubicBezTo>
                    <a:pt x="12" y="44"/>
                    <a:pt x="12" y="44"/>
                    <a:pt x="12" y="44"/>
                  </a:cubicBezTo>
                  <a:cubicBezTo>
                    <a:pt x="10" y="44"/>
                    <a:pt x="8" y="42"/>
                    <a:pt x="8" y="40"/>
                  </a:cubicBezTo>
                  <a:cubicBezTo>
                    <a:pt x="8" y="22"/>
                    <a:pt x="8" y="22"/>
                    <a:pt x="8" y="22"/>
                  </a:cubicBezTo>
                  <a:cubicBezTo>
                    <a:pt x="1" y="15"/>
                    <a:pt x="1" y="15"/>
                    <a:pt x="1" y="15"/>
                  </a:cubicBezTo>
                  <a:cubicBezTo>
                    <a:pt x="0" y="14"/>
                    <a:pt x="0" y="13"/>
                    <a:pt x="0" y="12"/>
                  </a:cubicBezTo>
                  <a:cubicBezTo>
                    <a:pt x="0" y="4"/>
                    <a:pt x="0" y="4"/>
                    <a:pt x="0" y="4"/>
                  </a:cubicBezTo>
                  <a:cubicBezTo>
                    <a:pt x="0" y="2"/>
                    <a:pt x="2" y="0"/>
                    <a:pt x="4" y="0"/>
                  </a:cubicBezTo>
                  <a:cubicBezTo>
                    <a:pt x="84" y="0"/>
                    <a:pt x="84" y="0"/>
                    <a:pt x="84" y="0"/>
                  </a:cubicBezTo>
                  <a:cubicBezTo>
                    <a:pt x="95" y="0"/>
                    <a:pt x="104" y="9"/>
                    <a:pt x="104" y="20"/>
                  </a:cubicBezTo>
                  <a:cubicBezTo>
                    <a:pt x="104" y="48"/>
                    <a:pt x="104" y="48"/>
                    <a:pt x="104" y="48"/>
                  </a:cubicBezTo>
                  <a:cubicBezTo>
                    <a:pt x="104" y="49"/>
                    <a:pt x="103" y="51"/>
                    <a:pt x="102" y="51"/>
                  </a:cubicBezTo>
                  <a:cubicBezTo>
                    <a:pt x="101" y="52"/>
                    <a:pt x="101" y="52"/>
                    <a:pt x="100" y="52"/>
                  </a:cubicBezTo>
                  <a:close/>
                  <a:moveTo>
                    <a:pt x="41" y="36"/>
                  </a:moveTo>
                  <a:cubicBezTo>
                    <a:pt x="80" y="36"/>
                    <a:pt x="80" y="36"/>
                    <a:pt x="80" y="36"/>
                  </a:cubicBezTo>
                  <a:cubicBezTo>
                    <a:pt x="80" y="36"/>
                    <a:pt x="81" y="36"/>
                    <a:pt x="81" y="36"/>
                  </a:cubicBezTo>
                  <a:cubicBezTo>
                    <a:pt x="96" y="42"/>
                    <a:pt x="96" y="42"/>
                    <a:pt x="96" y="42"/>
                  </a:cubicBezTo>
                  <a:cubicBezTo>
                    <a:pt x="96" y="20"/>
                    <a:pt x="96" y="20"/>
                    <a:pt x="96" y="20"/>
                  </a:cubicBezTo>
                  <a:cubicBezTo>
                    <a:pt x="96" y="13"/>
                    <a:pt x="91" y="8"/>
                    <a:pt x="84" y="8"/>
                  </a:cubicBezTo>
                  <a:cubicBezTo>
                    <a:pt x="8" y="8"/>
                    <a:pt x="8" y="8"/>
                    <a:pt x="8" y="8"/>
                  </a:cubicBezTo>
                  <a:cubicBezTo>
                    <a:pt x="8" y="10"/>
                    <a:pt x="8" y="10"/>
                    <a:pt x="8" y="10"/>
                  </a:cubicBezTo>
                  <a:cubicBezTo>
                    <a:pt x="15" y="17"/>
                    <a:pt x="15" y="17"/>
                    <a:pt x="15" y="17"/>
                  </a:cubicBezTo>
                  <a:cubicBezTo>
                    <a:pt x="15" y="18"/>
                    <a:pt x="16" y="19"/>
                    <a:pt x="16" y="20"/>
                  </a:cubicBezTo>
                  <a:cubicBezTo>
                    <a:pt x="16" y="36"/>
                    <a:pt x="16" y="36"/>
                    <a:pt x="16" y="36"/>
                  </a:cubicBezTo>
                  <a:cubicBezTo>
                    <a:pt x="21" y="36"/>
                    <a:pt x="21" y="36"/>
                    <a:pt x="21" y="36"/>
                  </a:cubicBezTo>
                  <a:cubicBezTo>
                    <a:pt x="24" y="30"/>
                    <a:pt x="24" y="30"/>
                    <a:pt x="24" y="30"/>
                  </a:cubicBezTo>
                  <a:cubicBezTo>
                    <a:pt x="25" y="29"/>
                    <a:pt x="26" y="28"/>
                    <a:pt x="27" y="28"/>
                  </a:cubicBezTo>
                  <a:cubicBezTo>
                    <a:pt x="28" y="28"/>
                    <a:pt x="29" y="28"/>
                    <a:pt x="30" y="29"/>
                  </a:cubicBezTo>
                  <a:lnTo>
                    <a:pt x="41" y="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39" name="Freeform 214"/>
            <p:cNvSpPr>
              <a:spLocks/>
            </p:cNvSpPr>
            <p:nvPr/>
          </p:nvSpPr>
          <p:spPr bwMode="auto">
            <a:xfrm>
              <a:off x="1620839" y="1743076"/>
              <a:ext cx="171450" cy="80962"/>
            </a:xfrm>
            <a:custGeom>
              <a:avLst/>
              <a:gdLst>
                <a:gd name="T0" fmla="*/ 68 w 96"/>
                <a:gd name="T1" fmla="*/ 44 h 45"/>
                <a:gd name="T2" fmla="*/ 64 w 96"/>
                <a:gd name="T3" fmla="*/ 42 h 45"/>
                <a:gd name="T4" fmla="*/ 57 w 96"/>
                <a:gd name="T5" fmla="*/ 28 h 45"/>
                <a:gd name="T6" fmla="*/ 38 w 96"/>
                <a:gd name="T7" fmla="*/ 28 h 45"/>
                <a:gd name="T8" fmla="*/ 31 w 96"/>
                <a:gd name="T9" fmla="*/ 42 h 45"/>
                <a:gd name="T10" fmla="*/ 26 w 96"/>
                <a:gd name="T11" fmla="*/ 44 h 45"/>
                <a:gd name="T12" fmla="*/ 0 w 96"/>
                <a:gd name="T13" fmla="*/ 0 h 45"/>
                <a:gd name="T14" fmla="*/ 8 w 96"/>
                <a:gd name="T15" fmla="*/ 0 h 45"/>
                <a:gd name="T16" fmla="*/ 26 w 96"/>
                <a:gd name="T17" fmla="*/ 34 h 45"/>
                <a:gd name="T18" fmla="*/ 32 w 96"/>
                <a:gd name="T19" fmla="*/ 22 h 45"/>
                <a:gd name="T20" fmla="*/ 36 w 96"/>
                <a:gd name="T21" fmla="*/ 20 h 45"/>
                <a:gd name="T22" fmla="*/ 60 w 96"/>
                <a:gd name="T23" fmla="*/ 20 h 45"/>
                <a:gd name="T24" fmla="*/ 63 w 96"/>
                <a:gd name="T25" fmla="*/ 22 h 45"/>
                <a:gd name="T26" fmla="*/ 70 w 96"/>
                <a:gd name="T27" fmla="*/ 34 h 45"/>
                <a:gd name="T28" fmla="*/ 88 w 96"/>
                <a:gd name="T29" fmla="*/ 0 h 45"/>
                <a:gd name="T30" fmla="*/ 96 w 96"/>
                <a:gd name="T31" fmla="*/ 0 h 45"/>
                <a:gd name="T32" fmla="*/ 70 w 96"/>
                <a:gd name="T33" fmla="*/ 44 h 45"/>
                <a:gd name="T34" fmla="*/ 68 w 96"/>
                <a:gd name="T35" fmla="*/ 4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6" h="45">
                  <a:moveTo>
                    <a:pt x="68" y="44"/>
                  </a:moveTo>
                  <a:cubicBezTo>
                    <a:pt x="66" y="44"/>
                    <a:pt x="65" y="43"/>
                    <a:pt x="64" y="42"/>
                  </a:cubicBezTo>
                  <a:cubicBezTo>
                    <a:pt x="57" y="28"/>
                    <a:pt x="57" y="28"/>
                    <a:pt x="57" y="28"/>
                  </a:cubicBezTo>
                  <a:cubicBezTo>
                    <a:pt x="38" y="28"/>
                    <a:pt x="38" y="28"/>
                    <a:pt x="38" y="28"/>
                  </a:cubicBezTo>
                  <a:cubicBezTo>
                    <a:pt x="31" y="42"/>
                    <a:pt x="31" y="42"/>
                    <a:pt x="31" y="42"/>
                  </a:cubicBezTo>
                  <a:cubicBezTo>
                    <a:pt x="30" y="44"/>
                    <a:pt x="28" y="45"/>
                    <a:pt x="26" y="44"/>
                  </a:cubicBezTo>
                  <a:cubicBezTo>
                    <a:pt x="25" y="43"/>
                    <a:pt x="0" y="30"/>
                    <a:pt x="0" y="0"/>
                  </a:cubicBezTo>
                  <a:cubicBezTo>
                    <a:pt x="8" y="0"/>
                    <a:pt x="8" y="0"/>
                    <a:pt x="8" y="0"/>
                  </a:cubicBezTo>
                  <a:cubicBezTo>
                    <a:pt x="8" y="19"/>
                    <a:pt x="20" y="30"/>
                    <a:pt x="26" y="34"/>
                  </a:cubicBezTo>
                  <a:cubicBezTo>
                    <a:pt x="32" y="22"/>
                    <a:pt x="32" y="22"/>
                    <a:pt x="32" y="22"/>
                  </a:cubicBezTo>
                  <a:cubicBezTo>
                    <a:pt x="33" y="21"/>
                    <a:pt x="34" y="20"/>
                    <a:pt x="36" y="20"/>
                  </a:cubicBezTo>
                  <a:cubicBezTo>
                    <a:pt x="60" y="20"/>
                    <a:pt x="60" y="20"/>
                    <a:pt x="60" y="20"/>
                  </a:cubicBezTo>
                  <a:cubicBezTo>
                    <a:pt x="61" y="20"/>
                    <a:pt x="63" y="21"/>
                    <a:pt x="63" y="22"/>
                  </a:cubicBezTo>
                  <a:cubicBezTo>
                    <a:pt x="70" y="34"/>
                    <a:pt x="70" y="34"/>
                    <a:pt x="70" y="34"/>
                  </a:cubicBezTo>
                  <a:cubicBezTo>
                    <a:pt x="76" y="30"/>
                    <a:pt x="88" y="19"/>
                    <a:pt x="88" y="0"/>
                  </a:cubicBezTo>
                  <a:cubicBezTo>
                    <a:pt x="96" y="0"/>
                    <a:pt x="96" y="0"/>
                    <a:pt x="96" y="0"/>
                  </a:cubicBezTo>
                  <a:cubicBezTo>
                    <a:pt x="96" y="30"/>
                    <a:pt x="71" y="43"/>
                    <a:pt x="70" y="44"/>
                  </a:cubicBezTo>
                  <a:cubicBezTo>
                    <a:pt x="69" y="44"/>
                    <a:pt x="68" y="44"/>
                    <a:pt x="68"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40" name="Freeform 215"/>
            <p:cNvSpPr>
              <a:spLocks/>
            </p:cNvSpPr>
            <p:nvPr/>
          </p:nvSpPr>
          <p:spPr bwMode="auto">
            <a:xfrm>
              <a:off x="1620839" y="1698626"/>
              <a:ext cx="171450" cy="180975"/>
            </a:xfrm>
            <a:custGeom>
              <a:avLst/>
              <a:gdLst>
                <a:gd name="T0" fmla="*/ 48 w 96"/>
                <a:gd name="T1" fmla="*/ 100 h 100"/>
                <a:gd name="T2" fmla="*/ 0 w 96"/>
                <a:gd name="T3" fmla="*/ 56 h 100"/>
                <a:gd name="T4" fmla="*/ 0 w 96"/>
                <a:gd name="T5" fmla="*/ 0 h 100"/>
                <a:gd name="T6" fmla="*/ 8 w 96"/>
                <a:gd name="T7" fmla="*/ 0 h 100"/>
                <a:gd name="T8" fmla="*/ 8 w 96"/>
                <a:gd name="T9" fmla="*/ 56 h 100"/>
                <a:gd name="T10" fmla="*/ 48 w 96"/>
                <a:gd name="T11" fmla="*/ 92 h 100"/>
                <a:gd name="T12" fmla="*/ 88 w 96"/>
                <a:gd name="T13" fmla="*/ 56 h 100"/>
                <a:gd name="T14" fmla="*/ 88 w 96"/>
                <a:gd name="T15" fmla="*/ 8 h 100"/>
                <a:gd name="T16" fmla="*/ 96 w 96"/>
                <a:gd name="T17" fmla="*/ 8 h 100"/>
                <a:gd name="T18" fmla="*/ 96 w 96"/>
                <a:gd name="T19" fmla="*/ 56 h 100"/>
                <a:gd name="T20" fmla="*/ 48 w 96"/>
                <a:gd name="T21"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6" h="100">
                  <a:moveTo>
                    <a:pt x="48" y="100"/>
                  </a:moveTo>
                  <a:cubicBezTo>
                    <a:pt x="17" y="100"/>
                    <a:pt x="0" y="77"/>
                    <a:pt x="0" y="56"/>
                  </a:cubicBezTo>
                  <a:cubicBezTo>
                    <a:pt x="0" y="0"/>
                    <a:pt x="0" y="0"/>
                    <a:pt x="0" y="0"/>
                  </a:cubicBezTo>
                  <a:cubicBezTo>
                    <a:pt x="8" y="0"/>
                    <a:pt x="8" y="0"/>
                    <a:pt x="8" y="0"/>
                  </a:cubicBezTo>
                  <a:cubicBezTo>
                    <a:pt x="8" y="56"/>
                    <a:pt x="8" y="56"/>
                    <a:pt x="8" y="56"/>
                  </a:cubicBezTo>
                  <a:cubicBezTo>
                    <a:pt x="8" y="73"/>
                    <a:pt x="22" y="92"/>
                    <a:pt x="48" y="92"/>
                  </a:cubicBezTo>
                  <a:cubicBezTo>
                    <a:pt x="74" y="92"/>
                    <a:pt x="88" y="73"/>
                    <a:pt x="88" y="56"/>
                  </a:cubicBezTo>
                  <a:cubicBezTo>
                    <a:pt x="88" y="8"/>
                    <a:pt x="88" y="8"/>
                    <a:pt x="88" y="8"/>
                  </a:cubicBezTo>
                  <a:cubicBezTo>
                    <a:pt x="96" y="8"/>
                    <a:pt x="96" y="8"/>
                    <a:pt x="96" y="8"/>
                  </a:cubicBezTo>
                  <a:cubicBezTo>
                    <a:pt x="96" y="56"/>
                    <a:pt x="96" y="56"/>
                    <a:pt x="96" y="56"/>
                  </a:cubicBezTo>
                  <a:cubicBezTo>
                    <a:pt x="96" y="77"/>
                    <a:pt x="79" y="100"/>
                    <a:pt x="48"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41" name="Freeform 216"/>
            <p:cNvSpPr>
              <a:spLocks noEditPoints="1"/>
            </p:cNvSpPr>
            <p:nvPr/>
          </p:nvSpPr>
          <p:spPr bwMode="auto">
            <a:xfrm>
              <a:off x="1641476" y="1706563"/>
              <a:ext cx="57150" cy="57150"/>
            </a:xfrm>
            <a:custGeom>
              <a:avLst/>
              <a:gdLst>
                <a:gd name="T0" fmla="*/ 16 w 32"/>
                <a:gd name="T1" fmla="*/ 32 h 32"/>
                <a:gd name="T2" fmla="*/ 0 w 32"/>
                <a:gd name="T3" fmla="*/ 16 h 32"/>
                <a:gd name="T4" fmla="*/ 16 w 32"/>
                <a:gd name="T5" fmla="*/ 0 h 32"/>
                <a:gd name="T6" fmla="*/ 32 w 32"/>
                <a:gd name="T7" fmla="*/ 16 h 32"/>
                <a:gd name="T8" fmla="*/ 16 w 32"/>
                <a:gd name="T9" fmla="*/ 32 h 32"/>
                <a:gd name="T10" fmla="*/ 16 w 32"/>
                <a:gd name="T11" fmla="*/ 8 h 32"/>
                <a:gd name="T12" fmla="*/ 8 w 32"/>
                <a:gd name="T13" fmla="*/ 16 h 32"/>
                <a:gd name="T14" fmla="*/ 16 w 32"/>
                <a:gd name="T15" fmla="*/ 24 h 32"/>
                <a:gd name="T16" fmla="*/ 24 w 32"/>
                <a:gd name="T17" fmla="*/ 16 h 32"/>
                <a:gd name="T18" fmla="*/ 16 w 32"/>
                <a:gd name="T19" fmla="*/ 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2">
                  <a:moveTo>
                    <a:pt x="16" y="32"/>
                  </a:moveTo>
                  <a:cubicBezTo>
                    <a:pt x="7" y="32"/>
                    <a:pt x="0" y="25"/>
                    <a:pt x="0" y="16"/>
                  </a:cubicBezTo>
                  <a:cubicBezTo>
                    <a:pt x="0" y="7"/>
                    <a:pt x="7" y="0"/>
                    <a:pt x="16" y="0"/>
                  </a:cubicBezTo>
                  <a:cubicBezTo>
                    <a:pt x="25" y="0"/>
                    <a:pt x="32" y="7"/>
                    <a:pt x="32" y="16"/>
                  </a:cubicBezTo>
                  <a:cubicBezTo>
                    <a:pt x="32" y="25"/>
                    <a:pt x="25" y="32"/>
                    <a:pt x="16" y="32"/>
                  </a:cubicBezTo>
                  <a:close/>
                  <a:moveTo>
                    <a:pt x="16" y="8"/>
                  </a:moveTo>
                  <a:cubicBezTo>
                    <a:pt x="11" y="8"/>
                    <a:pt x="8" y="12"/>
                    <a:pt x="8" y="16"/>
                  </a:cubicBezTo>
                  <a:cubicBezTo>
                    <a:pt x="8" y="20"/>
                    <a:pt x="11" y="24"/>
                    <a:pt x="16" y="24"/>
                  </a:cubicBezTo>
                  <a:cubicBezTo>
                    <a:pt x="20" y="24"/>
                    <a:pt x="24" y="20"/>
                    <a:pt x="24" y="16"/>
                  </a:cubicBezTo>
                  <a:cubicBezTo>
                    <a:pt x="24" y="12"/>
                    <a:pt x="20" y="8"/>
                    <a:pt x="1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42" name="Freeform 217"/>
            <p:cNvSpPr>
              <a:spLocks noEditPoints="1"/>
            </p:cNvSpPr>
            <p:nvPr/>
          </p:nvSpPr>
          <p:spPr bwMode="auto">
            <a:xfrm>
              <a:off x="1712914" y="1706563"/>
              <a:ext cx="58738" cy="57150"/>
            </a:xfrm>
            <a:custGeom>
              <a:avLst/>
              <a:gdLst>
                <a:gd name="T0" fmla="*/ 16 w 32"/>
                <a:gd name="T1" fmla="*/ 32 h 32"/>
                <a:gd name="T2" fmla="*/ 0 w 32"/>
                <a:gd name="T3" fmla="*/ 16 h 32"/>
                <a:gd name="T4" fmla="*/ 16 w 32"/>
                <a:gd name="T5" fmla="*/ 0 h 32"/>
                <a:gd name="T6" fmla="*/ 32 w 32"/>
                <a:gd name="T7" fmla="*/ 16 h 32"/>
                <a:gd name="T8" fmla="*/ 16 w 32"/>
                <a:gd name="T9" fmla="*/ 32 h 32"/>
                <a:gd name="T10" fmla="*/ 16 w 32"/>
                <a:gd name="T11" fmla="*/ 8 h 32"/>
                <a:gd name="T12" fmla="*/ 8 w 32"/>
                <a:gd name="T13" fmla="*/ 16 h 32"/>
                <a:gd name="T14" fmla="*/ 16 w 32"/>
                <a:gd name="T15" fmla="*/ 24 h 32"/>
                <a:gd name="T16" fmla="*/ 24 w 32"/>
                <a:gd name="T17" fmla="*/ 16 h 32"/>
                <a:gd name="T18" fmla="*/ 16 w 32"/>
                <a:gd name="T19" fmla="*/ 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2">
                  <a:moveTo>
                    <a:pt x="16" y="32"/>
                  </a:moveTo>
                  <a:cubicBezTo>
                    <a:pt x="7" y="32"/>
                    <a:pt x="0" y="25"/>
                    <a:pt x="0" y="16"/>
                  </a:cubicBezTo>
                  <a:cubicBezTo>
                    <a:pt x="0" y="7"/>
                    <a:pt x="7" y="0"/>
                    <a:pt x="16" y="0"/>
                  </a:cubicBezTo>
                  <a:cubicBezTo>
                    <a:pt x="25" y="0"/>
                    <a:pt x="32" y="7"/>
                    <a:pt x="32" y="16"/>
                  </a:cubicBezTo>
                  <a:cubicBezTo>
                    <a:pt x="32" y="25"/>
                    <a:pt x="25" y="32"/>
                    <a:pt x="16" y="32"/>
                  </a:cubicBezTo>
                  <a:close/>
                  <a:moveTo>
                    <a:pt x="16" y="8"/>
                  </a:moveTo>
                  <a:cubicBezTo>
                    <a:pt x="11" y="8"/>
                    <a:pt x="8" y="12"/>
                    <a:pt x="8" y="16"/>
                  </a:cubicBezTo>
                  <a:cubicBezTo>
                    <a:pt x="8" y="20"/>
                    <a:pt x="11" y="24"/>
                    <a:pt x="16" y="24"/>
                  </a:cubicBezTo>
                  <a:cubicBezTo>
                    <a:pt x="20" y="24"/>
                    <a:pt x="24" y="20"/>
                    <a:pt x="24" y="16"/>
                  </a:cubicBezTo>
                  <a:cubicBezTo>
                    <a:pt x="24" y="12"/>
                    <a:pt x="20" y="8"/>
                    <a:pt x="1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43" name="Rectangle 218"/>
            <p:cNvSpPr>
              <a:spLocks noChangeArrowheads="1"/>
            </p:cNvSpPr>
            <p:nvPr/>
          </p:nvSpPr>
          <p:spPr bwMode="auto">
            <a:xfrm>
              <a:off x="1627189" y="1727201"/>
              <a:ext cx="22225" cy="158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44" name="Rectangle 219"/>
            <p:cNvSpPr>
              <a:spLocks noChangeArrowheads="1"/>
            </p:cNvSpPr>
            <p:nvPr/>
          </p:nvSpPr>
          <p:spPr bwMode="auto">
            <a:xfrm>
              <a:off x="1763714" y="1727201"/>
              <a:ext cx="22225" cy="158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45" name="Rectangle 220"/>
            <p:cNvSpPr>
              <a:spLocks noChangeArrowheads="1"/>
            </p:cNvSpPr>
            <p:nvPr/>
          </p:nvSpPr>
          <p:spPr bwMode="auto">
            <a:xfrm>
              <a:off x="1692276" y="1727201"/>
              <a:ext cx="28575" cy="158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46" name="Freeform 221"/>
            <p:cNvSpPr>
              <a:spLocks/>
            </p:cNvSpPr>
            <p:nvPr/>
          </p:nvSpPr>
          <p:spPr bwMode="auto">
            <a:xfrm>
              <a:off x="1657351" y="1866901"/>
              <a:ext cx="98425" cy="55562"/>
            </a:xfrm>
            <a:custGeom>
              <a:avLst/>
              <a:gdLst>
                <a:gd name="T0" fmla="*/ 27 w 54"/>
                <a:gd name="T1" fmla="*/ 31 h 31"/>
                <a:gd name="T2" fmla="*/ 24 w 54"/>
                <a:gd name="T3" fmla="*/ 30 h 31"/>
                <a:gd name="T4" fmla="*/ 0 w 54"/>
                <a:gd name="T5" fmla="*/ 6 h 31"/>
                <a:gd name="T6" fmla="*/ 6 w 54"/>
                <a:gd name="T7" fmla="*/ 0 h 31"/>
                <a:gd name="T8" fmla="*/ 27 w 54"/>
                <a:gd name="T9" fmla="*/ 21 h 31"/>
                <a:gd name="T10" fmla="*/ 48 w 54"/>
                <a:gd name="T11" fmla="*/ 0 h 31"/>
                <a:gd name="T12" fmla="*/ 54 w 54"/>
                <a:gd name="T13" fmla="*/ 6 h 31"/>
                <a:gd name="T14" fmla="*/ 30 w 54"/>
                <a:gd name="T15" fmla="*/ 30 h 31"/>
                <a:gd name="T16" fmla="*/ 27 w 54"/>
                <a:gd name="T17"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31">
                  <a:moveTo>
                    <a:pt x="27" y="31"/>
                  </a:moveTo>
                  <a:cubicBezTo>
                    <a:pt x="26" y="31"/>
                    <a:pt x="25" y="31"/>
                    <a:pt x="24" y="30"/>
                  </a:cubicBezTo>
                  <a:cubicBezTo>
                    <a:pt x="0" y="6"/>
                    <a:pt x="0" y="6"/>
                    <a:pt x="0" y="6"/>
                  </a:cubicBezTo>
                  <a:cubicBezTo>
                    <a:pt x="6" y="0"/>
                    <a:pt x="6" y="0"/>
                    <a:pt x="6" y="0"/>
                  </a:cubicBezTo>
                  <a:cubicBezTo>
                    <a:pt x="27" y="21"/>
                    <a:pt x="27" y="21"/>
                    <a:pt x="27" y="21"/>
                  </a:cubicBezTo>
                  <a:cubicBezTo>
                    <a:pt x="48" y="0"/>
                    <a:pt x="48" y="0"/>
                    <a:pt x="48" y="0"/>
                  </a:cubicBezTo>
                  <a:cubicBezTo>
                    <a:pt x="54" y="6"/>
                    <a:pt x="54" y="6"/>
                    <a:pt x="54" y="6"/>
                  </a:cubicBezTo>
                  <a:cubicBezTo>
                    <a:pt x="30" y="30"/>
                    <a:pt x="30" y="30"/>
                    <a:pt x="30" y="30"/>
                  </a:cubicBezTo>
                  <a:cubicBezTo>
                    <a:pt x="29" y="31"/>
                    <a:pt x="28" y="31"/>
                    <a:pt x="27" y="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47" name="Freeform 222"/>
            <p:cNvSpPr>
              <a:spLocks noEditPoints="1"/>
            </p:cNvSpPr>
            <p:nvPr/>
          </p:nvSpPr>
          <p:spPr bwMode="auto">
            <a:xfrm>
              <a:off x="1641476" y="1916113"/>
              <a:ext cx="130175" cy="57150"/>
            </a:xfrm>
            <a:custGeom>
              <a:avLst/>
              <a:gdLst>
                <a:gd name="T0" fmla="*/ 68 w 72"/>
                <a:gd name="T1" fmla="*/ 32 h 32"/>
                <a:gd name="T2" fmla="*/ 56 w 72"/>
                <a:gd name="T3" fmla="*/ 32 h 32"/>
                <a:gd name="T4" fmla="*/ 54 w 72"/>
                <a:gd name="T5" fmla="*/ 31 h 32"/>
                <a:gd name="T6" fmla="*/ 36 w 72"/>
                <a:gd name="T7" fmla="*/ 21 h 32"/>
                <a:gd name="T8" fmla="*/ 18 w 72"/>
                <a:gd name="T9" fmla="*/ 31 h 32"/>
                <a:gd name="T10" fmla="*/ 16 w 72"/>
                <a:gd name="T11" fmla="*/ 32 h 32"/>
                <a:gd name="T12" fmla="*/ 4 w 72"/>
                <a:gd name="T13" fmla="*/ 32 h 32"/>
                <a:gd name="T14" fmla="*/ 0 w 72"/>
                <a:gd name="T15" fmla="*/ 28 h 32"/>
                <a:gd name="T16" fmla="*/ 0 w 72"/>
                <a:gd name="T17" fmla="*/ 4 h 32"/>
                <a:gd name="T18" fmla="*/ 4 w 72"/>
                <a:gd name="T19" fmla="*/ 0 h 32"/>
                <a:gd name="T20" fmla="*/ 16 w 72"/>
                <a:gd name="T21" fmla="*/ 0 h 32"/>
                <a:gd name="T22" fmla="*/ 18 w 72"/>
                <a:gd name="T23" fmla="*/ 1 h 32"/>
                <a:gd name="T24" fmla="*/ 36 w 72"/>
                <a:gd name="T25" fmla="*/ 11 h 32"/>
                <a:gd name="T26" fmla="*/ 54 w 72"/>
                <a:gd name="T27" fmla="*/ 1 h 32"/>
                <a:gd name="T28" fmla="*/ 56 w 72"/>
                <a:gd name="T29" fmla="*/ 0 h 32"/>
                <a:gd name="T30" fmla="*/ 68 w 72"/>
                <a:gd name="T31" fmla="*/ 0 h 32"/>
                <a:gd name="T32" fmla="*/ 72 w 72"/>
                <a:gd name="T33" fmla="*/ 4 h 32"/>
                <a:gd name="T34" fmla="*/ 72 w 72"/>
                <a:gd name="T35" fmla="*/ 28 h 32"/>
                <a:gd name="T36" fmla="*/ 68 w 72"/>
                <a:gd name="T37" fmla="*/ 32 h 32"/>
                <a:gd name="T38" fmla="*/ 57 w 72"/>
                <a:gd name="T39" fmla="*/ 24 h 32"/>
                <a:gd name="T40" fmla="*/ 64 w 72"/>
                <a:gd name="T41" fmla="*/ 24 h 32"/>
                <a:gd name="T42" fmla="*/ 64 w 72"/>
                <a:gd name="T43" fmla="*/ 8 h 32"/>
                <a:gd name="T44" fmla="*/ 57 w 72"/>
                <a:gd name="T45" fmla="*/ 8 h 32"/>
                <a:gd name="T46" fmla="*/ 44 w 72"/>
                <a:gd name="T47" fmla="*/ 16 h 32"/>
                <a:gd name="T48" fmla="*/ 57 w 72"/>
                <a:gd name="T49" fmla="*/ 24 h 32"/>
                <a:gd name="T50" fmla="*/ 8 w 72"/>
                <a:gd name="T51" fmla="*/ 24 h 32"/>
                <a:gd name="T52" fmla="*/ 15 w 72"/>
                <a:gd name="T53" fmla="*/ 24 h 32"/>
                <a:gd name="T54" fmla="*/ 28 w 72"/>
                <a:gd name="T55" fmla="*/ 16 h 32"/>
                <a:gd name="T56" fmla="*/ 15 w 72"/>
                <a:gd name="T57" fmla="*/ 8 h 32"/>
                <a:gd name="T58" fmla="*/ 8 w 72"/>
                <a:gd name="T59" fmla="*/ 8 h 32"/>
                <a:gd name="T60" fmla="*/ 8 w 72"/>
                <a:gd name="T61" fmla="*/ 24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2" h="32">
                  <a:moveTo>
                    <a:pt x="68" y="32"/>
                  </a:moveTo>
                  <a:cubicBezTo>
                    <a:pt x="56" y="32"/>
                    <a:pt x="56" y="32"/>
                    <a:pt x="56" y="32"/>
                  </a:cubicBezTo>
                  <a:cubicBezTo>
                    <a:pt x="55" y="32"/>
                    <a:pt x="54" y="32"/>
                    <a:pt x="54" y="31"/>
                  </a:cubicBezTo>
                  <a:cubicBezTo>
                    <a:pt x="36" y="21"/>
                    <a:pt x="36" y="21"/>
                    <a:pt x="36" y="21"/>
                  </a:cubicBezTo>
                  <a:cubicBezTo>
                    <a:pt x="18" y="31"/>
                    <a:pt x="18" y="31"/>
                    <a:pt x="18" y="31"/>
                  </a:cubicBezTo>
                  <a:cubicBezTo>
                    <a:pt x="17" y="32"/>
                    <a:pt x="17" y="32"/>
                    <a:pt x="16" y="32"/>
                  </a:cubicBezTo>
                  <a:cubicBezTo>
                    <a:pt x="4" y="32"/>
                    <a:pt x="4" y="32"/>
                    <a:pt x="4" y="32"/>
                  </a:cubicBezTo>
                  <a:cubicBezTo>
                    <a:pt x="2" y="32"/>
                    <a:pt x="0" y="30"/>
                    <a:pt x="0" y="28"/>
                  </a:cubicBezTo>
                  <a:cubicBezTo>
                    <a:pt x="0" y="4"/>
                    <a:pt x="0" y="4"/>
                    <a:pt x="0" y="4"/>
                  </a:cubicBezTo>
                  <a:cubicBezTo>
                    <a:pt x="0" y="2"/>
                    <a:pt x="2" y="0"/>
                    <a:pt x="4" y="0"/>
                  </a:cubicBezTo>
                  <a:cubicBezTo>
                    <a:pt x="16" y="0"/>
                    <a:pt x="16" y="0"/>
                    <a:pt x="16" y="0"/>
                  </a:cubicBezTo>
                  <a:cubicBezTo>
                    <a:pt x="17" y="0"/>
                    <a:pt x="17" y="0"/>
                    <a:pt x="18" y="1"/>
                  </a:cubicBezTo>
                  <a:cubicBezTo>
                    <a:pt x="36" y="11"/>
                    <a:pt x="36" y="11"/>
                    <a:pt x="36" y="11"/>
                  </a:cubicBezTo>
                  <a:cubicBezTo>
                    <a:pt x="54" y="1"/>
                    <a:pt x="54" y="1"/>
                    <a:pt x="54" y="1"/>
                  </a:cubicBezTo>
                  <a:cubicBezTo>
                    <a:pt x="54" y="0"/>
                    <a:pt x="55" y="0"/>
                    <a:pt x="56" y="0"/>
                  </a:cubicBezTo>
                  <a:cubicBezTo>
                    <a:pt x="68" y="0"/>
                    <a:pt x="68" y="0"/>
                    <a:pt x="68" y="0"/>
                  </a:cubicBezTo>
                  <a:cubicBezTo>
                    <a:pt x="70" y="0"/>
                    <a:pt x="72" y="2"/>
                    <a:pt x="72" y="4"/>
                  </a:cubicBezTo>
                  <a:cubicBezTo>
                    <a:pt x="72" y="28"/>
                    <a:pt x="72" y="28"/>
                    <a:pt x="72" y="28"/>
                  </a:cubicBezTo>
                  <a:cubicBezTo>
                    <a:pt x="72" y="30"/>
                    <a:pt x="70" y="32"/>
                    <a:pt x="68" y="32"/>
                  </a:cubicBezTo>
                  <a:close/>
                  <a:moveTo>
                    <a:pt x="57" y="24"/>
                  </a:moveTo>
                  <a:cubicBezTo>
                    <a:pt x="64" y="24"/>
                    <a:pt x="64" y="24"/>
                    <a:pt x="64" y="24"/>
                  </a:cubicBezTo>
                  <a:cubicBezTo>
                    <a:pt x="64" y="8"/>
                    <a:pt x="64" y="8"/>
                    <a:pt x="64" y="8"/>
                  </a:cubicBezTo>
                  <a:cubicBezTo>
                    <a:pt x="57" y="8"/>
                    <a:pt x="57" y="8"/>
                    <a:pt x="57" y="8"/>
                  </a:cubicBezTo>
                  <a:cubicBezTo>
                    <a:pt x="44" y="16"/>
                    <a:pt x="44" y="16"/>
                    <a:pt x="44" y="16"/>
                  </a:cubicBezTo>
                  <a:lnTo>
                    <a:pt x="57" y="24"/>
                  </a:lnTo>
                  <a:close/>
                  <a:moveTo>
                    <a:pt x="8" y="24"/>
                  </a:moveTo>
                  <a:cubicBezTo>
                    <a:pt x="15" y="24"/>
                    <a:pt x="15" y="24"/>
                    <a:pt x="15" y="24"/>
                  </a:cubicBezTo>
                  <a:cubicBezTo>
                    <a:pt x="28" y="16"/>
                    <a:pt x="28" y="16"/>
                    <a:pt x="28" y="16"/>
                  </a:cubicBezTo>
                  <a:cubicBezTo>
                    <a:pt x="15" y="8"/>
                    <a:pt x="15" y="8"/>
                    <a:pt x="15" y="8"/>
                  </a:cubicBezTo>
                  <a:cubicBezTo>
                    <a:pt x="8" y="8"/>
                    <a:pt x="8" y="8"/>
                    <a:pt x="8" y="8"/>
                  </a:cubicBezTo>
                  <a:lnTo>
                    <a:pt x="8"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48" name="Rectangle 223"/>
            <p:cNvSpPr>
              <a:spLocks noChangeArrowheads="1"/>
            </p:cNvSpPr>
            <p:nvPr/>
          </p:nvSpPr>
          <p:spPr bwMode="auto">
            <a:xfrm>
              <a:off x="1698626" y="1973263"/>
              <a:ext cx="14288" cy="142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49" name="Rectangle 224"/>
            <p:cNvSpPr>
              <a:spLocks noChangeArrowheads="1"/>
            </p:cNvSpPr>
            <p:nvPr/>
          </p:nvSpPr>
          <p:spPr bwMode="auto">
            <a:xfrm>
              <a:off x="1698626" y="2001838"/>
              <a:ext cx="14288" cy="142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50" name="Rectangle 225"/>
            <p:cNvSpPr>
              <a:spLocks noChangeArrowheads="1"/>
            </p:cNvSpPr>
            <p:nvPr/>
          </p:nvSpPr>
          <p:spPr bwMode="auto">
            <a:xfrm>
              <a:off x="1698626" y="2030413"/>
              <a:ext cx="14288" cy="142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grpSp>
      <p:sp>
        <p:nvSpPr>
          <p:cNvPr id="165" name="TextBox 164"/>
          <p:cNvSpPr txBox="1"/>
          <p:nvPr/>
        </p:nvSpPr>
        <p:spPr>
          <a:xfrm>
            <a:off x="4728408" y="3971636"/>
            <a:ext cx="684803" cy="461665"/>
          </a:xfrm>
          <a:prstGeom prst="rect">
            <a:avLst/>
          </a:prstGeom>
          <a:noFill/>
        </p:spPr>
        <p:txBody>
          <a:bodyPr wrap="none" rtlCol="0">
            <a:spAutoFit/>
          </a:bodyPr>
          <a:lstStyle/>
          <a:p>
            <a:pPr algn="ctr"/>
            <a:r>
              <a:rPr lang="en-CA" sz="1200" b="1" dirty="0" smtClean="0">
                <a:solidFill>
                  <a:srgbClr val="5B9BD5"/>
                </a:solidFill>
                <a:latin typeface="Century Gothic" panose="020B0502020202020204" pitchFamily="34" charset="0"/>
              </a:rPr>
              <a:t>Scrum</a:t>
            </a:r>
          </a:p>
          <a:p>
            <a:pPr algn="ctr"/>
            <a:r>
              <a:rPr lang="en-CA" sz="1200" b="1" dirty="0" smtClean="0">
                <a:solidFill>
                  <a:srgbClr val="5B9BD5"/>
                </a:solidFill>
                <a:latin typeface="Century Gothic" panose="020B0502020202020204" pitchFamily="34" charset="0"/>
              </a:rPr>
              <a:t>Master</a:t>
            </a:r>
            <a:endParaRPr lang="en-CA" sz="1200" b="1" dirty="0">
              <a:solidFill>
                <a:srgbClr val="5B9BD5"/>
              </a:solidFill>
              <a:latin typeface="Century Gothic" panose="020B0502020202020204" pitchFamily="34" charset="0"/>
            </a:endParaRPr>
          </a:p>
        </p:txBody>
      </p:sp>
      <p:sp>
        <p:nvSpPr>
          <p:cNvPr id="167" name="TextBox 166"/>
          <p:cNvSpPr txBox="1"/>
          <p:nvPr/>
        </p:nvSpPr>
        <p:spPr>
          <a:xfrm>
            <a:off x="5834319" y="3971636"/>
            <a:ext cx="756938" cy="461665"/>
          </a:xfrm>
          <a:prstGeom prst="rect">
            <a:avLst/>
          </a:prstGeom>
          <a:noFill/>
        </p:spPr>
        <p:txBody>
          <a:bodyPr wrap="none" rtlCol="0">
            <a:spAutoFit/>
          </a:bodyPr>
          <a:lstStyle/>
          <a:p>
            <a:pPr algn="ctr"/>
            <a:r>
              <a:rPr lang="en-CA" sz="1200" b="1" dirty="0" smtClean="0">
                <a:solidFill>
                  <a:srgbClr val="5B9BD5"/>
                </a:solidFill>
                <a:latin typeface="Century Gothic" panose="020B0502020202020204" pitchFamily="34" charset="0"/>
              </a:rPr>
              <a:t>Product</a:t>
            </a:r>
          </a:p>
          <a:p>
            <a:pPr algn="ctr"/>
            <a:r>
              <a:rPr lang="en-CA" sz="1200" b="1" dirty="0" smtClean="0">
                <a:solidFill>
                  <a:srgbClr val="5B9BD5"/>
                </a:solidFill>
                <a:latin typeface="Century Gothic" panose="020B0502020202020204" pitchFamily="34" charset="0"/>
              </a:rPr>
              <a:t>Owner</a:t>
            </a:r>
            <a:endParaRPr lang="en-CA" sz="1200" b="1" dirty="0">
              <a:solidFill>
                <a:srgbClr val="5B9BD5"/>
              </a:solidFill>
              <a:latin typeface="Century Gothic" panose="020B0502020202020204" pitchFamily="34" charset="0"/>
            </a:endParaRPr>
          </a:p>
        </p:txBody>
      </p:sp>
      <p:sp>
        <p:nvSpPr>
          <p:cNvPr id="168" name="TextBox 167"/>
          <p:cNvSpPr txBox="1"/>
          <p:nvPr/>
        </p:nvSpPr>
        <p:spPr>
          <a:xfrm>
            <a:off x="5328101" y="5255919"/>
            <a:ext cx="649537" cy="461665"/>
          </a:xfrm>
          <a:prstGeom prst="rect">
            <a:avLst/>
          </a:prstGeom>
          <a:noFill/>
        </p:spPr>
        <p:txBody>
          <a:bodyPr wrap="none" rtlCol="0">
            <a:spAutoFit/>
          </a:bodyPr>
          <a:lstStyle/>
          <a:p>
            <a:pPr algn="ctr"/>
            <a:r>
              <a:rPr lang="en-CA" sz="1200" b="1" dirty="0" smtClean="0">
                <a:solidFill>
                  <a:srgbClr val="5B9BD5"/>
                </a:solidFill>
                <a:latin typeface="Century Gothic" panose="020B0502020202020204" pitchFamily="34" charset="0"/>
              </a:rPr>
              <a:t>Scrum</a:t>
            </a:r>
          </a:p>
          <a:p>
            <a:pPr algn="ctr"/>
            <a:r>
              <a:rPr lang="en-CA" sz="1200" b="1" dirty="0" smtClean="0">
                <a:solidFill>
                  <a:srgbClr val="5B9BD5"/>
                </a:solidFill>
                <a:latin typeface="Century Gothic" panose="020B0502020202020204" pitchFamily="34" charset="0"/>
              </a:rPr>
              <a:t>Team</a:t>
            </a:r>
            <a:endParaRPr lang="en-CA" sz="1200" b="1" dirty="0">
              <a:solidFill>
                <a:srgbClr val="5B9BD5"/>
              </a:solidFill>
              <a:latin typeface="Century Gothic" panose="020B0502020202020204" pitchFamily="34" charset="0"/>
            </a:endParaRPr>
          </a:p>
        </p:txBody>
      </p:sp>
      <p:grpSp>
        <p:nvGrpSpPr>
          <p:cNvPr id="185" name="Group 184"/>
          <p:cNvGrpSpPr/>
          <p:nvPr/>
        </p:nvGrpSpPr>
        <p:grpSpPr>
          <a:xfrm>
            <a:off x="5010202" y="4520155"/>
            <a:ext cx="1364963" cy="722384"/>
            <a:chOff x="1281924" y="5304420"/>
            <a:chExt cx="893764" cy="473578"/>
          </a:xfrm>
          <a:solidFill>
            <a:srgbClr val="5B9BD5"/>
          </a:solidFill>
        </p:grpSpPr>
        <p:grpSp>
          <p:nvGrpSpPr>
            <p:cNvPr id="131" name="Group 130"/>
            <p:cNvGrpSpPr/>
            <p:nvPr/>
          </p:nvGrpSpPr>
          <p:grpSpPr>
            <a:xfrm>
              <a:off x="1772462" y="5306510"/>
              <a:ext cx="403226" cy="471488"/>
              <a:chOff x="4778376" y="3949700"/>
              <a:chExt cx="403226" cy="471488"/>
            </a:xfrm>
            <a:grpFill/>
          </p:grpSpPr>
          <p:sp>
            <p:nvSpPr>
              <p:cNvPr id="132" name="Rectangle 577"/>
              <p:cNvSpPr>
                <a:spLocks noChangeArrowheads="1"/>
              </p:cNvSpPr>
              <p:nvPr/>
            </p:nvSpPr>
            <p:spPr bwMode="auto">
              <a:xfrm>
                <a:off x="4973639" y="4260850"/>
                <a:ext cx="14288" cy="1508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133" name="Freeform 578"/>
              <p:cNvSpPr>
                <a:spLocks noEditPoints="1"/>
              </p:cNvSpPr>
              <p:nvPr/>
            </p:nvSpPr>
            <p:spPr bwMode="auto">
              <a:xfrm>
                <a:off x="4937126" y="3949700"/>
                <a:ext cx="87313" cy="87313"/>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8 h 48"/>
                  <a:gd name="T12" fmla="*/ 8 w 48"/>
                  <a:gd name="T13" fmla="*/ 24 h 48"/>
                  <a:gd name="T14" fmla="*/ 24 w 48"/>
                  <a:gd name="T15" fmla="*/ 40 h 48"/>
                  <a:gd name="T16" fmla="*/ 40 w 48"/>
                  <a:gd name="T17" fmla="*/ 24 h 48"/>
                  <a:gd name="T18" fmla="*/ 24 w 48"/>
                  <a:gd name="T19" fmla="*/ 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7"/>
                      <a:pt x="0" y="24"/>
                    </a:cubicBezTo>
                    <a:cubicBezTo>
                      <a:pt x="0" y="11"/>
                      <a:pt x="11" y="0"/>
                      <a:pt x="24" y="0"/>
                    </a:cubicBezTo>
                    <a:cubicBezTo>
                      <a:pt x="37" y="0"/>
                      <a:pt x="48" y="11"/>
                      <a:pt x="48" y="24"/>
                    </a:cubicBezTo>
                    <a:cubicBezTo>
                      <a:pt x="48" y="37"/>
                      <a:pt x="37" y="48"/>
                      <a:pt x="24" y="48"/>
                    </a:cubicBezTo>
                    <a:close/>
                    <a:moveTo>
                      <a:pt x="24" y="8"/>
                    </a:moveTo>
                    <a:cubicBezTo>
                      <a:pt x="15" y="8"/>
                      <a:pt x="8" y="15"/>
                      <a:pt x="8" y="24"/>
                    </a:cubicBezTo>
                    <a:cubicBezTo>
                      <a:pt x="8" y="33"/>
                      <a:pt x="15" y="40"/>
                      <a:pt x="24" y="40"/>
                    </a:cubicBezTo>
                    <a:cubicBezTo>
                      <a:pt x="33" y="40"/>
                      <a:pt x="40" y="33"/>
                      <a:pt x="40" y="24"/>
                    </a:cubicBezTo>
                    <a:cubicBezTo>
                      <a:pt x="40" y="15"/>
                      <a:pt x="33" y="8"/>
                      <a:pt x="2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134" name="Freeform 579"/>
              <p:cNvSpPr>
                <a:spLocks/>
              </p:cNvSpPr>
              <p:nvPr/>
            </p:nvSpPr>
            <p:spPr bwMode="auto">
              <a:xfrm>
                <a:off x="4894264" y="4051300"/>
                <a:ext cx="173038" cy="57150"/>
              </a:xfrm>
              <a:custGeom>
                <a:avLst/>
                <a:gdLst>
                  <a:gd name="T0" fmla="*/ 96 w 96"/>
                  <a:gd name="T1" fmla="*/ 32 h 32"/>
                  <a:gd name="T2" fmla="*/ 88 w 96"/>
                  <a:gd name="T3" fmla="*/ 32 h 32"/>
                  <a:gd name="T4" fmla="*/ 88 w 96"/>
                  <a:gd name="T5" fmla="*/ 28 h 32"/>
                  <a:gd name="T6" fmla="*/ 68 w 96"/>
                  <a:gd name="T7" fmla="*/ 8 h 32"/>
                  <a:gd name="T8" fmla="*/ 28 w 96"/>
                  <a:gd name="T9" fmla="*/ 8 h 32"/>
                  <a:gd name="T10" fmla="*/ 8 w 96"/>
                  <a:gd name="T11" fmla="*/ 28 h 32"/>
                  <a:gd name="T12" fmla="*/ 8 w 96"/>
                  <a:gd name="T13" fmla="*/ 32 h 32"/>
                  <a:gd name="T14" fmla="*/ 0 w 96"/>
                  <a:gd name="T15" fmla="*/ 32 h 32"/>
                  <a:gd name="T16" fmla="*/ 0 w 96"/>
                  <a:gd name="T17" fmla="*/ 28 h 32"/>
                  <a:gd name="T18" fmla="*/ 28 w 96"/>
                  <a:gd name="T19" fmla="*/ 0 h 32"/>
                  <a:gd name="T20" fmla="*/ 68 w 96"/>
                  <a:gd name="T21" fmla="*/ 0 h 32"/>
                  <a:gd name="T22" fmla="*/ 96 w 96"/>
                  <a:gd name="T23" fmla="*/ 28 h 32"/>
                  <a:gd name="T24" fmla="*/ 96 w 96"/>
                  <a:gd name="T25"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6" h="32">
                    <a:moveTo>
                      <a:pt x="96" y="32"/>
                    </a:moveTo>
                    <a:cubicBezTo>
                      <a:pt x="88" y="32"/>
                      <a:pt x="88" y="32"/>
                      <a:pt x="88" y="32"/>
                    </a:cubicBezTo>
                    <a:cubicBezTo>
                      <a:pt x="88" y="28"/>
                      <a:pt x="88" y="28"/>
                      <a:pt x="88" y="28"/>
                    </a:cubicBezTo>
                    <a:cubicBezTo>
                      <a:pt x="88" y="17"/>
                      <a:pt x="79" y="8"/>
                      <a:pt x="68" y="8"/>
                    </a:cubicBezTo>
                    <a:cubicBezTo>
                      <a:pt x="28" y="8"/>
                      <a:pt x="28" y="8"/>
                      <a:pt x="28" y="8"/>
                    </a:cubicBezTo>
                    <a:cubicBezTo>
                      <a:pt x="17" y="8"/>
                      <a:pt x="8" y="17"/>
                      <a:pt x="8" y="28"/>
                    </a:cubicBezTo>
                    <a:cubicBezTo>
                      <a:pt x="8" y="32"/>
                      <a:pt x="8" y="32"/>
                      <a:pt x="8" y="32"/>
                    </a:cubicBezTo>
                    <a:cubicBezTo>
                      <a:pt x="0" y="32"/>
                      <a:pt x="0" y="32"/>
                      <a:pt x="0" y="32"/>
                    </a:cubicBezTo>
                    <a:cubicBezTo>
                      <a:pt x="0" y="28"/>
                      <a:pt x="0" y="28"/>
                      <a:pt x="0" y="28"/>
                    </a:cubicBezTo>
                    <a:cubicBezTo>
                      <a:pt x="0" y="13"/>
                      <a:pt x="12" y="0"/>
                      <a:pt x="28" y="0"/>
                    </a:cubicBezTo>
                    <a:cubicBezTo>
                      <a:pt x="68" y="0"/>
                      <a:pt x="68" y="0"/>
                      <a:pt x="68" y="0"/>
                    </a:cubicBezTo>
                    <a:cubicBezTo>
                      <a:pt x="83" y="0"/>
                      <a:pt x="96" y="13"/>
                      <a:pt x="96" y="28"/>
                    </a:cubicBezTo>
                    <a:lnTo>
                      <a:pt x="96" y="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135" name="Rectangle 580"/>
              <p:cNvSpPr>
                <a:spLocks noChangeArrowheads="1"/>
              </p:cNvSpPr>
              <p:nvPr/>
            </p:nvSpPr>
            <p:spPr bwMode="auto">
              <a:xfrm>
                <a:off x="4851401" y="4289425"/>
                <a:ext cx="14288" cy="1222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136" name="Freeform 581"/>
              <p:cNvSpPr>
                <a:spLocks noEditPoints="1"/>
              </p:cNvSpPr>
              <p:nvPr/>
            </p:nvSpPr>
            <p:spPr bwMode="auto">
              <a:xfrm>
                <a:off x="4822826" y="4014788"/>
                <a:ext cx="71438" cy="73025"/>
              </a:xfrm>
              <a:custGeom>
                <a:avLst/>
                <a:gdLst>
                  <a:gd name="T0" fmla="*/ 20 w 40"/>
                  <a:gd name="T1" fmla="*/ 40 h 40"/>
                  <a:gd name="T2" fmla="*/ 0 w 40"/>
                  <a:gd name="T3" fmla="*/ 20 h 40"/>
                  <a:gd name="T4" fmla="*/ 20 w 40"/>
                  <a:gd name="T5" fmla="*/ 0 h 40"/>
                  <a:gd name="T6" fmla="*/ 40 w 40"/>
                  <a:gd name="T7" fmla="*/ 20 h 40"/>
                  <a:gd name="T8" fmla="*/ 20 w 40"/>
                  <a:gd name="T9" fmla="*/ 40 h 40"/>
                  <a:gd name="T10" fmla="*/ 20 w 40"/>
                  <a:gd name="T11" fmla="*/ 8 h 40"/>
                  <a:gd name="T12" fmla="*/ 8 w 40"/>
                  <a:gd name="T13" fmla="*/ 20 h 40"/>
                  <a:gd name="T14" fmla="*/ 20 w 40"/>
                  <a:gd name="T15" fmla="*/ 32 h 40"/>
                  <a:gd name="T16" fmla="*/ 32 w 40"/>
                  <a:gd name="T17" fmla="*/ 20 h 40"/>
                  <a:gd name="T18" fmla="*/ 20 w 40"/>
                  <a:gd name="T19" fmla="*/ 8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8"/>
                    </a:moveTo>
                    <a:cubicBezTo>
                      <a:pt x="13" y="8"/>
                      <a:pt x="8" y="13"/>
                      <a:pt x="8" y="20"/>
                    </a:cubicBezTo>
                    <a:cubicBezTo>
                      <a:pt x="8" y="27"/>
                      <a:pt x="13" y="32"/>
                      <a:pt x="20" y="32"/>
                    </a:cubicBezTo>
                    <a:cubicBezTo>
                      <a:pt x="26" y="32"/>
                      <a:pt x="32" y="27"/>
                      <a:pt x="32" y="20"/>
                    </a:cubicBezTo>
                    <a:cubicBezTo>
                      <a:pt x="32" y="13"/>
                      <a:pt x="26" y="8"/>
                      <a:pt x="20"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137" name="Freeform 582"/>
              <p:cNvSpPr>
                <a:spLocks/>
              </p:cNvSpPr>
              <p:nvPr/>
            </p:nvSpPr>
            <p:spPr bwMode="auto">
              <a:xfrm>
                <a:off x="4778376" y="4102100"/>
                <a:ext cx="158750" cy="309563"/>
              </a:xfrm>
              <a:custGeom>
                <a:avLst/>
                <a:gdLst>
                  <a:gd name="T0" fmla="*/ 72 w 88"/>
                  <a:gd name="T1" fmla="*/ 172 h 172"/>
                  <a:gd name="T2" fmla="*/ 64 w 88"/>
                  <a:gd name="T3" fmla="*/ 172 h 172"/>
                  <a:gd name="T4" fmla="*/ 64 w 88"/>
                  <a:gd name="T5" fmla="*/ 88 h 172"/>
                  <a:gd name="T6" fmla="*/ 80 w 88"/>
                  <a:gd name="T7" fmla="*/ 88 h 172"/>
                  <a:gd name="T8" fmla="*/ 80 w 88"/>
                  <a:gd name="T9" fmla="*/ 24 h 172"/>
                  <a:gd name="T10" fmla="*/ 64 w 88"/>
                  <a:gd name="T11" fmla="*/ 8 h 172"/>
                  <a:gd name="T12" fmla="*/ 24 w 88"/>
                  <a:gd name="T13" fmla="*/ 8 h 172"/>
                  <a:gd name="T14" fmla="*/ 8 w 88"/>
                  <a:gd name="T15" fmla="*/ 24 h 172"/>
                  <a:gd name="T16" fmla="*/ 8 w 88"/>
                  <a:gd name="T17" fmla="*/ 88 h 172"/>
                  <a:gd name="T18" fmla="*/ 24 w 88"/>
                  <a:gd name="T19" fmla="*/ 88 h 172"/>
                  <a:gd name="T20" fmla="*/ 24 w 88"/>
                  <a:gd name="T21" fmla="*/ 172 h 172"/>
                  <a:gd name="T22" fmla="*/ 16 w 88"/>
                  <a:gd name="T23" fmla="*/ 172 h 172"/>
                  <a:gd name="T24" fmla="*/ 16 w 88"/>
                  <a:gd name="T25" fmla="*/ 96 h 172"/>
                  <a:gd name="T26" fmla="*/ 0 w 88"/>
                  <a:gd name="T27" fmla="*/ 96 h 172"/>
                  <a:gd name="T28" fmla="*/ 0 w 88"/>
                  <a:gd name="T29" fmla="*/ 24 h 172"/>
                  <a:gd name="T30" fmla="*/ 24 w 88"/>
                  <a:gd name="T31" fmla="*/ 0 h 172"/>
                  <a:gd name="T32" fmla="*/ 64 w 88"/>
                  <a:gd name="T33" fmla="*/ 0 h 172"/>
                  <a:gd name="T34" fmla="*/ 88 w 88"/>
                  <a:gd name="T35" fmla="*/ 24 h 172"/>
                  <a:gd name="T36" fmla="*/ 88 w 88"/>
                  <a:gd name="T37" fmla="*/ 96 h 172"/>
                  <a:gd name="T38" fmla="*/ 72 w 88"/>
                  <a:gd name="T39" fmla="*/ 96 h 172"/>
                  <a:gd name="T40" fmla="*/ 72 w 88"/>
                  <a:gd name="T41"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8" h="172">
                    <a:moveTo>
                      <a:pt x="72" y="172"/>
                    </a:moveTo>
                    <a:cubicBezTo>
                      <a:pt x="64" y="172"/>
                      <a:pt x="64" y="172"/>
                      <a:pt x="64" y="172"/>
                    </a:cubicBezTo>
                    <a:cubicBezTo>
                      <a:pt x="64" y="88"/>
                      <a:pt x="64" y="88"/>
                      <a:pt x="64" y="88"/>
                    </a:cubicBezTo>
                    <a:cubicBezTo>
                      <a:pt x="80" y="88"/>
                      <a:pt x="80" y="88"/>
                      <a:pt x="80" y="88"/>
                    </a:cubicBezTo>
                    <a:cubicBezTo>
                      <a:pt x="80" y="24"/>
                      <a:pt x="80" y="24"/>
                      <a:pt x="80" y="24"/>
                    </a:cubicBezTo>
                    <a:cubicBezTo>
                      <a:pt x="80" y="15"/>
                      <a:pt x="73" y="8"/>
                      <a:pt x="64" y="8"/>
                    </a:cubicBezTo>
                    <a:cubicBezTo>
                      <a:pt x="24" y="8"/>
                      <a:pt x="24" y="8"/>
                      <a:pt x="24" y="8"/>
                    </a:cubicBezTo>
                    <a:cubicBezTo>
                      <a:pt x="15" y="8"/>
                      <a:pt x="8" y="15"/>
                      <a:pt x="8" y="24"/>
                    </a:cubicBezTo>
                    <a:cubicBezTo>
                      <a:pt x="8" y="88"/>
                      <a:pt x="8" y="88"/>
                      <a:pt x="8" y="88"/>
                    </a:cubicBezTo>
                    <a:cubicBezTo>
                      <a:pt x="24" y="88"/>
                      <a:pt x="24" y="88"/>
                      <a:pt x="24" y="88"/>
                    </a:cubicBezTo>
                    <a:cubicBezTo>
                      <a:pt x="24" y="172"/>
                      <a:pt x="24" y="172"/>
                      <a:pt x="24" y="172"/>
                    </a:cubicBezTo>
                    <a:cubicBezTo>
                      <a:pt x="16" y="172"/>
                      <a:pt x="16" y="172"/>
                      <a:pt x="16" y="172"/>
                    </a:cubicBezTo>
                    <a:cubicBezTo>
                      <a:pt x="16" y="96"/>
                      <a:pt x="16" y="96"/>
                      <a:pt x="16" y="96"/>
                    </a:cubicBezTo>
                    <a:cubicBezTo>
                      <a:pt x="0" y="96"/>
                      <a:pt x="0" y="96"/>
                      <a:pt x="0" y="96"/>
                    </a:cubicBezTo>
                    <a:cubicBezTo>
                      <a:pt x="0" y="24"/>
                      <a:pt x="0" y="24"/>
                      <a:pt x="0" y="24"/>
                    </a:cubicBezTo>
                    <a:cubicBezTo>
                      <a:pt x="0" y="11"/>
                      <a:pt x="11" y="0"/>
                      <a:pt x="24" y="0"/>
                    </a:cubicBezTo>
                    <a:cubicBezTo>
                      <a:pt x="64" y="0"/>
                      <a:pt x="64" y="0"/>
                      <a:pt x="64" y="0"/>
                    </a:cubicBezTo>
                    <a:cubicBezTo>
                      <a:pt x="77" y="0"/>
                      <a:pt x="88" y="11"/>
                      <a:pt x="88" y="24"/>
                    </a:cubicBezTo>
                    <a:cubicBezTo>
                      <a:pt x="88" y="96"/>
                      <a:pt x="88" y="96"/>
                      <a:pt x="88" y="96"/>
                    </a:cubicBezTo>
                    <a:cubicBezTo>
                      <a:pt x="72" y="96"/>
                      <a:pt x="72" y="96"/>
                      <a:pt x="72" y="96"/>
                    </a:cubicBezTo>
                    <a:lnTo>
                      <a:pt x="72" y="1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138" name="Rectangle 583"/>
              <p:cNvSpPr>
                <a:spLocks noChangeArrowheads="1"/>
              </p:cNvSpPr>
              <p:nvPr/>
            </p:nvSpPr>
            <p:spPr bwMode="auto">
              <a:xfrm>
                <a:off x="5095876" y="4289425"/>
                <a:ext cx="14288" cy="1222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139" name="Freeform 584"/>
              <p:cNvSpPr>
                <a:spLocks noEditPoints="1"/>
              </p:cNvSpPr>
              <p:nvPr/>
            </p:nvSpPr>
            <p:spPr bwMode="auto">
              <a:xfrm>
                <a:off x="5067301" y="4014788"/>
                <a:ext cx="71438" cy="73025"/>
              </a:xfrm>
              <a:custGeom>
                <a:avLst/>
                <a:gdLst>
                  <a:gd name="T0" fmla="*/ 20 w 40"/>
                  <a:gd name="T1" fmla="*/ 40 h 40"/>
                  <a:gd name="T2" fmla="*/ 0 w 40"/>
                  <a:gd name="T3" fmla="*/ 20 h 40"/>
                  <a:gd name="T4" fmla="*/ 20 w 40"/>
                  <a:gd name="T5" fmla="*/ 0 h 40"/>
                  <a:gd name="T6" fmla="*/ 40 w 40"/>
                  <a:gd name="T7" fmla="*/ 20 h 40"/>
                  <a:gd name="T8" fmla="*/ 20 w 40"/>
                  <a:gd name="T9" fmla="*/ 40 h 40"/>
                  <a:gd name="T10" fmla="*/ 20 w 40"/>
                  <a:gd name="T11" fmla="*/ 8 h 40"/>
                  <a:gd name="T12" fmla="*/ 8 w 40"/>
                  <a:gd name="T13" fmla="*/ 20 h 40"/>
                  <a:gd name="T14" fmla="*/ 20 w 40"/>
                  <a:gd name="T15" fmla="*/ 32 h 40"/>
                  <a:gd name="T16" fmla="*/ 32 w 40"/>
                  <a:gd name="T17" fmla="*/ 20 h 40"/>
                  <a:gd name="T18" fmla="*/ 20 w 40"/>
                  <a:gd name="T19" fmla="*/ 8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8"/>
                    </a:moveTo>
                    <a:cubicBezTo>
                      <a:pt x="13" y="8"/>
                      <a:pt x="8" y="13"/>
                      <a:pt x="8" y="20"/>
                    </a:cubicBezTo>
                    <a:cubicBezTo>
                      <a:pt x="8" y="27"/>
                      <a:pt x="13" y="32"/>
                      <a:pt x="20" y="32"/>
                    </a:cubicBezTo>
                    <a:cubicBezTo>
                      <a:pt x="26" y="32"/>
                      <a:pt x="32" y="27"/>
                      <a:pt x="32" y="20"/>
                    </a:cubicBezTo>
                    <a:cubicBezTo>
                      <a:pt x="32" y="13"/>
                      <a:pt x="26" y="8"/>
                      <a:pt x="20"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140" name="Freeform 585"/>
              <p:cNvSpPr>
                <a:spLocks/>
              </p:cNvSpPr>
              <p:nvPr/>
            </p:nvSpPr>
            <p:spPr bwMode="auto">
              <a:xfrm>
                <a:off x="5024439" y="4111625"/>
                <a:ext cx="157163" cy="309563"/>
              </a:xfrm>
              <a:custGeom>
                <a:avLst/>
                <a:gdLst>
                  <a:gd name="T0" fmla="*/ 72 w 88"/>
                  <a:gd name="T1" fmla="*/ 172 h 172"/>
                  <a:gd name="T2" fmla="*/ 64 w 88"/>
                  <a:gd name="T3" fmla="*/ 172 h 172"/>
                  <a:gd name="T4" fmla="*/ 64 w 88"/>
                  <a:gd name="T5" fmla="*/ 88 h 172"/>
                  <a:gd name="T6" fmla="*/ 80 w 88"/>
                  <a:gd name="T7" fmla="*/ 88 h 172"/>
                  <a:gd name="T8" fmla="*/ 80 w 88"/>
                  <a:gd name="T9" fmla="*/ 24 h 172"/>
                  <a:gd name="T10" fmla="*/ 64 w 88"/>
                  <a:gd name="T11" fmla="*/ 8 h 172"/>
                  <a:gd name="T12" fmla="*/ 24 w 88"/>
                  <a:gd name="T13" fmla="*/ 8 h 172"/>
                  <a:gd name="T14" fmla="*/ 8 w 88"/>
                  <a:gd name="T15" fmla="*/ 24 h 172"/>
                  <a:gd name="T16" fmla="*/ 8 w 88"/>
                  <a:gd name="T17" fmla="*/ 88 h 172"/>
                  <a:gd name="T18" fmla="*/ 24 w 88"/>
                  <a:gd name="T19" fmla="*/ 88 h 172"/>
                  <a:gd name="T20" fmla="*/ 24 w 88"/>
                  <a:gd name="T21" fmla="*/ 172 h 172"/>
                  <a:gd name="T22" fmla="*/ 16 w 88"/>
                  <a:gd name="T23" fmla="*/ 172 h 172"/>
                  <a:gd name="T24" fmla="*/ 16 w 88"/>
                  <a:gd name="T25" fmla="*/ 96 h 172"/>
                  <a:gd name="T26" fmla="*/ 0 w 88"/>
                  <a:gd name="T27" fmla="*/ 96 h 172"/>
                  <a:gd name="T28" fmla="*/ 0 w 88"/>
                  <a:gd name="T29" fmla="*/ 24 h 172"/>
                  <a:gd name="T30" fmla="*/ 24 w 88"/>
                  <a:gd name="T31" fmla="*/ 0 h 172"/>
                  <a:gd name="T32" fmla="*/ 64 w 88"/>
                  <a:gd name="T33" fmla="*/ 0 h 172"/>
                  <a:gd name="T34" fmla="*/ 88 w 88"/>
                  <a:gd name="T35" fmla="*/ 24 h 172"/>
                  <a:gd name="T36" fmla="*/ 88 w 88"/>
                  <a:gd name="T37" fmla="*/ 96 h 172"/>
                  <a:gd name="T38" fmla="*/ 72 w 88"/>
                  <a:gd name="T39" fmla="*/ 96 h 172"/>
                  <a:gd name="T40" fmla="*/ 72 w 88"/>
                  <a:gd name="T41"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8" h="172">
                    <a:moveTo>
                      <a:pt x="72" y="172"/>
                    </a:moveTo>
                    <a:cubicBezTo>
                      <a:pt x="64" y="172"/>
                      <a:pt x="64" y="172"/>
                      <a:pt x="64" y="172"/>
                    </a:cubicBezTo>
                    <a:cubicBezTo>
                      <a:pt x="64" y="88"/>
                      <a:pt x="64" y="88"/>
                      <a:pt x="64" y="88"/>
                    </a:cubicBezTo>
                    <a:cubicBezTo>
                      <a:pt x="80" y="88"/>
                      <a:pt x="80" y="88"/>
                      <a:pt x="80" y="88"/>
                    </a:cubicBezTo>
                    <a:cubicBezTo>
                      <a:pt x="80" y="24"/>
                      <a:pt x="80" y="24"/>
                      <a:pt x="80" y="24"/>
                    </a:cubicBezTo>
                    <a:cubicBezTo>
                      <a:pt x="80" y="15"/>
                      <a:pt x="73" y="8"/>
                      <a:pt x="64" y="8"/>
                    </a:cubicBezTo>
                    <a:cubicBezTo>
                      <a:pt x="24" y="8"/>
                      <a:pt x="24" y="8"/>
                      <a:pt x="24" y="8"/>
                    </a:cubicBezTo>
                    <a:cubicBezTo>
                      <a:pt x="15" y="8"/>
                      <a:pt x="8" y="15"/>
                      <a:pt x="8" y="24"/>
                    </a:cubicBezTo>
                    <a:cubicBezTo>
                      <a:pt x="8" y="88"/>
                      <a:pt x="8" y="88"/>
                      <a:pt x="8" y="88"/>
                    </a:cubicBezTo>
                    <a:cubicBezTo>
                      <a:pt x="24" y="88"/>
                      <a:pt x="24" y="88"/>
                      <a:pt x="24" y="88"/>
                    </a:cubicBezTo>
                    <a:cubicBezTo>
                      <a:pt x="24" y="172"/>
                      <a:pt x="24" y="172"/>
                      <a:pt x="24" y="172"/>
                    </a:cubicBezTo>
                    <a:cubicBezTo>
                      <a:pt x="16" y="172"/>
                      <a:pt x="16" y="172"/>
                      <a:pt x="16" y="172"/>
                    </a:cubicBezTo>
                    <a:cubicBezTo>
                      <a:pt x="16" y="96"/>
                      <a:pt x="16" y="96"/>
                      <a:pt x="16" y="96"/>
                    </a:cubicBezTo>
                    <a:cubicBezTo>
                      <a:pt x="0" y="96"/>
                      <a:pt x="0" y="96"/>
                      <a:pt x="0" y="96"/>
                    </a:cubicBezTo>
                    <a:cubicBezTo>
                      <a:pt x="0" y="24"/>
                      <a:pt x="0" y="24"/>
                      <a:pt x="0" y="24"/>
                    </a:cubicBezTo>
                    <a:cubicBezTo>
                      <a:pt x="0" y="11"/>
                      <a:pt x="11" y="0"/>
                      <a:pt x="24" y="0"/>
                    </a:cubicBezTo>
                    <a:cubicBezTo>
                      <a:pt x="64" y="0"/>
                      <a:pt x="64" y="0"/>
                      <a:pt x="64" y="0"/>
                    </a:cubicBezTo>
                    <a:cubicBezTo>
                      <a:pt x="77" y="0"/>
                      <a:pt x="88" y="11"/>
                      <a:pt x="88" y="24"/>
                    </a:cubicBezTo>
                    <a:cubicBezTo>
                      <a:pt x="88" y="96"/>
                      <a:pt x="88" y="96"/>
                      <a:pt x="88" y="96"/>
                    </a:cubicBezTo>
                    <a:cubicBezTo>
                      <a:pt x="72" y="96"/>
                      <a:pt x="72" y="96"/>
                      <a:pt x="72" y="96"/>
                    </a:cubicBezTo>
                    <a:lnTo>
                      <a:pt x="72" y="1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141" name="Rectangle 586"/>
              <p:cNvSpPr>
                <a:spLocks noChangeArrowheads="1"/>
              </p:cNvSpPr>
              <p:nvPr/>
            </p:nvSpPr>
            <p:spPr bwMode="auto">
              <a:xfrm>
                <a:off x="4973639" y="4079875"/>
                <a:ext cx="14288" cy="142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142" name="Rectangle 587"/>
              <p:cNvSpPr>
                <a:spLocks noChangeArrowheads="1"/>
              </p:cNvSpPr>
              <p:nvPr/>
            </p:nvSpPr>
            <p:spPr bwMode="auto">
              <a:xfrm>
                <a:off x="4973639" y="4108450"/>
                <a:ext cx="14288" cy="142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143" name="Rectangle 588"/>
              <p:cNvSpPr>
                <a:spLocks noChangeArrowheads="1"/>
              </p:cNvSpPr>
              <p:nvPr/>
            </p:nvSpPr>
            <p:spPr bwMode="auto">
              <a:xfrm>
                <a:off x="5095876" y="4130675"/>
                <a:ext cx="14288" cy="142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144" name="Rectangle 589"/>
              <p:cNvSpPr>
                <a:spLocks noChangeArrowheads="1"/>
              </p:cNvSpPr>
              <p:nvPr/>
            </p:nvSpPr>
            <p:spPr bwMode="auto">
              <a:xfrm>
                <a:off x="4851401" y="4130675"/>
                <a:ext cx="14288" cy="142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145" name="Rectangle 590"/>
              <p:cNvSpPr>
                <a:spLocks noChangeArrowheads="1"/>
              </p:cNvSpPr>
              <p:nvPr/>
            </p:nvSpPr>
            <p:spPr bwMode="auto">
              <a:xfrm>
                <a:off x="4922839" y="4267200"/>
                <a:ext cx="14288" cy="1444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146" name="Rectangle 591"/>
              <p:cNvSpPr>
                <a:spLocks noChangeArrowheads="1"/>
              </p:cNvSpPr>
              <p:nvPr/>
            </p:nvSpPr>
            <p:spPr bwMode="auto">
              <a:xfrm>
                <a:off x="5024439" y="4267200"/>
                <a:ext cx="14288" cy="1444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grpSp>
        <p:grpSp>
          <p:nvGrpSpPr>
            <p:cNvPr id="147" name="Group 146"/>
            <p:cNvGrpSpPr/>
            <p:nvPr/>
          </p:nvGrpSpPr>
          <p:grpSpPr>
            <a:xfrm>
              <a:off x="1527987" y="5306510"/>
              <a:ext cx="403226" cy="461963"/>
              <a:chOff x="4778376" y="3949700"/>
              <a:chExt cx="403226" cy="461963"/>
            </a:xfrm>
            <a:grpFill/>
          </p:grpSpPr>
          <p:sp>
            <p:nvSpPr>
              <p:cNvPr id="148" name="Rectangle 577"/>
              <p:cNvSpPr>
                <a:spLocks noChangeArrowheads="1"/>
              </p:cNvSpPr>
              <p:nvPr/>
            </p:nvSpPr>
            <p:spPr bwMode="auto">
              <a:xfrm>
                <a:off x="4973639" y="4260850"/>
                <a:ext cx="14288" cy="1508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149" name="Freeform 578"/>
              <p:cNvSpPr>
                <a:spLocks noEditPoints="1"/>
              </p:cNvSpPr>
              <p:nvPr/>
            </p:nvSpPr>
            <p:spPr bwMode="auto">
              <a:xfrm>
                <a:off x="4937126" y="3949700"/>
                <a:ext cx="87313" cy="87313"/>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8 h 48"/>
                  <a:gd name="T12" fmla="*/ 8 w 48"/>
                  <a:gd name="T13" fmla="*/ 24 h 48"/>
                  <a:gd name="T14" fmla="*/ 24 w 48"/>
                  <a:gd name="T15" fmla="*/ 40 h 48"/>
                  <a:gd name="T16" fmla="*/ 40 w 48"/>
                  <a:gd name="T17" fmla="*/ 24 h 48"/>
                  <a:gd name="T18" fmla="*/ 24 w 48"/>
                  <a:gd name="T19" fmla="*/ 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7"/>
                      <a:pt x="0" y="24"/>
                    </a:cubicBezTo>
                    <a:cubicBezTo>
                      <a:pt x="0" y="11"/>
                      <a:pt x="11" y="0"/>
                      <a:pt x="24" y="0"/>
                    </a:cubicBezTo>
                    <a:cubicBezTo>
                      <a:pt x="37" y="0"/>
                      <a:pt x="48" y="11"/>
                      <a:pt x="48" y="24"/>
                    </a:cubicBezTo>
                    <a:cubicBezTo>
                      <a:pt x="48" y="37"/>
                      <a:pt x="37" y="48"/>
                      <a:pt x="24" y="48"/>
                    </a:cubicBezTo>
                    <a:close/>
                    <a:moveTo>
                      <a:pt x="24" y="8"/>
                    </a:moveTo>
                    <a:cubicBezTo>
                      <a:pt x="15" y="8"/>
                      <a:pt x="8" y="15"/>
                      <a:pt x="8" y="24"/>
                    </a:cubicBezTo>
                    <a:cubicBezTo>
                      <a:pt x="8" y="33"/>
                      <a:pt x="15" y="40"/>
                      <a:pt x="24" y="40"/>
                    </a:cubicBezTo>
                    <a:cubicBezTo>
                      <a:pt x="33" y="40"/>
                      <a:pt x="40" y="33"/>
                      <a:pt x="40" y="24"/>
                    </a:cubicBezTo>
                    <a:cubicBezTo>
                      <a:pt x="40" y="15"/>
                      <a:pt x="33" y="8"/>
                      <a:pt x="2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150" name="Freeform 579"/>
              <p:cNvSpPr>
                <a:spLocks/>
              </p:cNvSpPr>
              <p:nvPr/>
            </p:nvSpPr>
            <p:spPr bwMode="auto">
              <a:xfrm>
                <a:off x="4894264" y="4051300"/>
                <a:ext cx="173038" cy="57150"/>
              </a:xfrm>
              <a:custGeom>
                <a:avLst/>
                <a:gdLst>
                  <a:gd name="T0" fmla="*/ 96 w 96"/>
                  <a:gd name="T1" fmla="*/ 32 h 32"/>
                  <a:gd name="T2" fmla="*/ 88 w 96"/>
                  <a:gd name="T3" fmla="*/ 32 h 32"/>
                  <a:gd name="T4" fmla="*/ 88 w 96"/>
                  <a:gd name="T5" fmla="*/ 28 h 32"/>
                  <a:gd name="T6" fmla="*/ 68 w 96"/>
                  <a:gd name="T7" fmla="*/ 8 h 32"/>
                  <a:gd name="T8" fmla="*/ 28 w 96"/>
                  <a:gd name="T9" fmla="*/ 8 h 32"/>
                  <a:gd name="T10" fmla="*/ 8 w 96"/>
                  <a:gd name="T11" fmla="*/ 28 h 32"/>
                  <a:gd name="T12" fmla="*/ 8 w 96"/>
                  <a:gd name="T13" fmla="*/ 32 h 32"/>
                  <a:gd name="T14" fmla="*/ 0 w 96"/>
                  <a:gd name="T15" fmla="*/ 32 h 32"/>
                  <a:gd name="T16" fmla="*/ 0 w 96"/>
                  <a:gd name="T17" fmla="*/ 28 h 32"/>
                  <a:gd name="T18" fmla="*/ 28 w 96"/>
                  <a:gd name="T19" fmla="*/ 0 h 32"/>
                  <a:gd name="T20" fmla="*/ 68 w 96"/>
                  <a:gd name="T21" fmla="*/ 0 h 32"/>
                  <a:gd name="T22" fmla="*/ 96 w 96"/>
                  <a:gd name="T23" fmla="*/ 28 h 32"/>
                  <a:gd name="T24" fmla="*/ 96 w 96"/>
                  <a:gd name="T25"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6" h="32">
                    <a:moveTo>
                      <a:pt x="96" y="32"/>
                    </a:moveTo>
                    <a:cubicBezTo>
                      <a:pt x="88" y="32"/>
                      <a:pt x="88" y="32"/>
                      <a:pt x="88" y="32"/>
                    </a:cubicBezTo>
                    <a:cubicBezTo>
                      <a:pt x="88" y="28"/>
                      <a:pt x="88" y="28"/>
                      <a:pt x="88" y="28"/>
                    </a:cubicBezTo>
                    <a:cubicBezTo>
                      <a:pt x="88" y="17"/>
                      <a:pt x="79" y="8"/>
                      <a:pt x="68" y="8"/>
                    </a:cubicBezTo>
                    <a:cubicBezTo>
                      <a:pt x="28" y="8"/>
                      <a:pt x="28" y="8"/>
                      <a:pt x="28" y="8"/>
                    </a:cubicBezTo>
                    <a:cubicBezTo>
                      <a:pt x="17" y="8"/>
                      <a:pt x="8" y="17"/>
                      <a:pt x="8" y="28"/>
                    </a:cubicBezTo>
                    <a:cubicBezTo>
                      <a:pt x="8" y="32"/>
                      <a:pt x="8" y="32"/>
                      <a:pt x="8" y="32"/>
                    </a:cubicBezTo>
                    <a:cubicBezTo>
                      <a:pt x="0" y="32"/>
                      <a:pt x="0" y="32"/>
                      <a:pt x="0" y="32"/>
                    </a:cubicBezTo>
                    <a:cubicBezTo>
                      <a:pt x="0" y="28"/>
                      <a:pt x="0" y="28"/>
                      <a:pt x="0" y="28"/>
                    </a:cubicBezTo>
                    <a:cubicBezTo>
                      <a:pt x="0" y="13"/>
                      <a:pt x="12" y="0"/>
                      <a:pt x="28" y="0"/>
                    </a:cubicBezTo>
                    <a:cubicBezTo>
                      <a:pt x="68" y="0"/>
                      <a:pt x="68" y="0"/>
                      <a:pt x="68" y="0"/>
                    </a:cubicBezTo>
                    <a:cubicBezTo>
                      <a:pt x="83" y="0"/>
                      <a:pt x="96" y="13"/>
                      <a:pt x="96" y="28"/>
                    </a:cubicBezTo>
                    <a:lnTo>
                      <a:pt x="96" y="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151" name="Rectangle 580"/>
              <p:cNvSpPr>
                <a:spLocks noChangeArrowheads="1"/>
              </p:cNvSpPr>
              <p:nvPr/>
            </p:nvSpPr>
            <p:spPr bwMode="auto">
              <a:xfrm>
                <a:off x="4851401" y="4289425"/>
                <a:ext cx="14288" cy="1222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152" name="Freeform 581"/>
              <p:cNvSpPr>
                <a:spLocks noEditPoints="1"/>
              </p:cNvSpPr>
              <p:nvPr/>
            </p:nvSpPr>
            <p:spPr bwMode="auto">
              <a:xfrm>
                <a:off x="4822826" y="4014788"/>
                <a:ext cx="71438" cy="73025"/>
              </a:xfrm>
              <a:custGeom>
                <a:avLst/>
                <a:gdLst>
                  <a:gd name="T0" fmla="*/ 20 w 40"/>
                  <a:gd name="T1" fmla="*/ 40 h 40"/>
                  <a:gd name="T2" fmla="*/ 0 w 40"/>
                  <a:gd name="T3" fmla="*/ 20 h 40"/>
                  <a:gd name="T4" fmla="*/ 20 w 40"/>
                  <a:gd name="T5" fmla="*/ 0 h 40"/>
                  <a:gd name="T6" fmla="*/ 40 w 40"/>
                  <a:gd name="T7" fmla="*/ 20 h 40"/>
                  <a:gd name="T8" fmla="*/ 20 w 40"/>
                  <a:gd name="T9" fmla="*/ 40 h 40"/>
                  <a:gd name="T10" fmla="*/ 20 w 40"/>
                  <a:gd name="T11" fmla="*/ 8 h 40"/>
                  <a:gd name="T12" fmla="*/ 8 w 40"/>
                  <a:gd name="T13" fmla="*/ 20 h 40"/>
                  <a:gd name="T14" fmla="*/ 20 w 40"/>
                  <a:gd name="T15" fmla="*/ 32 h 40"/>
                  <a:gd name="T16" fmla="*/ 32 w 40"/>
                  <a:gd name="T17" fmla="*/ 20 h 40"/>
                  <a:gd name="T18" fmla="*/ 20 w 40"/>
                  <a:gd name="T19" fmla="*/ 8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8"/>
                    </a:moveTo>
                    <a:cubicBezTo>
                      <a:pt x="13" y="8"/>
                      <a:pt x="8" y="13"/>
                      <a:pt x="8" y="20"/>
                    </a:cubicBezTo>
                    <a:cubicBezTo>
                      <a:pt x="8" y="27"/>
                      <a:pt x="13" y="32"/>
                      <a:pt x="20" y="32"/>
                    </a:cubicBezTo>
                    <a:cubicBezTo>
                      <a:pt x="26" y="32"/>
                      <a:pt x="32" y="27"/>
                      <a:pt x="32" y="20"/>
                    </a:cubicBezTo>
                    <a:cubicBezTo>
                      <a:pt x="32" y="13"/>
                      <a:pt x="26" y="8"/>
                      <a:pt x="20"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153" name="Freeform 582"/>
              <p:cNvSpPr>
                <a:spLocks/>
              </p:cNvSpPr>
              <p:nvPr/>
            </p:nvSpPr>
            <p:spPr bwMode="auto">
              <a:xfrm>
                <a:off x="4778376" y="4102100"/>
                <a:ext cx="158750" cy="309563"/>
              </a:xfrm>
              <a:custGeom>
                <a:avLst/>
                <a:gdLst>
                  <a:gd name="T0" fmla="*/ 72 w 88"/>
                  <a:gd name="T1" fmla="*/ 172 h 172"/>
                  <a:gd name="T2" fmla="*/ 64 w 88"/>
                  <a:gd name="T3" fmla="*/ 172 h 172"/>
                  <a:gd name="T4" fmla="*/ 64 w 88"/>
                  <a:gd name="T5" fmla="*/ 88 h 172"/>
                  <a:gd name="T6" fmla="*/ 80 w 88"/>
                  <a:gd name="T7" fmla="*/ 88 h 172"/>
                  <a:gd name="T8" fmla="*/ 80 w 88"/>
                  <a:gd name="T9" fmla="*/ 24 h 172"/>
                  <a:gd name="T10" fmla="*/ 64 w 88"/>
                  <a:gd name="T11" fmla="*/ 8 h 172"/>
                  <a:gd name="T12" fmla="*/ 24 w 88"/>
                  <a:gd name="T13" fmla="*/ 8 h 172"/>
                  <a:gd name="T14" fmla="*/ 8 w 88"/>
                  <a:gd name="T15" fmla="*/ 24 h 172"/>
                  <a:gd name="T16" fmla="*/ 8 w 88"/>
                  <a:gd name="T17" fmla="*/ 88 h 172"/>
                  <a:gd name="T18" fmla="*/ 24 w 88"/>
                  <a:gd name="T19" fmla="*/ 88 h 172"/>
                  <a:gd name="T20" fmla="*/ 24 w 88"/>
                  <a:gd name="T21" fmla="*/ 172 h 172"/>
                  <a:gd name="T22" fmla="*/ 16 w 88"/>
                  <a:gd name="T23" fmla="*/ 172 h 172"/>
                  <a:gd name="T24" fmla="*/ 16 w 88"/>
                  <a:gd name="T25" fmla="*/ 96 h 172"/>
                  <a:gd name="T26" fmla="*/ 0 w 88"/>
                  <a:gd name="T27" fmla="*/ 96 h 172"/>
                  <a:gd name="T28" fmla="*/ 0 w 88"/>
                  <a:gd name="T29" fmla="*/ 24 h 172"/>
                  <a:gd name="T30" fmla="*/ 24 w 88"/>
                  <a:gd name="T31" fmla="*/ 0 h 172"/>
                  <a:gd name="T32" fmla="*/ 64 w 88"/>
                  <a:gd name="T33" fmla="*/ 0 h 172"/>
                  <a:gd name="T34" fmla="*/ 88 w 88"/>
                  <a:gd name="T35" fmla="*/ 24 h 172"/>
                  <a:gd name="T36" fmla="*/ 88 w 88"/>
                  <a:gd name="T37" fmla="*/ 96 h 172"/>
                  <a:gd name="T38" fmla="*/ 72 w 88"/>
                  <a:gd name="T39" fmla="*/ 96 h 172"/>
                  <a:gd name="T40" fmla="*/ 72 w 88"/>
                  <a:gd name="T41"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8" h="172">
                    <a:moveTo>
                      <a:pt x="72" y="172"/>
                    </a:moveTo>
                    <a:cubicBezTo>
                      <a:pt x="64" y="172"/>
                      <a:pt x="64" y="172"/>
                      <a:pt x="64" y="172"/>
                    </a:cubicBezTo>
                    <a:cubicBezTo>
                      <a:pt x="64" y="88"/>
                      <a:pt x="64" y="88"/>
                      <a:pt x="64" y="88"/>
                    </a:cubicBezTo>
                    <a:cubicBezTo>
                      <a:pt x="80" y="88"/>
                      <a:pt x="80" y="88"/>
                      <a:pt x="80" y="88"/>
                    </a:cubicBezTo>
                    <a:cubicBezTo>
                      <a:pt x="80" y="24"/>
                      <a:pt x="80" y="24"/>
                      <a:pt x="80" y="24"/>
                    </a:cubicBezTo>
                    <a:cubicBezTo>
                      <a:pt x="80" y="15"/>
                      <a:pt x="73" y="8"/>
                      <a:pt x="64" y="8"/>
                    </a:cubicBezTo>
                    <a:cubicBezTo>
                      <a:pt x="24" y="8"/>
                      <a:pt x="24" y="8"/>
                      <a:pt x="24" y="8"/>
                    </a:cubicBezTo>
                    <a:cubicBezTo>
                      <a:pt x="15" y="8"/>
                      <a:pt x="8" y="15"/>
                      <a:pt x="8" y="24"/>
                    </a:cubicBezTo>
                    <a:cubicBezTo>
                      <a:pt x="8" y="88"/>
                      <a:pt x="8" y="88"/>
                      <a:pt x="8" y="88"/>
                    </a:cubicBezTo>
                    <a:cubicBezTo>
                      <a:pt x="24" y="88"/>
                      <a:pt x="24" y="88"/>
                      <a:pt x="24" y="88"/>
                    </a:cubicBezTo>
                    <a:cubicBezTo>
                      <a:pt x="24" y="172"/>
                      <a:pt x="24" y="172"/>
                      <a:pt x="24" y="172"/>
                    </a:cubicBezTo>
                    <a:cubicBezTo>
                      <a:pt x="16" y="172"/>
                      <a:pt x="16" y="172"/>
                      <a:pt x="16" y="172"/>
                    </a:cubicBezTo>
                    <a:cubicBezTo>
                      <a:pt x="16" y="96"/>
                      <a:pt x="16" y="96"/>
                      <a:pt x="16" y="96"/>
                    </a:cubicBezTo>
                    <a:cubicBezTo>
                      <a:pt x="0" y="96"/>
                      <a:pt x="0" y="96"/>
                      <a:pt x="0" y="96"/>
                    </a:cubicBezTo>
                    <a:cubicBezTo>
                      <a:pt x="0" y="24"/>
                      <a:pt x="0" y="24"/>
                      <a:pt x="0" y="24"/>
                    </a:cubicBezTo>
                    <a:cubicBezTo>
                      <a:pt x="0" y="11"/>
                      <a:pt x="11" y="0"/>
                      <a:pt x="24" y="0"/>
                    </a:cubicBezTo>
                    <a:cubicBezTo>
                      <a:pt x="64" y="0"/>
                      <a:pt x="64" y="0"/>
                      <a:pt x="64" y="0"/>
                    </a:cubicBezTo>
                    <a:cubicBezTo>
                      <a:pt x="77" y="0"/>
                      <a:pt x="88" y="11"/>
                      <a:pt x="88" y="24"/>
                    </a:cubicBezTo>
                    <a:cubicBezTo>
                      <a:pt x="88" y="96"/>
                      <a:pt x="88" y="96"/>
                      <a:pt x="88" y="96"/>
                    </a:cubicBezTo>
                    <a:cubicBezTo>
                      <a:pt x="72" y="96"/>
                      <a:pt x="72" y="96"/>
                      <a:pt x="72" y="96"/>
                    </a:cubicBezTo>
                    <a:lnTo>
                      <a:pt x="72" y="1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154" name="Rectangle 583"/>
              <p:cNvSpPr>
                <a:spLocks noChangeArrowheads="1"/>
              </p:cNvSpPr>
              <p:nvPr/>
            </p:nvSpPr>
            <p:spPr bwMode="auto">
              <a:xfrm>
                <a:off x="5095876" y="4289425"/>
                <a:ext cx="14288" cy="1222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155" name="Freeform 584"/>
              <p:cNvSpPr>
                <a:spLocks noEditPoints="1"/>
              </p:cNvSpPr>
              <p:nvPr/>
            </p:nvSpPr>
            <p:spPr bwMode="auto">
              <a:xfrm>
                <a:off x="5067301" y="4014788"/>
                <a:ext cx="71438" cy="73025"/>
              </a:xfrm>
              <a:custGeom>
                <a:avLst/>
                <a:gdLst>
                  <a:gd name="T0" fmla="*/ 20 w 40"/>
                  <a:gd name="T1" fmla="*/ 40 h 40"/>
                  <a:gd name="T2" fmla="*/ 0 w 40"/>
                  <a:gd name="T3" fmla="*/ 20 h 40"/>
                  <a:gd name="T4" fmla="*/ 20 w 40"/>
                  <a:gd name="T5" fmla="*/ 0 h 40"/>
                  <a:gd name="T6" fmla="*/ 40 w 40"/>
                  <a:gd name="T7" fmla="*/ 20 h 40"/>
                  <a:gd name="T8" fmla="*/ 20 w 40"/>
                  <a:gd name="T9" fmla="*/ 40 h 40"/>
                  <a:gd name="T10" fmla="*/ 20 w 40"/>
                  <a:gd name="T11" fmla="*/ 8 h 40"/>
                  <a:gd name="T12" fmla="*/ 8 w 40"/>
                  <a:gd name="T13" fmla="*/ 20 h 40"/>
                  <a:gd name="T14" fmla="*/ 20 w 40"/>
                  <a:gd name="T15" fmla="*/ 32 h 40"/>
                  <a:gd name="T16" fmla="*/ 32 w 40"/>
                  <a:gd name="T17" fmla="*/ 20 h 40"/>
                  <a:gd name="T18" fmla="*/ 20 w 40"/>
                  <a:gd name="T19" fmla="*/ 8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8"/>
                    </a:moveTo>
                    <a:cubicBezTo>
                      <a:pt x="13" y="8"/>
                      <a:pt x="8" y="13"/>
                      <a:pt x="8" y="20"/>
                    </a:cubicBezTo>
                    <a:cubicBezTo>
                      <a:pt x="8" y="27"/>
                      <a:pt x="13" y="32"/>
                      <a:pt x="20" y="32"/>
                    </a:cubicBezTo>
                    <a:cubicBezTo>
                      <a:pt x="26" y="32"/>
                      <a:pt x="32" y="27"/>
                      <a:pt x="32" y="20"/>
                    </a:cubicBezTo>
                    <a:cubicBezTo>
                      <a:pt x="32" y="13"/>
                      <a:pt x="26" y="8"/>
                      <a:pt x="20"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156" name="Freeform 585"/>
              <p:cNvSpPr>
                <a:spLocks/>
              </p:cNvSpPr>
              <p:nvPr/>
            </p:nvSpPr>
            <p:spPr bwMode="auto">
              <a:xfrm>
                <a:off x="5024439" y="4102100"/>
                <a:ext cx="157163" cy="309563"/>
              </a:xfrm>
              <a:custGeom>
                <a:avLst/>
                <a:gdLst>
                  <a:gd name="T0" fmla="*/ 72 w 88"/>
                  <a:gd name="T1" fmla="*/ 172 h 172"/>
                  <a:gd name="T2" fmla="*/ 64 w 88"/>
                  <a:gd name="T3" fmla="*/ 172 h 172"/>
                  <a:gd name="T4" fmla="*/ 64 w 88"/>
                  <a:gd name="T5" fmla="*/ 88 h 172"/>
                  <a:gd name="T6" fmla="*/ 80 w 88"/>
                  <a:gd name="T7" fmla="*/ 88 h 172"/>
                  <a:gd name="T8" fmla="*/ 80 w 88"/>
                  <a:gd name="T9" fmla="*/ 24 h 172"/>
                  <a:gd name="T10" fmla="*/ 64 w 88"/>
                  <a:gd name="T11" fmla="*/ 8 h 172"/>
                  <a:gd name="T12" fmla="*/ 24 w 88"/>
                  <a:gd name="T13" fmla="*/ 8 h 172"/>
                  <a:gd name="T14" fmla="*/ 8 w 88"/>
                  <a:gd name="T15" fmla="*/ 24 h 172"/>
                  <a:gd name="T16" fmla="*/ 8 w 88"/>
                  <a:gd name="T17" fmla="*/ 88 h 172"/>
                  <a:gd name="T18" fmla="*/ 24 w 88"/>
                  <a:gd name="T19" fmla="*/ 88 h 172"/>
                  <a:gd name="T20" fmla="*/ 24 w 88"/>
                  <a:gd name="T21" fmla="*/ 172 h 172"/>
                  <a:gd name="T22" fmla="*/ 16 w 88"/>
                  <a:gd name="T23" fmla="*/ 172 h 172"/>
                  <a:gd name="T24" fmla="*/ 16 w 88"/>
                  <a:gd name="T25" fmla="*/ 96 h 172"/>
                  <a:gd name="T26" fmla="*/ 0 w 88"/>
                  <a:gd name="T27" fmla="*/ 96 h 172"/>
                  <a:gd name="T28" fmla="*/ 0 w 88"/>
                  <a:gd name="T29" fmla="*/ 24 h 172"/>
                  <a:gd name="T30" fmla="*/ 24 w 88"/>
                  <a:gd name="T31" fmla="*/ 0 h 172"/>
                  <a:gd name="T32" fmla="*/ 64 w 88"/>
                  <a:gd name="T33" fmla="*/ 0 h 172"/>
                  <a:gd name="T34" fmla="*/ 88 w 88"/>
                  <a:gd name="T35" fmla="*/ 24 h 172"/>
                  <a:gd name="T36" fmla="*/ 88 w 88"/>
                  <a:gd name="T37" fmla="*/ 96 h 172"/>
                  <a:gd name="T38" fmla="*/ 72 w 88"/>
                  <a:gd name="T39" fmla="*/ 96 h 172"/>
                  <a:gd name="T40" fmla="*/ 72 w 88"/>
                  <a:gd name="T41"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8" h="172">
                    <a:moveTo>
                      <a:pt x="72" y="172"/>
                    </a:moveTo>
                    <a:cubicBezTo>
                      <a:pt x="64" y="172"/>
                      <a:pt x="64" y="172"/>
                      <a:pt x="64" y="172"/>
                    </a:cubicBezTo>
                    <a:cubicBezTo>
                      <a:pt x="64" y="88"/>
                      <a:pt x="64" y="88"/>
                      <a:pt x="64" y="88"/>
                    </a:cubicBezTo>
                    <a:cubicBezTo>
                      <a:pt x="80" y="88"/>
                      <a:pt x="80" y="88"/>
                      <a:pt x="80" y="88"/>
                    </a:cubicBezTo>
                    <a:cubicBezTo>
                      <a:pt x="80" y="24"/>
                      <a:pt x="80" y="24"/>
                      <a:pt x="80" y="24"/>
                    </a:cubicBezTo>
                    <a:cubicBezTo>
                      <a:pt x="80" y="15"/>
                      <a:pt x="73" y="8"/>
                      <a:pt x="64" y="8"/>
                    </a:cubicBezTo>
                    <a:cubicBezTo>
                      <a:pt x="24" y="8"/>
                      <a:pt x="24" y="8"/>
                      <a:pt x="24" y="8"/>
                    </a:cubicBezTo>
                    <a:cubicBezTo>
                      <a:pt x="15" y="8"/>
                      <a:pt x="8" y="15"/>
                      <a:pt x="8" y="24"/>
                    </a:cubicBezTo>
                    <a:cubicBezTo>
                      <a:pt x="8" y="88"/>
                      <a:pt x="8" y="88"/>
                      <a:pt x="8" y="88"/>
                    </a:cubicBezTo>
                    <a:cubicBezTo>
                      <a:pt x="24" y="88"/>
                      <a:pt x="24" y="88"/>
                      <a:pt x="24" y="88"/>
                    </a:cubicBezTo>
                    <a:cubicBezTo>
                      <a:pt x="24" y="172"/>
                      <a:pt x="24" y="172"/>
                      <a:pt x="24" y="172"/>
                    </a:cubicBezTo>
                    <a:cubicBezTo>
                      <a:pt x="16" y="172"/>
                      <a:pt x="16" y="172"/>
                      <a:pt x="16" y="172"/>
                    </a:cubicBezTo>
                    <a:cubicBezTo>
                      <a:pt x="16" y="96"/>
                      <a:pt x="16" y="96"/>
                      <a:pt x="16" y="96"/>
                    </a:cubicBezTo>
                    <a:cubicBezTo>
                      <a:pt x="0" y="96"/>
                      <a:pt x="0" y="96"/>
                      <a:pt x="0" y="96"/>
                    </a:cubicBezTo>
                    <a:cubicBezTo>
                      <a:pt x="0" y="24"/>
                      <a:pt x="0" y="24"/>
                      <a:pt x="0" y="24"/>
                    </a:cubicBezTo>
                    <a:cubicBezTo>
                      <a:pt x="0" y="11"/>
                      <a:pt x="11" y="0"/>
                      <a:pt x="24" y="0"/>
                    </a:cubicBezTo>
                    <a:cubicBezTo>
                      <a:pt x="64" y="0"/>
                      <a:pt x="64" y="0"/>
                      <a:pt x="64" y="0"/>
                    </a:cubicBezTo>
                    <a:cubicBezTo>
                      <a:pt x="77" y="0"/>
                      <a:pt x="88" y="11"/>
                      <a:pt x="88" y="24"/>
                    </a:cubicBezTo>
                    <a:cubicBezTo>
                      <a:pt x="88" y="96"/>
                      <a:pt x="88" y="96"/>
                      <a:pt x="88" y="96"/>
                    </a:cubicBezTo>
                    <a:cubicBezTo>
                      <a:pt x="72" y="96"/>
                      <a:pt x="72" y="96"/>
                      <a:pt x="72" y="96"/>
                    </a:cubicBezTo>
                    <a:lnTo>
                      <a:pt x="72" y="1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157" name="Rectangle 586"/>
              <p:cNvSpPr>
                <a:spLocks noChangeArrowheads="1"/>
              </p:cNvSpPr>
              <p:nvPr/>
            </p:nvSpPr>
            <p:spPr bwMode="auto">
              <a:xfrm>
                <a:off x="4973639" y="4079875"/>
                <a:ext cx="14288" cy="142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158" name="Rectangle 587"/>
              <p:cNvSpPr>
                <a:spLocks noChangeArrowheads="1"/>
              </p:cNvSpPr>
              <p:nvPr/>
            </p:nvSpPr>
            <p:spPr bwMode="auto">
              <a:xfrm>
                <a:off x="4973639" y="4108450"/>
                <a:ext cx="14288" cy="142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159" name="Rectangle 588"/>
              <p:cNvSpPr>
                <a:spLocks noChangeArrowheads="1"/>
              </p:cNvSpPr>
              <p:nvPr/>
            </p:nvSpPr>
            <p:spPr bwMode="auto">
              <a:xfrm>
                <a:off x="5095876" y="4130675"/>
                <a:ext cx="14288" cy="142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160" name="Rectangle 589"/>
              <p:cNvSpPr>
                <a:spLocks noChangeArrowheads="1"/>
              </p:cNvSpPr>
              <p:nvPr/>
            </p:nvSpPr>
            <p:spPr bwMode="auto">
              <a:xfrm>
                <a:off x="4851401" y="4130675"/>
                <a:ext cx="14288" cy="142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161" name="Rectangle 590"/>
              <p:cNvSpPr>
                <a:spLocks noChangeArrowheads="1"/>
              </p:cNvSpPr>
              <p:nvPr/>
            </p:nvSpPr>
            <p:spPr bwMode="auto">
              <a:xfrm>
                <a:off x="4922839" y="4267200"/>
                <a:ext cx="14288" cy="1444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162" name="Rectangle 591"/>
              <p:cNvSpPr>
                <a:spLocks noChangeArrowheads="1"/>
              </p:cNvSpPr>
              <p:nvPr/>
            </p:nvSpPr>
            <p:spPr bwMode="auto">
              <a:xfrm>
                <a:off x="5024439" y="4267200"/>
                <a:ext cx="14288" cy="1444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grpSp>
        <p:grpSp>
          <p:nvGrpSpPr>
            <p:cNvPr id="169" name="Group 168"/>
            <p:cNvGrpSpPr/>
            <p:nvPr/>
          </p:nvGrpSpPr>
          <p:grpSpPr>
            <a:xfrm>
              <a:off x="1281924" y="5304420"/>
              <a:ext cx="403226" cy="471488"/>
              <a:chOff x="4778376" y="3949700"/>
              <a:chExt cx="403226" cy="471488"/>
            </a:xfrm>
            <a:grpFill/>
          </p:grpSpPr>
          <p:sp>
            <p:nvSpPr>
              <p:cNvPr id="170" name="Rectangle 577"/>
              <p:cNvSpPr>
                <a:spLocks noChangeArrowheads="1"/>
              </p:cNvSpPr>
              <p:nvPr/>
            </p:nvSpPr>
            <p:spPr bwMode="auto">
              <a:xfrm>
                <a:off x="4973639" y="4260850"/>
                <a:ext cx="14288" cy="1508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171" name="Freeform 578"/>
              <p:cNvSpPr>
                <a:spLocks noEditPoints="1"/>
              </p:cNvSpPr>
              <p:nvPr/>
            </p:nvSpPr>
            <p:spPr bwMode="auto">
              <a:xfrm>
                <a:off x="4937126" y="3949700"/>
                <a:ext cx="87313" cy="87313"/>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8 h 48"/>
                  <a:gd name="T12" fmla="*/ 8 w 48"/>
                  <a:gd name="T13" fmla="*/ 24 h 48"/>
                  <a:gd name="T14" fmla="*/ 24 w 48"/>
                  <a:gd name="T15" fmla="*/ 40 h 48"/>
                  <a:gd name="T16" fmla="*/ 40 w 48"/>
                  <a:gd name="T17" fmla="*/ 24 h 48"/>
                  <a:gd name="T18" fmla="*/ 24 w 48"/>
                  <a:gd name="T19" fmla="*/ 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7"/>
                      <a:pt x="0" y="24"/>
                    </a:cubicBezTo>
                    <a:cubicBezTo>
                      <a:pt x="0" y="11"/>
                      <a:pt x="11" y="0"/>
                      <a:pt x="24" y="0"/>
                    </a:cubicBezTo>
                    <a:cubicBezTo>
                      <a:pt x="37" y="0"/>
                      <a:pt x="48" y="11"/>
                      <a:pt x="48" y="24"/>
                    </a:cubicBezTo>
                    <a:cubicBezTo>
                      <a:pt x="48" y="37"/>
                      <a:pt x="37" y="48"/>
                      <a:pt x="24" y="48"/>
                    </a:cubicBezTo>
                    <a:close/>
                    <a:moveTo>
                      <a:pt x="24" y="8"/>
                    </a:moveTo>
                    <a:cubicBezTo>
                      <a:pt x="15" y="8"/>
                      <a:pt x="8" y="15"/>
                      <a:pt x="8" y="24"/>
                    </a:cubicBezTo>
                    <a:cubicBezTo>
                      <a:pt x="8" y="33"/>
                      <a:pt x="15" y="40"/>
                      <a:pt x="24" y="40"/>
                    </a:cubicBezTo>
                    <a:cubicBezTo>
                      <a:pt x="33" y="40"/>
                      <a:pt x="40" y="33"/>
                      <a:pt x="40" y="24"/>
                    </a:cubicBezTo>
                    <a:cubicBezTo>
                      <a:pt x="40" y="15"/>
                      <a:pt x="33" y="8"/>
                      <a:pt x="2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172" name="Freeform 579"/>
              <p:cNvSpPr>
                <a:spLocks/>
              </p:cNvSpPr>
              <p:nvPr/>
            </p:nvSpPr>
            <p:spPr bwMode="auto">
              <a:xfrm>
                <a:off x="4894264" y="4051300"/>
                <a:ext cx="173038" cy="57150"/>
              </a:xfrm>
              <a:custGeom>
                <a:avLst/>
                <a:gdLst>
                  <a:gd name="T0" fmla="*/ 96 w 96"/>
                  <a:gd name="T1" fmla="*/ 32 h 32"/>
                  <a:gd name="T2" fmla="*/ 88 w 96"/>
                  <a:gd name="T3" fmla="*/ 32 h 32"/>
                  <a:gd name="T4" fmla="*/ 88 w 96"/>
                  <a:gd name="T5" fmla="*/ 28 h 32"/>
                  <a:gd name="T6" fmla="*/ 68 w 96"/>
                  <a:gd name="T7" fmla="*/ 8 h 32"/>
                  <a:gd name="T8" fmla="*/ 28 w 96"/>
                  <a:gd name="T9" fmla="*/ 8 h 32"/>
                  <a:gd name="T10" fmla="*/ 8 w 96"/>
                  <a:gd name="T11" fmla="*/ 28 h 32"/>
                  <a:gd name="T12" fmla="*/ 8 w 96"/>
                  <a:gd name="T13" fmla="*/ 32 h 32"/>
                  <a:gd name="T14" fmla="*/ 0 w 96"/>
                  <a:gd name="T15" fmla="*/ 32 h 32"/>
                  <a:gd name="T16" fmla="*/ 0 w 96"/>
                  <a:gd name="T17" fmla="*/ 28 h 32"/>
                  <a:gd name="T18" fmla="*/ 28 w 96"/>
                  <a:gd name="T19" fmla="*/ 0 h 32"/>
                  <a:gd name="T20" fmla="*/ 68 w 96"/>
                  <a:gd name="T21" fmla="*/ 0 h 32"/>
                  <a:gd name="T22" fmla="*/ 96 w 96"/>
                  <a:gd name="T23" fmla="*/ 28 h 32"/>
                  <a:gd name="T24" fmla="*/ 96 w 96"/>
                  <a:gd name="T25"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6" h="32">
                    <a:moveTo>
                      <a:pt x="96" y="32"/>
                    </a:moveTo>
                    <a:cubicBezTo>
                      <a:pt x="88" y="32"/>
                      <a:pt x="88" y="32"/>
                      <a:pt x="88" y="32"/>
                    </a:cubicBezTo>
                    <a:cubicBezTo>
                      <a:pt x="88" y="28"/>
                      <a:pt x="88" y="28"/>
                      <a:pt x="88" y="28"/>
                    </a:cubicBezTo>
                    <a:cubicBezTo>
                      <a:pt x="88" y="17"/>
                      <a:pt x="79" y="8"/>
                      <a:pt x="68" y="8"/>
                    </a:cubicBezTo>
                    <a:cubicBezTo>
                      <a:pt x="28" y="8"/>
                      <a:pt x="28" y="8"/>
                      <a:pt x="28" y="8"/>
                    </a:cubicBezTo>
                    <a:cubicBezTo>
                      <a:pt x="17" y="8"/>
                      <a:pt x="8" y="17"/>
                      <a:pt x="8" y="28"/>
                    </a:cubicBezTo>
                    <a:cubicBezTo>
                      <a:pt x="8" y="32"/>
                      <a:pt x="8" y="32"/>
                      <a:pt x="8" y="32"/>
                    </a:cubicBezTo>
                    <a:cubicBezTo>
                      <a:pt x="0" y="32"/>
                      <a:pt x="0" y="32"/>
                      <a:pt x="0" y="32"/>
                    </a:cubicBezTo>
                    <a:cubicBezTo>
                      <a:pt x="0" y="28"/>
                      <a:pt x="0" y="28"/>
                      <a:pt x="0" y="28"/>
                    </a:cubicBezTo>
                    <a:cubicBezTo>
                      <a:pt x="0" y="13"/>
                      <a:pt x="12" y="0"/>
                      <a:pt x="28" y="0"/>
                    </a:cubicBezTo>
                    <a:cubicBezTo>
                      <a:pt x="68" y="0"/>
                      <a:pt x="68" y="0"/>
                      <a:pt x="68" y="0"/>
                    </a:cubicBezTo>
                    <a:cubicBezTo>
                      <a:pt x="83" y="0"/>
                      <a:pt x="96" y="13"/>
                      <a:pt x="96" y="28"/>
                    </a:cubicBezTo>
                    <a:lnTo>
                      <a:pt x="96" y="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173" name="Rectangle 580"/>
              <p:cNvSpPr>
                <a:spLocks noChangeArrowheads="1"/>
              </p:cNvSpPr>
              <p:nvPr/>
            </p:nvSpPr>
            <p:spPr bwMode="auto">
              <a:xfrm>
                <a:off x="4851401" y="4289425"/>
                <a:ext cx="14288" cy="1222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174" name="Freeform 581"/>
              <p:cNvSpPr>
                <a:spLocks noEditPoints="1"/>
              </p:cNvSpPr>
              <p:nvPr/>
            </p:nvSpPr>
            <p:spPr bwMode="auto">
              <a:xfrm>
                <a:off x="4822826" y="4014788"/>
                <a:ext cx="71438" cy="73025"/>
              </a:xfrm>
              <a:custGeom>
                <a:avLst/>
                <a:gdLst>
                  <a:gd name="T0" fmla="*/ 20 w 40"/>
                  <a:gd name="T1" fmla="*/ 40 h 40"/>
                  <a:gd name="T2" fmla="*/ 0 w 40"/>
                  <a:gd name="T3" fmla="*/ 20 h 40"/>
                  <a:gd name="T4" fmla="*/ 20 w 40"/>
                  <a:gd name="T5" fmla="*/ 0 h 40"/>
                  <a:gd name="T6" fmla="*/ 40 w 40"/>
                  <a:gd name="T7" fmla="*/ 20 h 40"/>
                  <a:gd name="T8" fmla="*/ 20 w 40"/>
                  <a:gd name="T9" fmla="*/ 40 h 40"/>
                  <a:gd name="T10" fmla="*/ 20 w 40"/>
                  <a:gd name="T11" fmla="*/ 8 h 40"/>
                  <a:gd name="T12" fmla="*/ 8 w 40"/>
                  <a:gd name="T13" fmla="*/ 20 h 40"/>
                  <a:gd name="T14" fmla="*/ 20 w 40"/>
                  <a:gd name="T15" fmla="*/ 32 h 40"/>
                  <a:gd name="T16" fmla="*/ 32 w 40"/>
                  <a:gd name="T17" fmla="*/ 20 h 40"/>
                  <a:gd name="T18" fmla="*/ 20 w 40"/>
                  <a:gd name="T19" fmla="*/ 8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8"/>
                    </a:moveTo>
                    <a:cubicBezTo>
                      <a:pt x="13" y="8"/>
                      <a:pt x="8" y="13"/>
                      <a:pt x="8" y="20"/>
                    </a:cubicBezTo>
                    <a:cubicBezTo>
                      <a:pt x="8" y="27"/>
                      <a:pt x="13" y="32"/>
                      <a:pt x="20" y="32"/>
                    </a:cubicBezTo>
                    <a:cubicBezTo>
                      <a:pt x="26" y="32"/>
                      <a:pt x="32" y="27"/>
                      <a:pt x="32" y="20"/>
                    </a:cubicBezTo>
                    <a:cubicBezTo>
                      <a:pt x="32" y="13"/>
                      <a:pt x="26" y="8"/>
                      <a:pt x="20"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175" name="Freeform 582"/>
              <p:cNvSpPr>
                <a:spLocks/>
              </p:cNvSpPr>
              <p:nvPr/>
            </p:nvSpPr>
            <p:spPr bwMode="auto">
              <a:xfrm>
                <a:off x="4778376" y="4102100"/>
                <a:ext cx="158750" cy="309563"/>
              </a:xfrm>
              <a:custGeom>
                <a:avLst/>
                <a:gdLst>
                  <a:gd name="T0" fmla="*/ 72 w 88"/>
                  <a:gd name="T1" fmla="*/ 172 h 172"/>
                  <a:gd name="T2" fmla="*/ 64 w 88"/>
                  <a:gd name="T3" fmla="*/ 172 h 172"/>
                  <a:gd name="T4" fmla="*/ 64 w 88"/>
                  <a:gd name="T5" fmla="*/ 88 h 172"/>
                  <a:gd name="T6" fmla="*/ 80 w 88"/>
                  <a:gd name="T7" fmla="*/ 88 h 172"/>
                  <a:gd name="T8" fmla="*/ 80 w 88"/>
                  <a:gd name="T9" fmla="*/ 24 h 172"/>
                  <a:gd name="T10" fmla="*/ 64 w 88"/>
                  <a:gd name="T11" fmla="*/ 8 h 172"/>
                  <a:gd name="T12" fmla="*/ 24 w 88"/>
                  <a:gd name="T13" fmla="*/ 8 h 172"/>
                  <a:gd name="T14" fmla="*/ 8 w 88"/>
                  <a:gd name="T15" fmla="*/ 24 h 172"/>
                  <a:gd name="T16" fmla="*/ 8 w 88"/>
                  <a:gd name="T17" fmla="*/ 88 h 172"/>
                  <a:gd name="T18" fmla="*/ 24 w 88"/>
                  <a:gd name="T19" fmla="*/ 88 h 172"/>
                  <a:gd name="T20" fmla="*/ 24 w 88"/>
                  <a:gd name="T21" fmla="*/ 172 h 172"/>
                  <a:gd name="T22" fmla="*/ 16 w 88"/>
                  <a:gd name="T23" fmla="*/ 172 h 172"/>
                  <a:gd name="T24" fmla="*/ 16 w 88"/>
                  <a:gd name="T25" fmla="*/ 96 h 172"/>
                  <a:gd name="T26" fmla="*/ 0 w 88"/>
                  <a:gd name="T27" fmla="*/ 96 h 172"/>
                  <a:gd name="T28" fmla="*/ 0 w 88"/>
                  <a:gd name="T29" fmla="*/ 24 h 172"/>
                  <a:gd name="T30" fmla="*/ 24 w 88"/>
                  <a:gd name="T31" fmla="*/ 0 h 172"/>
                  <a:gd name="T32" fmla="*/ 64 w 88"/>
                  <a:gd name="T33" fmla="*/ 0 h 172"/>
                  <a:gd name="T34" fmla="*/ 88 w 88"/>
                  <a:gd name="T35" fmla="*/ 24 h 172"/>
                  <a:gd name="T36" fmla="*/ 88 w 88"/>
                  <a:gd name="T37" fmla="*/ 96 h 172"/>
                  <a:gd name="T38" fmla="*/ 72 w 88"/>
                  <a:gd name="T39" fmla="*/ 96 h 172"/>
                  <a:gd name="T40" fmla="*/ 72 w 88"/>
                  <a:gd name="T41"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8" h="172">
                    <a:moveTo>
                      <a:pt x="72" y="172"/>
                    </a:moveTo>
                    <a:cubicBezTo>
                      <a:pt x="64" y="172"/>
                      <a:pt x="64" y="172"/>
                      <a:pt x="64" y="172"/>
                    </a:cubicBezTo>
                    <a:cubicBezTo>
                      <a:pt x="64" y="88"/>
                      <a:pt x="64" y="88"/>
                      <a:pt x="64" y="88"/>
                    </a:cubicBezTo>
                    <a:cubicBezTo>
                      <a:pt x="80" y="88"/>
                      <a:pt x="80" y="88"/>
                      <a:pt x="80" y="88"/>
                    </a:cubicBezTo>
                    <a:cubicBezTo>
                      <a:pt x="80" y="24"/>
                      <a:pt x="80" y="24"/>
                      <a:pt x="80" y="24"/>
                    </a:cubicBezTo>
                    <a:cubicBezTo>
                      <a:pt x="80" y="15"/>
                      <a:pt x="73" y="8"/>
                      <a:pt x="64" y="8"/>
                    </a:cubicBezTo>
                    <a:cubicBezTo>
                      <a:pt x="24" y="8"/>
                      <a:pt x="24" y="8"/>
                      <a:pt x="24" y="8"/>
                    </a:cubicBezTo>
                    <a:cubicBezTo>
                      <a:pt x="15" y="8"/>
                      <a:pt x="8" y="15"/>
                      <a:pt x="8" y="24"/>
                    </a:cubicBezTo>
                    <a:cubicBezTo>
                      <a:pt x="8" y="88"/>
                      <a:pt x="8" y="88"/>
                      <a:pt x="8" y="88"/>
                    </a:cubicBezTo>
                    <a:cubicBezTo>
                      <a:pt x="24" y="88"/>
                      <a:pt x="24" y="88"/>
                      <a:pt x="24" y="88"/>
                    </a:cubicBezTo>
                    <a:cubicBezTo>
                      <a:pt x="24" y="172"/>
                      <a:pt x="24" y="172"/>
                      <a:pt x="24" y="172"/>
                    </a:cubicBezTo>
                    <a:cubicBezTo>
                      <a:pt x="16" y="172"/>
                      <a:pt x="16" y="172"/>
                      <a:pt x="16" y="172"/>
                    </a:cubicBezTo>
                    <a:cubicBezTo>
                      <a:pt x="16" y="96"/>
                      <a:pt x="16" y="96"/>
                      <a:pt x="16" y="96"/>
                    </a:cubicBezTo>
                    <a:cubicBezTo>
                      <a:pt x="0" y="96"/>
                      <a:pt x="0" y="96"/>
                      <a:pt x="0" y="96"/>
                    </a:cubicBezTo>
                    <a:cubicBezTo>
                      <a:pt x="0" y="24"/>
                      <a:pt x="0" y="24"/>
                      <a:pt x="0" y="24"/>
                    </a:cubicBezTo>
                    <a:cubicBezTo>
                      <a:pt x="0" y="11"/>
                      <a:pt x="11" y="0"/>
                      <a:pt x="24" y="0"/>
                    </a:cubicBezTo>
                    <a:cubicBezTo>
                      <a:pt x="64" y="0"/>
                      <a:pt x="64" y="0"/>
                      <a:pt x="64" y="0"/>
                    </a:cubicBezTo>
                    <a:cubicBezTo>
                      <a:pt x="77" y="0"/>
                      <a:pt x="88" y="11"/>
                      <a:pt x="88" y="24"/>
                    </a:cubicBezTo>
                    <a:cubicBezTo>
                      <a:pt x="88" y="96"/>
                      <a:pt x="88" y="96"/>
                      <a:pt x="88" y="96"/>
                    </a:cubicBezTo>
                    <a:cubicBezTo>
                      <a:pt x="72" y="96"/>
                      <a:pt x="72" y="96"/>
                      <a:pt x="72" y="96"/>
                    </a:cubicBezTo>
                    <a:lnTo>
                      <a:pt x="72" y="1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176" name="Rectangle 583"/>
              <p:cNvSpPr>
                <a:spLocks noChangeArrowheads="1"/>
              </p:cNvSpPr>
              <p:nvPr/>
            </p:nvSpPr>
            <p:spPr bwMode="auto">
              <a:xfrm>
                <a:off x="5095876" y="4289425"/>
                <a:ext cx="14288" cy="1222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177" name="Freeform 584"/>
              <p:cNvSpPr>
                <a:spLocks noEditPoints="1"/>
              </p:cNvSpPr>
              <p:nvPr/>
            </p:nvSpPr>
            <p:spPr bwMode="auto">
              <a:xfrm>
                <a:off x="5067301" y="4014788"/>
                <a:ext cx="71438" cy="73025"/>
              </a:xfrm>
              <a:custGeom>
                <a:avLst/>
                <a:gdLst>
                  <a:gd name="T0" fmla="*/ 20 w 40"/>
                  <a:gd name="T1" fmla="*/ 40 h 40"/>
                  <a:gd name="T2" fmla="*/ 0 w 40"/>
                  <a:gd name="T3" fmla="*/ 20 h 40"/>
                  <a:gd name="T4" fmla="*/ 20 w 40"/>
                  <a:gd name="T5" fmla="*/ 0 h 40"/>
                  <a:gd name="T6" fmla="*/ 40 w 40"/>
                  <a:gd name="T7" fmla="*/ 20 h 40"/>
                  <a:gd name="T8" fmla="*/ 20 w 40"/>
                  <a:gd name="T9" fmla="*/ 40 h 40"/>
                  <a:gd name="T10" fmla="*/ 20 w 40"/>
                  <a:gd name="T11" fmla="*/ 8 h 40"/>
                  <a:gd name="T12" fmla="*/ 8 w 40"/>
                  <a:gd name="T13" fmla="*/ 20 h 40"/>
                  <a:gd name="T14" fmla="*/ 20 w 40"/>
                  <a:gd name="T15" fmla="*/ 32 h 40"/>
                  <a:gd name="T16" fmla="*/ 32 w 40"/>
                  <a:gd name="T17" fmla="*/ 20 h 40"/>
                  <a:gd name="T18" fmla="*/ 20 w 40"/>
                  <a:gd name="T19" fmla="*/ 8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8"/>
                    </a:moveTo>
                    <a:cubicBezTo>
                      <a:pt x="13" y="8"/>
                      <a:pt x="8" y="13"/>
                      <a:pt x="8" y="20"/>
                    </a:cubicBezTo>
                    <a:cubicBezTo>
                      <a:pt x="8" y="27"/>
                      <a:pt x="13" y="32"/>
                      <a:pt x="20" y="32"/>
                    </a:cubicBezTo>
                    <a:cubicBezTo>
                      <a:pt x="26" y="32"/>
                      <a:pt x="32" y="27"/>
                      <a:pt x="32" y="20"/>
                    </a:cubicBezTo>
                    <a:cubicBezTo>
                      <a:pt x="32" y="13"/>
                      <a:pt x="26" y="8"/>
                      <a:pt x="20"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178" name="Freeform 585"/>
              <p:cNvSpPr>
                <a:spLocks/>
              </p:cNvSpPr>
              <p:nvPr/>
            </p:nvSpPr>
            <p:spPr bwMode="auto">
              <a:xfrm>
                <a:off x="5024439" y="4111625"/>
                <a:ext cx="157163" cy="309563"/>
              </a:xfrm>
              <a:custGeom>
                <a:avLst/>
                <a:gdLst>
                  <a:gd name="T0" fmla="*/ 72 w 88"/>
                  <a:gd name="T1" fmla="*/ 172 h 172"/>
                  <a:gd name="T2" fmla="*/ 64 w 88"/>
                  <a:gd name="T3" fmla="*/ 172 h 172"/>
                  <a:gd name="T4" fmla="*/ 64 w 88"/>
                  <a:gd name="T5" fmla="*/ 88 h 172"/>
                  <a:gd name="T6" fmla="*/ 80 w 88"/>
                  <a:gd name="T7" fmla="*/ 88 h 172"/>
                  <a:gd name="T8" fmla="*/ 80 w 88"/>
                  <a:gd name="T9" fmla="*/ 24 h 172"/>
                  <a:gd name="T10" fmla="*/ 64 w 88"/>
                  <a:gd name="T11" fmla="*/ 8 h 172"/>
                  <a:gd name="T12" fmla="*/ 24 w 88"/>
                  <a:gd name="T13" fmla="*/ 8 h 172"/>
                  <a:gd name="T14" fmla="*/ 8 w 88"/>
                  <a:gd name="T15" fmla="*/ 24 h 172"/>
                  <a:gd name="T16" fmla="*/ 8 w 88"/>
                  <a:gd name="T17" fmla="*/ 88 h 172"/>
                  <a:gd name="T18" fmla="*/ 24 w 88"/>
                  <a:gd name="T19" fmla="*/ 88 h 172"/>
                  <a:gd name="T20" fmla="*/ 24 w 88"/>
                  <a:gd name="T21" fmla="*/ 172 h 172"/>
                  <a:gd name="T22" fmla="*/ 16 w 88"/>
                  <a:gd name="T23" fmla="*/ 172 h 172"/>
                  <a:gd name="T24" fmla="*/ 16 w 88"/>
                  <a:gd name="T25" fmla="*/ 96 h 172"/>
                  <a:gd name="T26" fmla="*/ 0 w 88"/>
                  <a:gd name="T27" fmla="*/ 96 h 172"/>
                  <a:gd name="T28" fmla="*/ 0 w 88"/>
                  <a:gd name="T29" fmla="*/ 24 h 172"/>
                  <a:gd name="T30" fmla="*/ 24 w 88"/>
                  <a:gd name="T31" fmla="*/ 0 h 172"/>
                  <a:gd name="T32" fmla="*/ 64 w 88"/>
                  <a:gd name="T33" fmla="*/ 0 h 172"/>
                  <a:gd name="T34" fmla="*/ 88 w 88"/>
                  <a:gd name="T35" fmla="*/ 24 h 172"/>
                  <a:gd name="T36" fmla="*/ 88 w 88"/>
                  <a:gd name="T37" fmla="*/ 96 h 172"/>
                  <a:gd name="T38" fmla="*/ 72 w 88"/>
                  <a:gd name="T39" fmla="*/ 96 h 172"/>
                  <a:gd name="T40" fmla="*/ 72 w 88"/>
                  <a:gd name="T41"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8" h="172">
                    <a:moveTo>
                      <a:pt x="72" y="172"/>
                    </a:moveTo>
                    <a:cubicBezTo>
                      <a:pt x="64" y="172"/>
                      <a:pt x="64" y="172"/>
                      <a:pt x="64" y="172"/>
                    </a:cubicBezTo>
                    <a:cubicBezTo>
                      <a:pt x="64" y="88"/>
                      <a:pt x="64" y="88"/>
                      <a:pt x="64" y="88"/>
                    </a:cubicBezTo>
                    <a:cubicBezTo>
                      <a:pt x="80" y="88"/>
                      <a:pt x="80" y="88"/>
                      <a:pt x="80" y="88"/>
                    </a:cubicBezTo>
                    <a:cubicBezTo>
                      <a:pt x="80" y="24"/>
                      <a:pt x="80" y="24"/>
                      <a:pt x="80" y="24"/>
                    </a:cubicBezTo>
                    <a:cubicBezTo>
                      <a:pt x="80" y="15"/>
                      <a:pt x="73" y="8"/>
                      <a:pt x="64" y="8"/>
                    </a:cubicBezTo>
                    <a:cubicBezTo>
                      <a:pt x="24" y="8"/>
                      <a:pt x="24" y="8"/>
                      <a:pt x="24" y="8"/>
                    </a:cubicBezTo>
                    <a:cubicBezTo>
                      <a:pt x="15" y="8"/>
                      <a:pt x="8" y="15"/>
                      <a:pt x="8" y="24"/>
                    </a:cubicBezTo>
                    <a:cubicBezTo>
                      <a:pt x="8" y="88"/>
                      <a:pt x="8" y="88"/>
                      <a:pt x="8" y="88"/>
                    </a:cubicBezTo>
                    <a:cubicBezTo>
                      <a:pt x="24" y="88"/>
                      <a:pt x="24" y="88"/>
                      <a:pt x="24" y="88"/>
                    </a:cubicBezTo>
                    <a:cubicBezTo>
                      <a:pt x="24" y="172"/>
                      <a:pt x="24" y="172"/>
                      <a:pt x="24" y="172"/>
                    </a:cubicBezTo>
                    <a:cubicBezTo>
                      <a:pt x="16" y="172"/>
                      <a:pt x="16" y="172"/>
                      <a:pt x="16" y="172"/>
                    </a:cubicBezTo>
                    <a:cubicBezTo>
                      <a:pt x="16" y="96"/>
                      <a:pt x="16" y="96"/>
                      <a:pt x="16" y="96"/>
                    </a:cubicBezTo>
                    <a:cubicBezTo>
                      <a:pt x="0" y="96"/>
                      <a:pt x="0" y="96"/>
                      <a:pt x="0" y="96"/>
                    </a:cubicBezTo>
                    <a:cubicBezTo>
                      <a:pt x="0" y="24"/>
                      <a:pt x="0" y="24"/>
                      <a:pt x="0" y="24"/>
                    </a:cubicBezTo>
                    <a:cubicBezTo>
                      <a:pt x="0" y="11"/>
                      <a:pt x="11" y="0"/>
                      <a:pt x="24" y="0"/>
                    </a:cubicBezTo>
                    <a:cubicBezTo>
                      <a:pt x="64" y="0"/>
                      <a:pt x="64" y="0"/>
                      <a:pt x="64" y="0"/>
                    </a:cubicBezTo>
                    <a:cubicBezTo>
                      <a:pt x="77" y="0"/>
                      <a:pt x="88" y="11"/>
                      <a:pt x="88" y="24"/>
                    </a:cubicBezTo>
                    <a:cubicBezTo>
                      <a:pt x="88" y="96"/>
                      <a:pt x="88" y="96"/>
                      <a:pt x="88" y="96"/>
                    </a:cubicBezTo>
                    <a:cubicBezTo>
                      <a:pt x="72" y="96"/>
                      <a:pt x="72" y="96"/>
                      <a:pt x="72" y="96"/>
                    </a:cubicBezTo>
                    <a:lnTo>
                      <a:pt x="72" y="1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179" name="Rectangle 586"/>
              <p:cNvSpPr>
                <a:spLocks noChangeArrowheads="1"/>
              </p:cNvSpPr>
              <p:nvPr/>
            </p:nvSpPr>
            <p:spPr bwMode="auto">
              <a:xfrm>
                <a:off x="4973639" y="4079875"/>
                <a:ext cx="14288" cy="142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180" name="Rectangle 587"/>
              <p:cNvSpPr>
                <a:spLocks noChangeArrowheads="1"/>
              </p:cNvSpPr>
              <p:nvPr/>
            </p:nvSpPr>
            <p:spPr bwMode="auto">
              <a:xfrm>
                <a:off x="4973639" y="4108450"/>
                <a:ext cx="14288" cy="142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181" name="Rectangle 588"/>
              <p:cNvSpPr>
                <a:spLocks noChangeArrowheads="1"/>
              </p:cNvSpPr>
              <p:nvPr/>
            </p:nvSpPr>
            <p:spPr bwMode="auto">
              <a:xfrm>
                <a:off x="5095876" y="4130675"/>
                <a:ext cx="14288" cy="142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182" name="Rectangle 589"/>
              <p:cNvSpPr>
                <a:spLocks noChangeArrowheads="1"/>
              </p:cNvSpPr>
              <p:nvPr/>
            </p:nvSpPr>
            <p:spPr bwMode="auto">
              <a:xfrm>
                <a:off x="4851401" y="4130675"/>
                <a:ext cx="14288" cy="142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183" name="Rectangle 590"/>
              <p:cNvSpPr>
                <a:spLocks noChangeArrowheads="1"/>
              </p:cNvSpPr>
              <p:nvPr/>
            </p:nvSpPr>
            <p:spPr bwMode="auto">
              <a:xfrm>
                <a:off x="4922839" y="4267200"/>
                <a:ext cx="14288" cy="1444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184" name="Rectangle 591"/>
              <p:cNvSpPr>
                <a:spLocks noChangeArrowheads="1"/>
              </p:cNvSpPr>
              <p:nvPr/>
            </p:nvSpPr>
            <p:spPr bwMode="auto">
              <a:xfrm>
                <a:off x="5024439" y="4267200"/>
                <a:ext cx="14288" cy="1444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grpSp>
      </p:grpSp>
      <p:sp>
        <p:nvSpPr>
          <p:cNvPr id="187" name="TextBox 186"/>
          <p:cNvSpPr txBox="1"/>
          <p:nvPr/>
        </p:nvSpPr>
        <p:spPr>
          <a:xfrm>
            <a:off x="6184668" y="898590"/>
            <a:ext cx="814646" cy="461665"/>
          </a:xfrm>
          <a:prstGeom prst="rect">
            <a:avLst/>
          </a:prstGeom>
          <a:noFill/>
        </p:spPr>
        <p:txBody>
          <a:bodyPr wrap="none" rtlCol="0">
            <a:spAutoFit/>
          </a:bodyPr>
          <a:lstStyle/>
          <a:p>
            <a:pPr algn="ctr"/>
            <a:r>
              <a:rPr lang="en-CA" sz="1200" b="1" dirty="0" smtClean="0">
                <a:solidFill>
                  <a:srgbClr val="73B632"/>
                </a:solidFill>
                <a:latin typeface="Century Gothic" panose="020B0502020202020204" pitchFamily="34" charset="0"/>
              </a:rPr>
              <a:t>Program</a:t>
            </a:r>
          </a:p>
          <a:p>
            <a:pPr algn="ctr"/>
            <a:r>
              <a:rPr lang="en-CA" sz="1200" b="1" dirty="0" smtClean="0">
                <a:solidFill>
                  <a:srgbClr val="73B632"/>
                </a:solidFill>
                <a:latin typeface="Century Gothic" panose="020B0502020202020204" pitchFamily="34" charset="0"/>
              </a:rPr>
              <a:t>Owner</a:t>
            </a:r>
            <a:endParaRPr lang="en-CA" sz="1200" b="1" dirty="0">
              <a:solidFill>
                <a:srgbClr val="73B632"/>
              </a:solidFill>
              <a:latin typeface="Century Gothic" panose="020B0502020202020204" pitchFamily="34" charset="0"/>
            </a:endParaRPr>
          </a:p>
        </p:txBody>
      </p:sp>
      <p:cxnSp>
        <p:nvCxnSpPr>
          <p:cNvPr id="191" name="Straight Arrow Connector 190"/>
          <p:cNvCxnSpPr/>
          <p:nvPr/>
        </p:nvCxnSpPr>
        <p:spPr>
          <a:xfrm flipV="1">
            <a:off x="6307342" y="2174401"/>
            <a:ext cx="273739" cy="988135"/>
          </a:xfrm>
          <a:prstGeom prst="straightConnector1">
            <a:avLst/>
          </a:prstGeom>
          <a:ln w="19050">
            <a:solidFill>
              <a:srgbClr val="5B9BD5"/>
            </a:solidFill>
            <a:tailEnd type="arrow"/>
          </a:ln>
        </p:spPr>
        <p:style>
          <a:lnRef idx="1">
            <a:schemeClr val="accent1"/>
          </a:lnRef>
          <a:fillRef idx="0">
            <a:schemeClr val="accent1"/>
          </a:fillRef>
          <a:effectRef idx="0">
            <a:schemeClr val="accent1"/>
          </a:effectRef>
          <a:fontRef idx="minor">
            <a:schemeClr val="tx1"/>
          </a:fontRef>
        </p:style>
      </p:cxnSp>
      <p:grpSp>
        <p:nvGrpSpPr>
          <p:cNvPr id="195" name="Group 194"/>
          <p:cNvGrpSpPr/>
          <p:nvPr/>
        </p:nvGrpSpPr>
        <p:grpSpPr>
          <a:xfrm>
            <a:off x="8408936" y="3987033"/>
            <a:ext cx="703090" cy="702245"/>
            <a:chOff x="8001001" y="1658937"/>
            <a:chExt cx="460376" cy="460375"/>
          </a:xfrm>
          <a:solidFill>
            <a:srgbClr val="E47623"/>
          </a:solidFill>
        </p:grpSpPr>
        <p:sp>
          <p:nvSpPr>
            <p:cNvPr id="196" name="Rectangle 548"/>
            <p:cNvSpPr>
              <a:spLocks noChangeArrowheads="1"/>
            </p:cNvSpPr>
            <p:nvPr/>
          </p:nvSpPr>
          <p:spPr bwMode="auto">
            <a:xfrm>
              <a:off x="8447089" y="1744662"/>
              <a:ext cx="14288" cy="2174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197" name="Freeform 549"/>
            <p:cNvSpPr>
              <a:spLocks/>
            </p:cNvSpPr>
            <p:nvPr/>
          </p:nvSpPr>
          <p:spPr bwMode="auto">
            <a:xfrm>
              <a:off x="8404226" y="1658937"/>
              <a:ext cx="57150" cy="57150"/>
            </a:xfrm>
            <a:custGeom>
              <a:avLst/>
              <a:gdLst>
                <a:gd name="T0" fmla="*/ 36 w 36"/>
                <a:gd name="T1" fmla="*/ 36 h 36"/>
                <a:gd name="T2" fmla="*/ 27 w 36"/>
                <a:gd name="T3" fmla="*/ 36 h 36"/>
                <a:gd name="T4" fmla="*/ 27 w 36"/>
                <a:gd name="T5" fmla="*/ 9 h 36"/>
                <a:gd name="T6" fmla="*/ 0 w 36"/>
                <a:gd name="T7" fmla="*/ 9 h 36"/>
                <a:gd name="T8" fmla="*/ 0 w 36"/>
                <a:gd name="T9" fmla="*/ 0 h 36"/>
                <a:gd name="T10" fmla="*/ 36 w 36"/>
                <a:gd name="T11" fmla="*/ 0 h 36"/>
                <a:gd name="T12" fmla="*/ 36 w 36"/>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36" h="36">
                  <a:moveTo>
                    <a:pt x="36" y="36"/>
                  </a:moveTo>
                  <a:lnTo>
                    <a:pt x="27" y="36"/>
                  </a:lnTo>
                  <a:lnTo>
                    <a:pt x="27" y="9"/>
                  </a:lnTo>
                  <a:lnTo>
                    <a:pt x="0" y="9"/>
                  </a:lnTo>
                  <a:lnTo>
                    <a:pt x="0" y="0"/>
                  </a:lnTo>
                  <a:lnTo>
                    <a:pt x="36" y="0"/>
                  </a:lnTo>
                  <a:lnTo>
                    <a:pt x="36" y="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198" name="Freeform 550"/>
            <p:cNvSpPr>
              <a:spLocks/>
            </p:cNvSpPr>
            <p:nvPr/>
          </p:nvSpPr>
          <p:spPr bwMode="auto">
            <a:xfrm>
              <a:off x="8001001" y="1658937"/>
              <a:ext cx="374650" cy="107950"/>
            </a:xfrm>
            <a:custGeom>
              <a:avLst/>
              <a:gdLst>
                <a:gd name="T0" fmla="*/ 9 w 236"/>
                <a:gd name="T1" fmla="*/ 68 h 68"/>
                <a:gd name="T2" fmla="*/ 0 w 236"/>
                <a:gd name="T3" fmla="*/ 68 h 68"/>
                <a:gd name="T4" fmla="*/ 0 w 236"/>
                <a:gd name="T5" fmla="*/ 0 h 68"/>
                <a:gd name="T6" fmla="*/ 236 w 236"/>
                <a:gd name="T7" fmla="*/ 0 h 68"/>
                <a:gd name="T8" fmla="*/ 236 w 236"/>
                <a:gd name="T9" fmla="*/ 9 h 68"/>
                <a:gd name="T10" fmla="*/ 9 w 236"/>
                <a:gd name="T11" fmla="*/ 9 h 68"/>
                <a:gd name="T12" fmla="*/ 9 w 236"/>
                <a:gd name="T13" fmla="*/ 68 h 68"/>
              </a:gdLst>
              <a:ahLst/>
              <a:cxnLst>
                <a:cxn ang="0">
                  <a:pos x="T0" y="T1"/>
                </a:cxn>
                <a:cxn ang="0">
                  <a:pos x="T2" y="T3"/>
                </a:cxn>
                <a:cxn ang="0">
                  <a:pos x="T4" y="T5"/>
                </a:cxn>
                <a:cxn ang="0">
                  <a:pos x="T6" y="T7"/>
                </a:cxn>
                <a:cxn ang="0">
                  <a:pos x="T8" y="T9"/>
                </a:cxn>
                <a:cxn ang="0">
                  <a:pos x="T10" y="T11"/>
                </a:cxn>
                <a:cxn ang="0">
                  <a:pos x="T12" y="T13"/>
                </a:cxn>
              </a:cxnLst>
              <a:rect l="0" t="0" r="r" b="b"/>
              <a:pathLst>
                <a:path w="236" h="68">
                  <a:moveTo>
                    <a:pt x="9" y="68"/>
                  </a:moveTo>
                  <a:lnTo>
                    <a:pt x="0" y="68"/>
                  </a:lnTo>
                  <a:lnTo>
                    <a:pt x="0" y="0"/>
                  </a:lnTo>
                  <a:lnTo>
                    <a:pt x="236" y="0"/>
                  </a:lnTo>
                  <a:lnTo>
                    <a:pt x="236" y="9"/>
                  </a:lnTo>
                  <a:lnTo>
                    <a:pt x="9" y="9"/>
                  </a:lnTo>
                  <a:lnTo>
                    <a:pt x="9" y="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199" name="Rectangle 551"/>
            <p:cNvSpPr>
              <a:spLocks noChangeArrowheads="1"/>
            </p:cNvSpPr>
            <p:nvPr/>
          </p:nvSpPr>
          <p:spPr bwMode="auto">
            <a:xfrm>
              <a:off x="8029576" y="1917700"/>
              <a:ext cx="403225" cy="142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200" name="Freeform 552"/>
            <p:cNvSpPr>
              <a:spLocks/>
            </p:cNvSpPr>
            <p:nvPr/>
          </p:nvSpPr>
          <p:spPr bwMode="auto">
            <a:xfrm>
              <a:off x="8001001" y="1660525"/>
              <a:ext cx="458788" cy="301625"/>
            </a:xfrm>
            <a:custGeom>
              <a:avLst/>
              <a:gdLst>
                <a:gd name="T0" fmla="*/ 9 w 289"/>
                <a:gd name="T1" fmla="*/ 190 h 190"/>
                <a:gd name="T2" fmla="*/ 0 w 289"/>
                <a:gd name="T3" fmla="*/ 190 h 190"/>
                <a:gd name="T4" fmla="*/ 0 w 289"/>
                <a:gd name="T5" fmla="*/ 92 h 190"/>
                <a:gd name="T6" fmla="*/ 41 w 289"/>
                <a:gd name="T7" fmla="*/ 51 h 190"/>
                <a:gd name="T8" fmla="*/ 91 w 289"/>
                <a:gd name="T9" fmla="*/ 101 h 190"/>
                <a:gd name="T10" fmla="*/ 154 w 289"/>
                <a:gd name="T11" fmla="*/ 37 h 190"/>
                <a:gd name="T12" fmla="*/ 199 w 289"/>
                <a:gd name="T13" fmla="*/ 83 h 190"/>
                <a:gd name="T14" fmla="*/ 282 w 289"/>
                <a:gd name="T15" fmla="*/ 0 h 190"/>
                <a:gd name="T16" fmla="*/ 289 w 289"/>
                <a:gd name="T17" fmla="*/ 7 h 190"/>
                <a:gd name="T18" fmla="*/ 199 w 289"/>
                <a:gd name="T19" fmla="*/ 97 h 190"/>
                <a:gd name="T20" fmla="*/ 154 w 289"/>
                <a:gd name="T21" fmla="*/ 51 h 190"/>
                <a:gd name="T22" fmla="*/ 91 w 289"/>
                <a:gd name="T23" fmla="*/ 115 h 190"/>
                <a:gd name="T24" fmla="*/ 41 w 289"/>
                <a:gd name="T25" fmla="*/ 65 h 190"/>
                <a:gd name="T26" fmla="*/ 9 w 289"/>
                <a:gd name="T27" fmla="*/ 97 h 190"/>
                <a:gd name="T28" fmla="*/ 9 w 289"/>
                <a:gd name="T29" fmla="*/ 190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9" h="190">
                  <a:moveTo>
                    <a:pt x="9" y="190"/>
                  </a:moveTo>
                  <a:lnTo>
                    <a:pt x="0" y="190"/>
                  </a:lnTo>
                  <a:lnTo>
                    <a:pt x="0" y="92"/>
                  </a:lnTo>
                  <a:lnTo>
                    <a:pt x="41" y="51"/>
                  </a:lnTo>
                  <a:lnTo>
                    <a:pt x="91" y="101"/>
                  </a:lnTo>
                  <a:lnTo>
                    <a:pt x="154" y="37"/>
                  </a:lnTo>
                  <a:lnTo>
                    <a:pt x="199" y="83"/>
                  </a:lnTo>
                  <a:lnTo>
                    <a:pt x="282" y="0"/>
                  </a:lnTo>
                  <a:lnTo>
                    <a:pt x="289" y="7"/>
                  </a:lnTo>
                  <a:lnTo>
                    <a:pt x="199" y="97"/>
                  </a:lnTo>
                  <a:lnTo>
                    <a:pt x="154" y="51"/>
                  </a:lnTo>
                  <a:lnTo>
                    <a:pt x="91" y="115"/>
                  </a:lnTo>
                  <a:lnTo>
                    <a:pt x="41" y="65"/>
                  </a:lnTo>
                  <a:lnTo>
                    <a:pt x="9" y="97"/>
                  </a:lnTo>
                  <a:lnTo>
                    <a:pt x="9" y="1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201" name="Freeform 553"/>
            <p:cNvSpPr>
              <a:spLocks/>
            </p:cNvSpPr>
            <p:nvPr/>
          </p:nvSpPr>
          <p:spPr bwMode="auto">
            <a:xfrm>
              <a:off x="8097839" y="2041525"/>
              <a:ext cx="115888" cy="44450"/>
            </a:xfrm>
            <a:custGeom>
              <a:avLst/>
              <a:gdLst>
                <a:gd name="T0" fmla="*/ 34 w 73"/>
                <a:gd name="T1" fmla="*/ 28 h 28"/>
                <a:gd name="T2" fmla="*/ 0 w 73"/>
                <a:gd name="T3" fmla="*/ 7 h 28"/>
                <a:gd name="T4" fmla="*/ 5 w 73"/>
                <a:gd name="T5" fmla="*/ 1 h 28"/>
                <a:gd name="T6" fmla="*/ 34 w 73"/>
                <a:gd name="T7" fmla="*/ 17 h 28"/>
                <a:gd name="T8" fmla="*/ 68 w 73"/>
                <a:gd name="T9" fmla="*/ 0 h 28"/>
                <a:gd name="T10" fmla="*/ 73 w 73"/>
                <a:gd name="T11" fmla="*/ 9 h 28"/>
                <a:gd name="T12" fmla="*/ 34 w 73"/>
                <a:gd name="T13" fmla="*/ 28 h 28"/>
              </a:gdLst>
              <a:ahLst/>
              <a:cxnLst>
                <a:cxn ang="0">
                  <a:pos x="T0" y="T1"/>
                </a:cxn>
                <a:cxn ang="0">
                  <a:pos x="T2" y="T3"/>
                </a:cxn>
                <a:cxn ang="0">
                  <a:pos x="T4" y="T5"/>
                </a:cxn>
                <a:cxn ang="0">
                  <a:pos x="T6" y="T7"/>
                </a:cxn>
                <a:cxn ang="0">
                  <a:pos x="T8" y="T9"/>
                </a:cxn>
                <a:cxn ang="0">
                  <a:pos x="T10" y="T11"/>
                </a:cxn>
                <a:cxn ang="0">
                  <a:pos x="T12" y="T13"/>
                </a:cxn>
              </a:cxnLst>
              <a:rect l="0" t="0" r="r" b="b"/>
              <a:pathLst>
                <a:path w="73" h="28">
                  <a:moveTo>
                    <a:pt x="34" y="28"/>
                  </a:moveTo>
                  <a:lnTo>
                    <a:pt x="0" y="7"/>
                  </a:lnTo>
                  <a:lnTo>
                    <a:pt x="5" y="1"/>
                  </a:lnTo>
                  <a:lnTo>
                    <a:pt x="34" y="17"/>
                  </a:lnTo>
                  <a:lnTo>
                    <a:pt x="68" y="0"/>
                  </a:lnTo>
                  <a:lnTo>
                    <a:pt x="73" y="9"/>
                  </a:lnTo>
                  <a:lnTo>
                    <a:pt x="34"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202" name="Freeform 554"/>
            <p:cNvSpPr>
              <a:spLocks/>
            </p:cNvSpPr>
            <p:nvPr/>
          </p:nvSpPr>
          <p:spPr bwMode="auto">
            <a:xfrm>
              <a:off x="8001001" y="2043112"/>
              <a:ext cx="460375" cy="76200"/>
            </a:xfrm>
            <a:custGeom>
              <a:avLst/>
              <a:gdLst>
                <a:gd name="T0" fmla="*/ 244 w 256"/>
                <a:gd name="T1" fmla="*/ 43 h 43"/>
                <a:gd name="T2" fmla="*/ 12 w 256"/>
                <a:gd name="T3" fmla="*/ 43 h 43"/>
                <a:gd name="T4" fmla="*/ 0 w 256"/>
                <a:gd name="T5" fmla="*/ 27 h 43"/>
                <a:gd name="T6" fmla="*/ 0 w 256"/>
                <a:gd name="T7" fmla="*/ 17 h 43"/>
                <a:gd name="T8" fmla="*/ 30 w 256"/>
                <a:gd name="T9" fmla="*/ 0 h 43"/>
                <a:gd name="T10" fmla="*/ 34 w 256"/>
                <a:gd name="T11" fmla="*/ 6 h 43"/>
                <a:gd name="T12" fmla="*/ 8 w 256"/>
                <a:gd name="T13" fmla="*/ 21 h 43"/>
                <a:gd name="T14" fmla="*/ 8 w 256"/>
                <a:gd name="T15" fmla="*/ 27 h 43"/>
                <a:gd name="T16" fmla="*/ 12 w 256"/>
                <a:gd name="T17" fmla="*/ 35 h 43"/>
                <a:gd name="T18" fmla="*/ 244 w 256"/>
                <a:gd name="T19" fmla="*/ 35 h 43"/>
                <a:gd name="T20" fmla="*/ 248 w 256"/>
                <a:gd name="T21" fmla="*/ 27 h 43"/>
                <a:gd name="T22" fmla="*/ 248 w 256"/>
                <a:gd name="T23" fmla="*/ 21 h 43"/>
                <a:gd name="T24" fmla="*/ 222 w 256"/>
                <a:gd name="T25" fmla="*/ 6 h 43"/>
                <a:gd name="T26" fmla="*/ 226 w 256"/>
                <a:gd name="T27" fmla="*/ 0 h 43"/>
                <a:gd name="T28" fmla="*/ 256 w 256"/>
                <a:gd name="T29" fmla="*/ 17 h 43"/>
                <a:gd name="T30" fmla="*/ 256 w 256"/>
                <a:gd name="T31" fmla="*/ 27 h 43"/>
                <a:gd name="T32" fmla="*/ 244 w 256"/>
                <a:gd name="T33"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6" h="43">
                  <a:moveTo>
                    <a:pt x="244" y="43"/>
                  </a:moveTo>
                  <a:cubicBezTo>
                    <a:pt x="12" y="43"/>
                    <a:pt x="12" y="43"/>
                    <a:pt x="12" y="43"/>
                  </a:cubicBezTo>
                  <a:cubicBezTo>
                    <a:pt x="5" y="43"/>
                    <a:pt x="0" y="36"/>
                    <a:pt x="0" y="27"/>
                  </a:cubicBezTo>
                  <a:cubicBezTo>
                    <a:pt x="0" y="17"/>
                    <a:pt x="0" y="17"/>
                    <a:pt x="0" y="17"/>
                  </a:cubicBezTo>
                  <a:cubicBezTo>
                    <a:pt x="30" y="0"/>
                    <a:pt x="30" y="0"/>
                    <a:pt x="30" y="0"/>
                  </a:cubicBezTo>
                  <a:cubicBezTo>
                    <a:pt x="34" y="6"/>
                    <a:pt x="34" y="6"/>
                    <a:pt x="34" y="6"/>
                  </a:cubicBezTo>
                  <a:cubicBezTo>
                    <a:pt x="8" y="21"/>
                    <a:pt x="8" y="21"/>
                    <a:pt x="8" y="21"/>
                  </a:cubicBezTo>
                  <a:cubicBezTo>
                    <a:pt x="8" y="27"/>
                    <a:pt x="8" y="27"/>
                    <a:pt x="8" y="27"/>
                  </a:cubicBezTo>
                  <a:cubicBezTo>
                    <a:pt x="8" y="32"/>
                    <a:pt x="11" y="35"/>
                    <a:pt x="12" y="35"/>
                  </a:cubicBezTo>
                  <a:cubicBezTo>
                    <a:pt x="244" y="35"/>
                    <a:pt x="244" y="35"/>
                    <a:pt x="244" y="35"/>
                  </a:cubicBezTo>
                  <a:cubicBezTo>
                    <a:pt x="245" y="35"/>
                    <a:pt x="248" y="32"/>
                    <a:pt x="248" y="27"/>
                  </a:cubicBezTo>
                  <a:cubicBezTo>
                    <a:pt x="248" y="21"/>
                    <a:pt x="248" y="21"/>
                    <a:pt x="248" y="21"/>
                  </a:cubicBezTo>
                  <a:cubicBezTo>
                    <a:pt x="222" y="6"/>
                    <a:pt x="222" y="6"/>
                    <a:pt x="222" y="6"/>
                  </a:cubicBezTo>
                  <a:cubicBezTo>
                    <a:pt x="226" y="0"/>
                    <a:pt x="226" y="0"/>
                    <a:pt x="226" y="0"/>
                  </a:cubicBezTo>
                  <a:cubicBezTo>
                    <a:pt x="256" y="17"/>
                    <a:pt x="256" y="17"/>
                    <a:pt x="256" y="17"/>
                  </a:cubicBezTo>
                  <a:cubicBezTo>
                    <a:pt x="256" y="27"/>
                    <a:pt x="256" y="27"/>
                    <a:pt x="256" y="27"/>
                  </a:cubicBezTo>
                  <a:cubicBezTo>
                    <a:pt x="256" y="36"/>
                    <a:pt x="250" y="43"/>
                    <a:pt x="244"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203" name="Freeform 555"/>
            <p:cNvSpPr>
              <a:spLocks/>
            </p:cNvSpPr>
            <p:nvPr/>
          </p:nvSpPr>
          <p:spPr bwMode="auto">
            <a:xfrm>
              <a:off x="8248651" y="2041525"/>
              <a:ext cx="115888" cy="44450"/>
            </a:xfrm>
            <a:custGeom>
              <a:avLst/>
              <a:gdLst>
                <a:gd name="T0" fmla="*/ 39 w 73"/>
                <a:gd name="T1" fmla="*/ 28 h 28"/>
                <a:gd name="T2" fmla="*/ 0 w 73"/>
                <a:gd name="T3" fmla="*/ 9 h 28"/>
                <a:gd name="T4" fmla="*/ 5 w 73"/>
                <a:gd name="T5" fmla="*/ 0 h 28"/>
                <a:gd name="T6" fmla="*/ 39 w 73"/>
                <a:gd name="T7" fmla="*/ 17 h 28"/>
                <a:gd name="T8" fmla="*/ 68 w 73"/>
                <a:gd name="T9" fmla="*/ 1 h 28"/>
                <a:gd name="T10" fmla="*/ 73 w 73"/>
                <a:gd name="T11" fmla="*/ 7 h 28"/>
                <a:gd name="T12" fmla="*/ 39 w 73"/>
                <a:gd name="T13" fmla="*/ 28 h 28"/>
              </a:gdLst>
              <a:ahLst/>
              <a:cxnLst>
                <a:cxn ang="0">
                  <a:pos x="T0" y="T1"/>
                </a:cxn>
                <a:cxn ang="0">
                  <a:pos x="T2" y="T3"/>
                </a:cxn>
                <a:cxn ang="0">
                  <a:pos x="T4" y="T5"/>
                </a:cxn>
                <a:cxn ang="0">
                  <a:pos x="T6" y="T7"/>
                </a:cxn>
                <a:cxn ang="0">
                  <a:pos x="T8" y="T9"/>
                </a:cxn>
                <a:cxn ang="0">
                  <a:pos x="T10" y="T11"/>
                </a:cxn>
                <a:cxn ang="0">
                  <a:pos x="T12" y="T13"/>
                </a:cxn>
              </a:cxnLst>
              <a:rect l="0" t="0" r="r" b="b"/>
              <a:pathLst>
                <a:path w="73" h="28">
                  <a:moveTo>
                    <a:pt x="39" y="28"/>
                  </a:moveTo>
                  <a:lnTo>
                    <a:pt x="0" y="9"/>
                  </a:lnTo>
                  <a:lnTo>
                    <a:pt x="5" y="0"/>
                  </a:lnTo>
                  <a:lnTo>
                    <a:pt x="39" y="17"/>
                  </a:lnTo>
                  <a:lnTo>
                    <a:pt x="68" y="1"/>
                  </a:lnTo>
                  <a:lnTo>
                    <a:pt x="73" y="7"/>
                  </a:ln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204" name="Freeform 556"/>
            <p:cNvSpPr>
              <a:spLocks noEditPoints="1"/>
            </p:cNvSpPr>
            <p:nvPr/>
          </p:nvSpPr>
          <p:spPr bwMode="auto">
            <a:xfrm>
              <a:off x="8037514" y="1962150"/>
              <a:ext cx="85725" cy="100013"/>
            </a:xfrm>
            <a:custGeom>
              <a:avLst/>
              <a:gdLst>
                <a:gd name="T0" fmla="*/ 24 w 48"/>
                <a:gd name="T1" fmla="*/ 56 h 56"/>
                <a:gd name="T2" fmla="*/ 0 w 48"/>
                <a:gd name="T3" fmla="*/ 26 h 56"/>
                <a:gd name="T4" fmla="*/ 24 w 48"/>
                <a:gd name="T5" fmla="*/ 0 h 56"/>
                <a:gd name="T6" fmla="*/ 48 w 48"/>
                <a:gd name="T7" fmla="*/ 26 h 56"/>
                <a:gd name="T8" fmla="*/ 24 w 48"/>
                <a:gd name="T9" fmla="*/ 56 h 56"/>
                <a:gd name="T10" fmla="*/ 24 w 48"/>
                <a:gd name="T11" fmla="*/ 8 h 56"/>
                <a:gd name="T12" fmla="*/ 8 w 48"/>
                <a:gd name="T13" fmla="*/ 26 h 56"/>
                <a:gd name="T14" fmla="*/ 24 w 48"/>
                <a:gd name="T15" fmla="*/ 48 h 56"/>
                <a:gd name="T16" fmla="*/ 40 w 48"/>
                <a:gd name="T17" fmla="*/ 26 h 56"/>
                <a:gd name="T18" fmla="*/ 24 w 48"/>
                <a:gd name="T19" fmla="*/ 8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56">
                  <a:moveTo>
                    <a:pt x="24" y="56"/>
                  </a:moveTo>
                  <a:cubicBezTo>
                    <a:pt x="10" y="56"/>
                    <a:pt x="0" y="43"/>
                    <a:pt x="0" y="26"/>
                  </a:cubicBezTo>
                  <a:cubicBezTo>
                    <a:pt x="0" y="14"/>
                    <a:pt x="2" y="0"/>
                    <a:pt x="24" y="0"/>
                  </a:cubicBezTo>
                  <a:cubicBezTo>
                    <a:pt x="45" y="0"/>
                    <a:pt x="48" y="14"/>
                    <a:pt x="48" y="26"/>
                  </a:cubicBezTo>
                  <a:cubicBezTo>
                    <a:pt x="48" y="43"/>
                    <a:pt x="37" y="56"/>
                    <a:pt x="24" y="56"/>
                  </a:cubicBezTo>
                  <a:close/>
                  <a:moveTo>
                    <a:pt x="24" y="8"/>
                  </a:moveTo>
                  <a:cubicBezTo>
                    <a:pt x="12" y="8"/>
                    <a:pt x="8" y="12"/>
                    <a:pt x="8" y="26"/>
                  </a:cubicBezTo>
                  <a:cubicBezTo>
                    <a:pt x="8" y="37"/>
                    <a:pt x="13" y="48"/>
                    <a:pt x="24" y="48"/>
                  </a:cubicBezTo>
                  <a:cubicBezTo>
                    <a:pt x="34" y="48"/>
                    <a:pt x="40" y="37"/>
                    <a:pt x="40" y="26"/>
                  </a:cubicBezTo>
                  <a:cubicBezTo>
                    <a:pt x="40" y="12"/>
                    <a:pt x="36" y="8"/>
                    <a:pt x="2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205" name="Freeform 557"/>
            <p:cNvSpPr>
              <a:spLocks noEditPoints="1"/>
            </p:cNvSpPr>
            <p:nvPr/>
          </p:nvSpPr>
          <p:spPr bwMode="auto">
            <a:xfrm>
              <a:off x="8188326" y="1962150"/>
              <a:ext cx="85725" cy="100013"/>
            </a:xfrm>
            <a:custGeom>
              <a:avLst/>
              <a:gdLst>
                <a:gd name="T0" fmla="*/ 24 w 48"/>
                <a:gd name="T1" fmla="*/ 56 h 56"/>
                <a:gd name="T2" fmla="*/ 0 w 48"/>
                <a:gd name="T3" fmla="*/ 26 h 56"/>
                <a:gd name="T4" fmla="*/ 24 w 48"/>
                <a:gd name="T5" fmla="*/ 0 h 56"/>
                <a:gd name="T6" fmla="*/ 48 w 48"/>
                <a:gd name="T7" fmla="*/ 26 h 56"/>
                <a:gd name="T8" fmla="*/ 24 w 48"/>
                <a:gd name="T9" fmla="*/ 56 h 56"/>
                <a:gd name="T10" fmla="*/ 24 w 48"/>
                <a:gd name="T11" fmla="*/ 8 h 56"/>
                <a:gd name="T12" fmla="*/ 8 w 48"/>
                <a:gd name="T13" fmla="*/ 26 h 56"/>
                <a:gd name="T14" fmla="*/ 24 w 48"/>
                <a:gd name="T15" fmla="*/ 48 h 56"/>
                <a:gd name="T16" fmla="*/ 40 w 48"/>
                <a:gd name="T17" fmla="*/ 26 h 56"/>
                <a:gd name="T18" fmla="*/ 24 w 48"/>
                <a:gd name="T19" fmla="*/ 8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56">
                  <a:moveTo>
                    <a:pt x="24" y="56"/>
                  </a:moveTo>
                  <a:cubicBezTo>
                    <a:pt x="10" y="56"/>
                    <a:pt x="0" y="43"/>
                    <a:pt x="0" y="26"/>
                  </a:cubicBezTo>
                  <a:cubicBezTo>
                    <a:pt x="0" y="14"/>
                    <a:pt x="2" y="0"/>
                    <a:pt x="24" y="0"/>
                  </a:cubicBezTo>
                  <a:cubicBezTo>
                    <a:pt x="45" y="0"/>
                    <a:pt x="48" y="14"/>
                    <a:pt x="48" y="26"/>
                  </a:cubicBezTo>
                  <a:cubicBezTo>
                    <a:pt x="48" y="43"/>
                    <a:pt x="37" y="56"/>
                    <a:pt x="24" y="56"/>
                  </a:cubicBezTo>
                  <a:close/>
                  <a:moveTo>
                    <a:pt x="24" y="8"/>
                  </a:moveTo>
                  <a:cubicBezTo>
                    <a:pt x="12" y="8"/>
                    <a:pt x="8" y="12"/>
                    <a:pt x="8" y="26"/>
                  </a:cubicBezTo>
                  <a:cubicBezTo>
                    <a:pt x="8" y="37"/>
                    <a:pt x="13" y="48"/>
                    <a:pt x="24" y="48"/>
                  </a:cubicBezTo>
                  <a:cubicBezTo>
                    <a:pt x="34" y="48"/>
                    <a:pt x="40" y="37"/>
                    <a:pt x="40" y="26"/>
                  </a:cubicBezTo>
                  <a:cubicBezTo>
                    <a:pt x="40" y="12"/>
                    <a:pt x="36" y="8"/>
                    <a:pt x="2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206" name="Freeform 558"/>
            <p:cNvSpPr>
              <a:spLocks noEditPoints="1"/>
            </p:cNvSpPr>
            <p:nvPr/>
          </p:nvSpPr>
          <p:spPr bwMode="auto">
            <a:xfrm>
              <a:off x="8339139" y="1962150"/>
              <a:ext cx="85725" cy="100013"/>
            </a:xfrm>
            <a:custGeom>
              <a:avLst/>
              <a:gdLst>
                <a:gd name="T0" fmla="*/ 24 w 48"/>
                <a:gd name="T1" fmla="*/ 56 h 56"/>
                <a:gd name="T2" fmla="*/ 0 w 48"/>
                <a:gd name="T3" fmla="*/ 26 h 56"/>
                <a:gd name="T4" fmla="*/ 24 w 48"/>
                <a:gd name="T5" fmla="*/ 0 h 56"/>
                <a:gd name="T6" fmla="*/ 48 w 48"/>
                <a:gd name="T7" fmla="*/ 26 h 56"/>
                <a:gd name="T8" fmla="*/ 24 w 48"/>
                <a:gd name="T9" fmla="*/ 56 h 56"/>
                <a:gd name="T10" fmla="*/ 24 w 48"/>
                <a:gd name="T11" fmla="*/ 8 h 56"/>
                <a:gd name="T12" fmla="*/ 8 w 48"/>
                <a:gd name="T13" fmla="*/ 26 h 56"/>
                <a:gd name="T14" fmla="*/ 24 w 48"/>
                <a:gd name="T15" fmla="*/ 48 h 56"/>
                <a:gd name="T16" fmla="*/ 40 w 48"/>
                <a:gd name="T17" fmla="*/ 26 h 56"/>
                <a:gd name="T18" fmla="*/ 24 w 48"/>
                <a:gd name="T19" fmla="*/ 8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56">
                  <a:moveTo>
                    <a:pt x="24" y="56"/>
                  </a:moveTo>
                  <a:cubicBezTo>
                    <a:pt x="10" y="56"/>
                    <a:pt x="0" y="43"/>
                    <a:pt x="0" y="26"/>
                  </a:cubicBezTo>
                  <a:cubicBezTo>
                    <a:pt x="0" y="14"/>
                    <a:pt x="2" y="0"/>
                    <a:pt x="24" y="0"/>
                  </a:cubicBezTo>
                  <a:cubicBezTo>
                    <a:pt x="45" y="0"/>
                    <a:pt x="48" y="14"/>
                    <a:pt x="48" y="26"/>
                  </a:cubicBezTo>
                  <a:cubicBezTo>
                    <a:pt x="48" y="43"/>
                    <a:pt x="37" y="56"/>
                    <a:pt x="24" y="56"/>
                  </a:cubicBezTo>
                  <a:close/>
                  <a:moveTo>
                    <a:pt x="24" y="8"/>
                  </a:moveTo>
                  <a:cubicBezTo>
                    <a:pt x="12" y="8"/>
                    <a:pt x="8" y="12"/>
                    <a:pt x="8" y="26"/>
                  </a:cubicBezTo>
                  <a:cubicBezTo>
                    <a:pt x="8" y="37"/>
                    <a:pt x="13" y="48"/>
                    <a:pt x="24" y="48"/>
                  </a:cubicBezTo>
                  <a:cubicBezTo>
                    <a:pt x="34" y="48"/>
                    <a:pt x="40" y="37"/>
                    <a:pt x="40" y="26"/>
                  </a:cubicBezTo>
                  <a:cubicBezTo>
                    <a:pt x="40" y="12"/>
                    <a:pt x="36" y="8"/>
                    <a:pt x="2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207" name="Rectangle 559"/>
            <p:cNvSpPr>
              <a:spLocks noChangeArrowheads="1"/>
            </p:cNvSpPr>
            <p:nvPr/>
          </p:nvSpPr>
          <p:spPr bwMode="auto">
            <a:xfrm>
              <a:off x="8145464" y="2076450"/>
              <a:ext cx="14288" cy="22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208" name="Rectangle 560"/>
            <p:cNvSpPr>
              <a:spLocks noChangeArrowheads="1"/>
            </p:cNvSpPr>
            <p:nvPr/>
          </p:nvSpPr>
          <p:spPr bwMode="auto">
            <a:xfrm>
              <a:off x="8302626" y="2076450"/>
              <a:ext cx="14288" cy="22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209" name="Rectangle 561"/>
            <p:cNvSpPr>
              <a:spLocks noChangeArrowheads="1"/>
            </p:cNvSpPr>
            <p:nvPr/>
          </p:nvSpPr>
          <p:spPr bwMode="auto">
            <a:xfrm>
              <a:off x="8058151" y="1889125"/>
              <a:ext cx="57150" cy="142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210" name="Rectangle 562"/>
            <p:cNvSpPr>
              <a:spLocks noChangeArrowheads="1"/>
            </p:cNvSpPr>
            <p:nvPr/>
          </p:nvSpPr>
          <p:spPr bwMode="auto">
            <a:xfrm>
              <a:off x="8058151" y="1860550"/>
              <a:ext cx="57150" cy="142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211" name="Rectangle 563"/>
            <p:cNvSpPr>
              <a:spLocks noChangeArrowheads="1"/>
            </p:cNvSpPr>
            <p:nvPr/>
          </p:nvSpPr>
          <p:spPr bwMode="auto">
            <a:xfrm>
              <a:off x="8129589" y="1889125"/>
              <a:ext cx="58738" cy="142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212" name="Rectangle 564"/>
            <p:cNvSpPr>
              <a:spLocks noChangeArrowheads="1"/>
            </p:cNvSpPr>
            <p:nvPr/>
          </p:nvSpPr>
          <p:spPr bwMode="auto">
            <a:xfrm>
              <a:off x="8129589" y="1860550"/>
              <a:ext cx="58738" cy="142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213" name="Rectangle 565"/>
            <p:cNvSpPr>
              <a:spLocks noChangeArrowheads="1"/>
            </p:cNvSpPr>
            <p:nvPr/>
          </p:nvSpPr>
          <p:spPr bwMode="auto">
            <a:xfrm>
              <a:off x="8202614" y="1889125"/>
              <a:ext cx="57150" cy="142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214" name="Rectangle 566"/>
            <p:cNvSpPr>
              <a:spLocks noChangeArrowheads="1"/>
            </p:cNvSpPr>
            <p:nvPr/>
          </p:nvSpPr>
          <p:spPr bwMode="auto">
            <a:xfrm>
              <a:off x="8202614" y="1860550"/>
              <a:ext cx="57150" cy="142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215" name="Rectangle 567"/>
            <p:cNvSpPr>
              <a:spLocks noChangeArrowheads="1"/>
            </p:cNvSpPr>
            <p:nvPr/>
          </p:nvSpPr>
          <p:spPr bwMode="auto">
            <a:xfrm>
              <a:off x="8202614" y="1831975"/>
              <a:ext cx="57150" cy="142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216" name="Rectangle 568"/>
            <p:cNvSpPr>
              <a:spLocks noChangeArrowheads="1"/>
            </p:cNvSpPr>
            <p:nvPr/>
          </p:nvSpPr>
          <p:spPr bwMode="auto">
            <a:xfrm>
              <a:off x="8202614" y="1803400"/>
              <a:ext cx="57150" cy="142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217" name="Rectangle 569"/>
            <p:cNvSpPr>
              <a:spLocks noChangeArrowheads="1"/>
            </p:cNvSpPr>
            <p:nvPr/>
          </p:nvSpPr>
          <p:spPr bwMode="auto">
            <a:xfrm>
              <a:off x="8274051" y="1889125"/>
              <a:ext cx="57150" cy="142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218" name="Rectangle 570"/>
            <p:cNvSpPr>
              <a:spLocks noChangeArrowheads="1"/>
            </p:cNvSpPr>
            <p:nvPr/>
          </p:nvSpPr>
          <p:spPr bwMode="auto">
            <a:xfrm>
              <a:off x="8274051" y="1860550"/>
              <a:ext cx="57150" cy="142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219" name="Rectangle 571"/>
            <p:cNvSpPr>
              <a:spLocks noChangeArrowheads="1"/>
            </p:cNvSpPr>
            <p:nvPr/>
          </p:nvSpPr>
          <p:spPr bwMode="auto">
            <a:xfrm>
              <a:off x="8274051" y="1831975"/>
              <a:ext cx="57150" cy="142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220" name="Rectangle 572"/>
            <p:cNvSpPr>
              <a:spLocks noChangeArrowheads="1"/>
            </p:cNvSpPr>
            <p:nvPr/>
          </p:nvSpPr>
          <p:spPr bwMode="auto">
            <a:xfrm>
              <a:off x="8347076" y="1889125"/>
              <a:ext cx="57150" cy="142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221" name="Rectangle 573"/>
            <p:cNvSpPr>
              <a:spLocks noChangeArrowheads="1"/>
            </p:cNvSpPr>
            <p:nvPr/>
          </p:nvSpPr>
          <p:spPr bwMode="auto">
            <a:xfrm>
              <a:off x="8347076" y="1860550"/>
              <a:ext cx="57150" cy="142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222" name="Rectangle 574"/>
            <p:cNvSpPr>
              <a:spLocks noChangeArrowheads="1"/>
            </p:cNvSpPr>
            <p:nvPr/>
          </p:nvSpPr>
          <p:spPr bwMode="auto">
            <a:xfrm>
              <a:off x="8347076" y="1831975"/>
              <a:ext cx="57150" cy="142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223" name="Rectangle 575"/>
            <p:cNvSpPr>
              <a:spLocks noChangeArrowheads="1"/>
            </p:cNvSpPr>
            <p:nvPr/>
          </p:nvSpPr>
          <p:spPr bwMode="auto">
            <a:xfrm>
              <a:off x="8347076" y="1803400"/>
              <a:ext cx="57150" cy="142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224" name="Rectangle 576"/>
            <p:cNvSpPr>
              <a:spLocks noChangeArrowheads="1"/>
            </p:cNvSpPr>
            <p:nvPr/>
          </p:nvSpPr>
          <p:spPr bwMode="auto">
            <a:xfrm>
              <a:off x="8058151" y="1831975"/>
              <a:ext cx="57150" cy="142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grpSp>
      <p:grpSp>
        <p:nvGrpSpPr>
          <p:cNvPr id="225" name="Group 224"/>
          <p:cNvGrpSpPr/>
          <p:nvPr/>
        </p:nvGrpSpPr>
        <p:grpSpPr>
          <a:xfrm>
            <a:off x="8408936" y="3060591"/>
            <a:ext cx="703090" cy="702245"/>
            <a:chOff x="8001001" y="1658937"/>
            <a:chExt cx="460376" cy="460375"/>
          </a:xfrm>
          <a:solidFill>
            <a:srgbClr val="E47623"/>
          </a:solidFill>
        </p:grpSpPr>
        <p:sp>
          <p:nvSpPr>
            <p:cNvPr id="226" name="Rectangle 548"/>
            <p:cNvSpPr>
              <a:spLocks noChangeArrowheads="1"/>
            </p:cNvSpPr>
            <p:nvPr/>
          </p:nvSpPr>
          <p:spPr bwMode="auto">
            <a:xfrm>
              <a:off x="8447089" y="1744662"/>
              <a:ext cx="14288" cy="2174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227" name="Freeform 549"/>
            <p:cNvSpPr>
              <a:spLocks/>
            </p:cNvSpPr>
            <p:nvPr/>
          </p:nvSpPr>
          <p:spPr bwMode="auto">
            <a:xfrm>
              <a:off x="8404226" y="1658937"/>
              <a:ext cx="57150" cy="57150"/>
            </a:xfrm>
            <a:custGeom>
              <a:avLst/>
              <a:gdLst>
                <a:gd name="T0" fmla="*/ 36 w 36"/>
                <a:gd name="T1" fmla="*/ 36 h 36"/>
                <a:gd name="T2" fmla="*/ 27 w 36"/>
                <a:gd name="T3" fmla="*/ 36 h 36"/>
                <a:gd name="T4" fmla="*/ 27 w 36"/>
                <a:gd name="T5" fmla="*/ 9 h 36"/>
                <a:gd name="T6" fmla="*/ 0 w 36"/>
                <a:gd name="T7" fmla="*/ 9 h 36"/>
                <a:gd name="T8" fmla="*/ 0 w 36"/>
                <a:gd name="T9" fmla="*/ 0 h 36"/>
                <a:gd name="T10" fmla="*/ 36 w 36"/>
                <a:gd name="T11" fmla="*/ 0 h 36"/>
                <a:gd name="T12" fmla="*/ 36 w 36"/>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36" h="36">
                  <a:moveTo>
                    <a:pt x="36" y="36"/>
                  </a:moveTo>
                  <a:lnTo>
                    <a:pt x="27" y="36"/>
                  </a:lnTo>
                  <a:lnTo>
                    <a:pt x="27" y="9"/>
                  </a:lnTo>
                  <a:lnTo>
                    <a:pt x="0" y="9"/>
                  </a:lnTo>
                  <a:lnTo>
                    <a:pt x="0" y="0"/>
                  </a:lnTo>
                  <a:lnTo>
                    <a:pt x="36" y="0"/>
                  </a:lnTo>
                  <a:lnTo>
                    <a:pt x="36" y="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228" name="Freeform 550"/>
            <p:cNvSpPr>
              <a:spLocks/>
            </p:cNvSpPr>
            <p:nvPr/>
          </p:nvSpPr>
          <p:spPr bwMode="auto">
            <a:xfrm>
              <a:off x="8001001" y="1658937"/>
              <a:ext cx="374650" cy="107950"/>
            </a:xfrm>
            <a:custGeom>
              <a:avLst/>
              <a:gdLst>
                <a:gd name="T0" fmla="*/ 9 w 236"/>
                <a:gd name="T1" fmla="*/ 68 h 68"/>
                <a:gd name="T2" fmla="*/ 0 w 236"/>
                <a:gd name="T3" fmla="*/ 68 h 68"/>
                <a:gd name="T4" fmla="*/ 0 w 236"/>
                <a:gd name="T5" fmla="*/ 0 h 68"/>
                <a:gd name="T6" fmla="*/ 236 w 236"/>
                <a:gd name="T7" fmla="*/ 0 h 68"/>
                <a:gd name="T8" fmla="*/ 236 w 236"/>
                <a:gd name="T9" fmla="*/ 9 h 68"/>
                <a:gd name="T10" fmla="*/ 9 w 236"/>
                <a:gd name="T11" fmla="*/ 9 h 68"/>
                <a:gd name="T12" fmla="*/ 9 w 236"/>
                <a:gd name="T13" fmla="*/ 68 h 68"/>
              </a:gdLst>
              <a:ahLst/>
              <a:cxnLst>
                <a:cxn ang="0">
                  <a:pos x="T0" y="T1"/>
                </a:cxn>
                <a:cxn ang="0">
                  <a:pos x="T2" y="T3"/>
                </a:cxn>
                <a:cxn ang="0">
                  <a:pos x="T4" y="T5"/>
                </a:cxn>
                <a:cxn ang="0">
                  <a:pos x="T6" y="T7"/>
                </a:cxn>
                <a:cxn ang="0">
                  <a:pos x="T8" y="T9"/>
                </a:cxn>
                <a:cxn ang="0">
                  <a:pos x="T10" y="T11"/>
                </a:cxn>
                <a:cxn ang="0">
                  <a:pos x="T12" y="T13"/>
                </a:cxn>
              </a:cxnLst>
              <a:rect l="0" t="0" r="r" b="b"/>
              <a:pathLst>
                <a:path w="236" h="68">
                  <a:moveTo>
                    <a:pt x="9" y="68"/>
                  </a:moveTo>
                  <a:lnTo>
                    <a:pt x="0" y="68"/>
                  </a:lnTo>
                  <a:lnTo>
                    <a:pt x="0" y="0"/>
                  </a:lnTo>
                  <a:lnTo>
                    <a:pt x="236" y="0"/>
                  </a:lnTo>
                  <a:lnTo>
                    <a:pt x="236" y="9"/>
                  </a:lnTo>
                  <a:lnTo>
                    <a:pt x="9" y="9"/>
                  </a:lnTo>
                  <a:lnTo>
                    <a:pt x="9" y="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229" name="Rectangle 551"/>
            <p:cNvSpPr>
              <a:spLocks noChangeArrowheads="1"/>
            </p:cNvSpPr>
            <p:nvPr/>
          </p:nvSpPr>
          <p:spPr bwMode="auto">
            <a:xfrm>
              <a:off x="8029576" y="1917700"/>
              <a:ext cx="403225" cy="142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230" name="Freeform 552"/>
            <p:cNvSpPr>
              <a:spLocks/>
            </p:cNvSpPr>
            <p:nvPr/>
          </p:nvSpPr>
          <p:spPr bwMode="auto">
            <a:xfrm>
              <a:off x="8001001" y="1660525"/>
              <a:ext cx="458788" cy="301625"/>
            </a:xfrm>
            <a:custGeom>
              <a:avLst/>
              <a:gdLst>
                <a:gd name="T0" fmla="*/ 9 w 289"/>
                <a:gd name="T1" fmla="*/ 190 h 190"/>
                <a:gd name="T2" fmla="*/ 0 w 289"/>
                <a:gd name="T3" fmla="*/ 190 h 190"/>
                <a:gd name="T4" fmla="*/ 0 w 289"/>
                <a:gd name="T5" fmla="*/ 92 h 190"/>
                <a:gd name="T6" fmla="*/ 41 w 289"/>
                <a:gd name="T7" fmla="*/ 51 h 190"/>
                <a:gd name="T8" fmla="*/ 91 w 289"/>
                <a:gd name="T9" fmla="*/ 101 h 190"/>
                <a:gd name="T10" fmla="*/ 154 w 289"/>
                <a:gd name="T11" fmla="*/ 37 h 190"/>
                <a:gd name="T12" fmla="*/ 199 w 289"/>
                <a:gd name="T13" fmla="*/ 83 h 190"/>
                <a:gd name="T14" fmla="*/ 282 w 289"/>
                <a:gd name="T15" fmla="*/ 0 h 190"/>
                <a:gd name="T16" fmla="*/ 289 w 289"/>
                <a:gd name="T17" fmla="*/ 7 h 190"/>
                <a:gd name="T18" fmla="*/ 199 w 289"/>
                <a:gd name="T19" fmla="*/ 97 h 190"/>
                <a:gd name="T20" fmla="*/ 154 w 289"/>
                <a:gd name="T21" fmla="*/ 51 h 190"/>
                <a:gd name="T22" fmla="*/ 91 w 289"/>
                <a:gd name="T23" fmla="*/ 115 h 190"/>
                <a:gd name="T24" fmla="*/ 41 w 289"/>
                <a:gd name="T25" fmla="*/ 65 h 190"/>
                <a:gd name="T26" fmla="*/ 9 w 289"/>
                <a:gd name="T27" fmla="*/ 97 h 190"/>
                <a:gd name="T28" fmla="*/ 9 w 289"/>
                <a:gd name="T29" fmla="*/ 190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9" h="190">
                  <a:moveTo>
                    <a:pt x="9" y="190"/>
                  </a:moveTo>
                  <a:lnTo>
                    <a:pt x="0" y="190"/>
                  </a:lnTo>
                  <a:lnTo>
                    <a:pt x="0" y="92"/>
                  </a:lnTo>
                  <a:lnTo>
                    <a:pt x="41" y="51"/>
                  </a:lnTo>
                  <a:lnTo>
                    <a:pt x="91" y="101"/>
                  </a:lnTo>
                  <a:lnTo>
                    <a:pt x="154" y="37"/>
                  </a:lnTo>
                  <a:lnTo>
                    <a:pt x="199" y="83"/>
                  </a:lnTo>
                  <a:lnTo>
                    <a:pt x="282" y="0"/>
                  </a:lnTo>
                  <a:lnTo>
                    <a:pt x="289" y="7"/>
                  </a:lnTo>
                  <a:lnTo>
                    <a:pt x="199" y="97"/>
                  </a:lnTo>
                  <a:lnTo>
                    <a:pt x="154" y="51"/>
                  </a:lnTo>
                  <a:lnTo>
                    <a:pt x="91" y="115"/>
                  </a:lnTo>
                  <a:lnTo>
                    <a:pt x="41" y="65"/>
                  </a:lnTo>
                  <a:lnTo>
                    <a:pt x="9" y="97"/>
                  </a:lnTo>
                  <a:lnTo>
                    <a:pt x="9" y="1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231" name="Freeform 553"/>
            <p:cNvSpPr>
              <a:spLocks/>
            </p:cNvSpPr>
            <p:nvPr/>
          </p:nvSpPr>
          <p:spPr bwMode="auto">
            <a:xfrm>
              <a:off x="8097839" y="2041525"/>
              <a:ext cx="115888" cy="44450"/>
            </a:xfrm>
            <a:custGeom>
              <a:avLst/>
              <a:gdLst>
                <a:gd name="T0" fmla="*/ 34 w 73"/>
                <a:gd name="T1" fmla="*/ 28 h 28"/>
                <a:gd name="T2" fmla="*/ 0 w 73"/>
                <a:gd name="T3" fmla="*/ 7 h 28"/>
                <a:gd name="T4" fmla="*/ 5 w 73"/>
                <a:gd name="T5" fmla="*/ 1 h 28"/>
                <a:gd name="T6" fmla="*/ 34 w 73"/>
                <a:gd name="T7" fmla="*/ 17 h 28"/>
                <a:gd name="T8" fmla="*/ 68 w 73"/>
                <a:gd name="T9" fmla="*/ 0 h 28"/>
                <a:gd name="T10" fmla="*/ 73 w 73"/>
                <a:gd name="T11" fmla="*/ 9 h 28"/>
                <a:gd name="T12" fmla="*/ 34 w 73"/>
                <a:gd name="T13" fmla="*/ 28 h 28"/>
              </a:gdLst>
              <a:ahLst/>
              <a:cxnLst>
                <a:cxn ang="0">
                  <a:pos x="T0" y="T1"/>
                </a:cxn>
                <a:cxn ang="0">
                  <a:pos x="T2" y="T3"/>
                </a:cxn>
                <a:cxn ang="0">
                  <a:pos x="T4" y="T5"/>
                </a:cxn>
                <a:cxn ang="0">
                  <a:pos x="T6" y="T7"/>
                </a:cxn>
                <a:cxn ang="0">
                  <a:pos x="T8" y="T9"/>
                </a:cxn>
                <a:cxn ang="0">
                  <a:pos x="T10" y="T11"/>
                </a:cxn>
                <a:cxn ang="0">
                  <a:pos x="T12" y="T13"/>
                </a:cxn>
              </a:cxnLst>
              <a:rect l="0" t="0" r="r" b="b"/>
              <a:pathLst>
                <a:path w="73" h="28">
                  <a:moveTo>
                    <a:pt x="34" y="28"/>
                  </a:moveTo>
                  <a:lnTo>
                    <a:pt x="0" y="7"/>
                  </a:lnTo>
                  <a:lnTo>
                    <a:pt x="5" y="1"/>
                  </a:lnTo>
                  <a:lnTo>
                    <a:pt x="34" y="17"/>
                  </a:lnTo>
                  <a:lnTo>
                    <a:pt x="68" y="0"/>
                  </a:lnTo>
                  <a:lnTo>
                    <a:pt x="73" y="9"/>
                  </a:lnTo>
                  <a:lnTo>
                    <a:pt x="34"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232" name="Freeform 554"/>
            <p:cNvSpPr>
              <a:spLocks/>
            </p:cNvSpPr>
            <p:nvPr/>
          </p:nvSpPr>
          <p:spPr bwMode="auto">
            <a:xfrm>
              <a:off x="8001001" y="2043112"/>
              <a:ext cx="460375" cy="76200"/>
            </a:xfrm>
            <a:custGeom>
              <a:avLst/>
              <a:gdLst>
                <a:gd name="T0" fmla="*/ 244 w 256"/>
                <a:gd name="T1" fmla="*/ 43 h 43"/>
                <a:gd name="T2" fmla="*/ 12 w 256"/>
                <a:gd name="T3" fmla="*/ 43 h 43"/>
                <a:gd name="T4" fmla="*/ 0 w 256"/>
                <a:gd name="T5" fmla="*/ 27 h 43"/>
                <a:gd name="T6" fmla="*/ 0 w 256"/>
                <a:gd name="T7" fmla="*/ 17 h 43"/>
                <a:gd name="T8" fmla="*/ 30 w 256"/>
                <a:gd name="T9" fmla="*/ 0 h 43"/>
                <a:gd name="T10" fmla="*/ 34 w 256"/>
                <a:gd name="T11" fmla="*/ 6 h 43"/>
                <a:gd name="T12" fmla="*/ 8 w 256"/>
                <a:gd name="T13" fmla="*/ 21 h 43"/>
                <a:gd name="T14" fmla="*/ 8 w 256"/>
                <a:gd name="T15" fmla="*/ 27 h 43"/>
                <a:gd name="T16" fmla="*/ 12 w 256"/>
                <a:gd name="T17" fmla="*/ 35 h 43"/>
                <a:gd name="T18" fmla="*/ 244 w 256"/>
                <a:gd name="T19" fmla="*/ 35 h 43"/>
                <a:gd name="T20" fmla="*/ 248 w 256"/>
                <a:gd name="T21" fmla="*/ 27 h 43"/>
                <a:gd name="T22" fmla="*/ 248 w 256"/>
                <a:gd name="T23" fmla="*/ 21 h 43"/>
                <a:gd name="T24" fmla="*/ 222 w 256"/>
                <a:gd name="T25" fmla="*/ 6 h 43"/>
                <a:gd name="T26" fmla="*/ 226 w 256"/>
                <a:gd name="T27" fmla="*/ 0 h 43"/>
                <a:gd name="T28" fmla="*/ 256 w 256"/>
                <a:gd name="T29" fmla="*/ 17 h 43"/>
                <a:gd name="T30" fmla="*/ 256 w 256"/>
                <a:gd name="T31" fmla="*/ 27 h 43"/>
                <a:gd name="T32" fmla="*/ 244 w 256"/>
                <a:gd name="T33"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6" h="43">
                  <a:moveTo>
                    <a:pt x="244" y="43"/>
                  </a:moveTo>
                  <a:cubicBezTo>
                    <a:pt x="12" y="43"/>
                    <a:pt x="12" y="43"/>
                    <a:pt x="12" y="43"/>
                  </a:cubicBezTo>
                  <a:cubicBezTo>
                    <a:pt x="5" y="43"/>
                    <a:pt x="0" y="36"/>
                    <a:pt x="0" y="27"/>
                  </a:cubicBezTo>
                  <a:cubicBezTo>
                    <a:pt x="0" y="17"/>
                    <a:pt x="0" y="17"/>
                    <a:pt x="0" y="17"/>
                  </a:cubicBezTo>
                  <a:cubicBezTo>
                    <a:pt x="30" y="0"/>
                    <a:pt x="30" y="0"/>
                    <a:pt x="30" y="0"/>
                  </a:cubicBezTo>
                  <a:cubicBezTo>
                    <a:pt x="34" y="6"/>
                    <a:pt x="34" y="6"/>
                    <a:pt x="34" y="6"/>
                  </a:cubicBezTo>
                  <a:cubicBezTo>
                    <a:pt x="8" y="21"/>
                    <a:pt x="8" y="21"/>
                    <a:pt x="8" y="21"/>
                  </a:cubicBezTo>
                  <a:cubicBezTo>
                    <a:pt x="8" y="27"/>
                    <a:pt x="8" y="27"/>
                    <a:pt x="8" y="27"/>
                  </a:cubicBezTo>
                  <a:cubicBezTo>
                    <a:pt x="8" y="32"/>
                    <a:pt x="11" y="35"/>
                    <a:pt x="12" y="35"/>
                  </a:cubicBezTo>
                  <a:cubicBezTo>
                    <a:pt x="244" y="35"/>
                    <a:pt x="244" y="35"/>
                    <a:pt x="244" y="35"/>
                  </a:cubicBezTo>
                  <a:cubicBezTo>
                    <a:pt x="245" y="35"/>
                    <a:pt x="248" y="32"/>
                    <a:pt x="248" y="27"/>
                  </a:cubicBezTo>
                  <a:cubicBezTo>
                    <a:pt x="248" y="21"/>
                    <a:pt x="248" y="21"/>
                    <a:pt x="248" y="21"/>
                  </a:cubicBezTo>
                  <a:cubicBezTo>
                    <a:pt x="222" y="6"/>
                    <a:pt x="222" y="6"/>
                    <a:pt x="222" y="6"/>
                  </a:cubicBezTo>
                  <a:cubicBezTo>
                    <a:pt x="226" y="0"/>
                    <a:pt x="226" y="0"/>
                    <a:pt x="226" y="0"/>
                  </a:cubicBezTo>
                  <a:cubicBezTo>
                    <a:pt x="256" y="17"/>
                    <a:pt x="256" y="17"/>
                    <a:pt x="256" y="17"/>
                  </a:cubicBezTo>
                  <a:cubicBezTo>
                    <a:pt x="256" y="27"/>
                    <a:pt x="256" y="27"/>
                    <a:pt x="256" y="27"/>
                  </a:cubicBezTo>
                  <a:cubicBezTo>
                    <a:pt x="256" y="36"/>
                    <a:pt x="250" y="43"/>
                    <a:pt x="244"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233" name="Freeform 555"/>
            <p:cNvSpPr>
              <a:spLocks/>
            </p:cNvSpPr>
            <p:nvPr/>
          </p:nvSpPr>
          <p:spPr bwMode="auto">
            <a:xfrm>
              <a:off x="8248651" y="2041525"/>
              <a:ext cx="115888" cy="44450"/>
            </a:xfrm>
            <a:custGeom>
              <a:avLst/>
              <a:gdLst>
                <a:gd name="T0" fmla="*/ 39 w 73"/>
                <a:gd name="T1" fmla="*/ 28 h 28"/>
                <a:gd name="T2" fmla="*/ 0 w 73"/>
                <a:gd name="T3" fmla="*/ 9 h 28"/>
                <a:gd name="T4" fmla="*/ 5 w 73"/>
                <a:gd name="T5" fmla="*/ 0 h 28"/>
                <a:gd name="T6" fmla="*/ 39 w 73"/>
                <a:gd name="T7" fmla="*/ 17 h 28"/>
                <a:gd name="T8" fmla="*/ 68 w 73"/>
                <a:gd name="T9" fmla="*/ 1 h 28"/>
                <a:gd name="T10" fmla="*/ 73 w 73"/>
                <a:gd name="T11" fmla="*/ 7 h 28"/>
                <a:gd name="T12" fmla="*/ 39 w 73"/>
                <a:gd name="T13" fmla="*/ 28 h 28"/>
              </a:gdLst>
              <a:ahLst/>
              <a:cxnLst>
                <a:cxn ang="0">
                  <a:pos x="T0" y="T1"/>
                </a:cxn>
                <a:cxn ang="0">
                  <a:pos x="T2" y="T3"/>
                </a:cxn>
                <a:cxn ang="0">
                  <a:pos x="T4" y="T5"/>
                </a:cxn>
                <a:cxn ang="0">
                  <a:pos x="T6" y="T7"/>
                </a:cxn>
                <a:cxn ang="0">
                  <a:pos x="T8" y="T9"/>
                </a:cxn>
                <a:cxn ang="0">
                  <a:pos x="T10" y="T11"/>
                </a:cxn>
                <a:cxn ang="0">
                  <a:pos x="T12" y="T13"/>
                </a:cxn>
              </a:cxnLst>
              <a:rect l="0" t="0" r="r" b="b"/>
              <a:pathLst>
                <a:path w="73" h="28">
                  <a:moveTo>
                    <a:pt x="39" y="28"/>
                  </a:moveTo>
                  <a:lnTo>
                    <a:pt x="0" y="9"/>
                  </a:lnTo>
                  <a:lnTo>
                    <a:pt x="5" y="0"/>
                  </a:lnTo>
                  <a:lnTo>
                    <a:pt x="39" y="17"/>
                  </a:lnTo>
                  <a:lnTo>
                    <a:pt x="68" y="1"/>
                  </a:lnTo>
                  <a:lnTo>
                    <a:pt x="73" y="7"/>
                  </a:ln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234" name="Freeform 556"/>
            <p:cNvSpPr>
              <a:spLocks noEditPoints="1"/>
            </p:cNvSpPr>
            <p:nvPr/>
          </p:nvSpPr>
          <p:spPr bwMode="auto">
            <a:xfrm>
              <a:off x="8037514" y="1962150"/>
              <a:ext cx="85725" cy="100013"/>
            </a:xfrm>
            <a:custGeom>
              <a:avLst/>
              <a:gdLst>
                <a:gd name="T0" fmla="*/ 24 w 48"/>
                <a:gd name="T1" fmla="*/ 56 h 56"/>
                <a:gd name="T2" fmla="*/ 0 w 48"/>
                <a:gd name="T3" fmla="*/ 26 h 56"/>
                <a:gd name="T4" fmla="*/ 24 w 48"/>
                <a:gd name="T5" fmla="*/ 0 h 56"/>
                <a:gd name="T6" fmla="*/ 48 w 48"/>
                <a:gd name="T7" fmla="*/ 26 h 56"/>
                <a:gd name="T8" fmla="*/ 24 w 48"/>
                <a:gd name="T9" fmla="*/ 56 h 56"/>
                <a:gd name="T10" fmla="*/ 24 w 48"/>
                <a:gd name="T11" fmla="*/ 8 h 56"/>
                <a:gd name="T12" fmla="*/ 8 w 48"/>
                <a:gd name="T13" fmla="*/ 26 h 56"/>
                <a:gd name="T14" fmla="*/ 24 w 48"/>
                <a:gd name="T15" fmla="*/ 48 h 56"/>
                <a:gd name="T16" fmla="*/ 40 w 48"/>
                <a:gd name="T17" fmla="*/ 26 h 56"/>
                <a:gd name="T18" fmla="*/ 24 w 48"/>
                <a:gd name="T19" fmla="*/ 8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56">
                  <a:moveTo>
                    <a:pt x="24" y="56"/>
                  </a:moveTo>
                  <a:cubicBezTo>
                    <a:pt x="10" y="56"/>
                    <a:pt x="0" y="43"/>
                    <a:pt x="0" y="26"/>
                  </a:cubicBezTo>
                  <a:cubicBezTo>
                    <a:pt x="0" y="14"/>
                    <a:pt x="2" y="0"/>
                    <a:pt x="24" y="0"/>
                  </a:cubicBezTo>
                  <a:cubicBezTo>
                    <a:pt x="45" y="0"/>
                    <a:pt x="48" y="14"/>
                    <a:pt x="48" y="26"/>
                  </a:cubicBezTo>
                  <a:cubicBezTo>
                    <a:pt x="48" y="43"/>
                    <a:pt x="37" y="56"/>
                    <a:pt x="24" y="56"/>
                  </a:cubicBezTo>
                  <a:close/>
                  <a:moveTo>
                    <a:pt x="24" y="8"/>
                  </a:moveTo>
                  <a:cubicBezTo>
                    <a:pt x="12" y="8"/>
                    <a:pt x="8" y="12"/>
                    <a:pt x="8" y="26"/>
                  </a:cubicBezTo>
                  <a:cubicBezTo>
                    <a:pt x="8" y="37"/>
                    <a:pt x="13" y="48"/>
                    <a:pt x="24" y="48"/>
                  </a:cubicBezTo>
                  <a:cubicBezTo>
                    <a:pt x="34" y="48"/>
                    <a:pt x="40" y="37"/>
                    <a:pt x="40" y="26"/>
                  </a:cubicBezTo>
                  <a:cubicBezTo>
                    <a:pt x="40" y="12"/>
                    <a:pt x="36" y="8"/>
                    <a:pt x="2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235" name="Freeform 557"/>
            <p:cNvSpPr>
              <a:spLocks noEditPoints="1"/>
            </p:cNvSpPr>
            <p:nvPr/>
          </p:nvSpPr>
          <p:spPr bwMode="auto">
            <a:xfrm>
              <a:off x="8188326" y="1962150"/>
              <a:ext cx="85725" cy="100013"/>
            </a:xfrm>
            <a:custGeom>
              <a:avLst/>
              <a:gdLst>
                <a:gd name="T0" fmla="*/ 24 w 48"/>
                <a:gd name="T1" fmla="*/ 56 h 56"/>
                <a:gd name="T2" fmla="*/ 0 w 48"/>
                <a:gd name="T3" fmla="*/ 26 h 56"/>
                <a:gd name="T4" fmla="*/ 24 w 48"/>
                <a:gd name="T5" fmla="*/ 0 h 56"/>
                <a:gd name="T6" fmla="*/ 48 w 48"/>
                <a:gd name="T7" fmla="*/ 26 h 56"/>
                <a:gd name="T8" fmla="*/ 24 w 48"/>
                <a:gd name="T9" fmla="*/ 56 h 56"/>
                <a:gd name="T10" fmla="*/ 24 w 48"/>
                <a:gd name="T11" fmla="*/ 8 h 56"/>
                <a:gd name="T12" fmla="*/ 8 w 48"/>
                <a:gd name="T13" fmla="*/ 26 h 56"/>
                <a:gd name="T14" fmla="*/ 24 w 48"/>
                <a:gd name="T15" fmla="*/ 48 h 56"/>
                <a:gd name="T16" fmla="*/ 40 w 48"/>
                <a:gd name="T17" fmla="*/ 26 h 56"/>
                <a:gd name="T18" fmla="*/ 24 w 48"/>
                <a:gd name="T19" fmla="*/ 8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56">
                  <a:moveTo>
                    <a:pt x="24" y="56"/>
                  </a:moveTo>
                  <a:cubicBezTo>
                    <a:pt x="10" y="56"/>
                    <a:pt x="0" y="43"/>
                    <a:pt x="0" y="26"/>
                  </a:cubicBezTo>
                  <a:cubicBezTo>
                    <a:pt x="0" y="14"/>
                    <a:pt x="2" y="0"/>
                    <a:pt x="24" y="0"/>
                  </a:cubicBezTo>
                  <a:cubicBezTo>
                    <a:pt x="45" y="0"/>
                    <a:pt x="48" y="14"/>
                    <a:pt x="48" y="26"/>
                  </a:cubicBezTo>
                  <a:cubicBezTo>
                    <a:pt x="48" y="43"/>
                    <a:pt x="37" y="56"/>
                    <a:pt x="24" y="56"/>
                  </a:cubicBezTo>
                  <a:close/>
                  <a:moveTo>
                    <a:pt x="24" y="8"/>
                  </a:moveTo>
                  <a:cubicBezTo>
                    <a:pt x="12" y="8"/>
                    <a:pt x="8" y="12"/>
                    <a:pt x="8" y="26"/>
                  </a:cubicBezTo>
                  <a:cubicBezTo>
                    <a:pt x="8" y="37"/>
                    <a:pt x="13" y="48"/>
                    <a:pt x="24" y="48"/>
                  </a:cubicBezTo>
                  <a:cubicBezTo>
                    <a:pt x="34" y="48"/>
                    <a:pt x="40" y="37"/>
                    <a:pt x="40" y="26"/>
                  </a:cubicBezTo>
                  <a:cubicBezTo>
                    <a:pt x="40" y="12"/>
                    <a:pt x="36" y="8"/>
                    <a:pt x="2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236" name="Freeform 558"/>
            <p:cNvSpPr>
              <a:spLocks noEditPoints="1"/>
            </p:cNvSpPr>
            <p:nvPr/>
          </p:nvSpPr>
          <p:spPr bwMode="auto">
            <a:xfrm>
              <a:off x="8339139" y="1962150"/>
              <a:ext cx="85725" cy="100013"/>
            </a:xfrm>
            <a:custGeom>
              <a:avLst/>
              <a:gdLst>
                <a:gd name="T0" fmla="*/ 24 w 48"/>
                <a:gd name="T1" fmla="*/ 56 h 56"/>
                <a:gd name="T2" fmla="*/ 0 w 48"/>
                <a:gd name="T3" fmla="*/ 26 h 56"/>
                <a:gd name="T4" fmla="*/ 24 w 48"/>
                <a:gd name="T5" fmla="*/ 0 h 56"/>
                <a:gd name="T6" fmla="*/ 48 w 48"/>
                <a:gd name="T7" fmla="*/ 26 h 56"/>
                <a:gd name="T8" fmla="*/ 24 w 48"/>
                <a:gd name="T9" fmla="*/ 56 h 56"/>
                <a:gd name="T10" fmla="*/ 24 w 48"/>
                <a:gd name="T11" fmla="*/ 8 h 56"/>
                <a:gd name="T12" fmla="*/ 8 w 48"/>
                <a:gd name="T13" fmla="*/ 26 h 56"/>
                <a:gd name="T14" fmla="*/ 24 w 48"/>
                <a:gd name="T15" fmla="*/ 48 h 56"/>
                <a:gd name="T16" fmla="*/ 40 w 48"/>
                <a:gd name="T17" fmla="*/ 26 h 56"/>
                <a:gd name="T18" fmla="*/ 24 w 48"/>
                <a:gd name="T19" fmla="*/ 8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56">
                  <a:moveTo>
                    <a:pt x="24" y="56"/>
                  </a:moveTo>
                  <a:cubicBezTo>
                    <a:pt x="10" y="56"/>
                    <a:pt x="0" y="43"/>
                    <a:pt x="0" y="26"/>
                  </a:cubicBezTo>
                  <a:cubicBezTo>
                    <a:pt x="0" y="14"/>
                    <a:pt x="2" y="0"/>
                    <a:pt x="24" y="0"/>
                  </a:cubicBezTo>
                  <a:cubicBezTo>
                    <a:pt x="45" y="0"/>
                    <a:pt x="48" y="14"/>
                    <a:pt x="48" y="26"/>
                  </a:cubicBezTo>
                  <a:cubicBezTo>
                    <a:pt x="48" y="43"/>
                    <a:pt x="37" y="56"/>
                    <a:pt x="24" y="56"/>
                  </a:cubicBezTo>
                  <a:close/>
                  <a:moveTo>
                    <a:pt x="24" y="8"/>
                  </a:moveTo>
                  <a:cubicBezTo>
                    <a:pt x="12" y="8"/>
                    <a:pt x="8" y="12"/>
                    <a:pt x="8" y="26"/>
                  </a:cubicBezTo>
                  <a:cubicBezTo>
                    <a:pt x="8" y="37"/>
                    <a:pt x="13" y="48"/>
                    <a:pt x="24" y="48"/>
                  </a:cubicBezTo>
                  <a:cubicBezTo>
                    <a:pt x="34" y="48"/>
                    <a:pt x="40" y="37"/>
                    <a:pt x="40" y="26"/>
                  </a:cubicBezTo>
                  <a:cubicBezTo>
                    <a:pt x="40" y="12"/>
                    <a:pt x="36" y="8"/>
                    <a:pt x="2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237" name="Rectangle 559"/>
            <p:cNvSpPr>
              <a:spLocks noChangeArrowheads="1"/>
            </p:cNvSpPr>
            <p:nvPr/>
          </p:nvSpPr>
          <p:spPr bwMode="auto">
            <a:xfrm>
              <a:off x="8145464" y="2076450"/>
              <a:ext cx="14288" cy="22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238" name="Rectangle 560"/>
            <p:cNvSpPr>
              <a:spLocks noChangeArrowheads="1"/>
            </p:cNvSpPr>
            <p:nvPr/>
          </p:nvSpPr>
          <p:spPr bwMode="auto">
            <a:xfrm>
              <a:off x="8302626" y="2076450"/>
              <a:ext cx="14288" cy="22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239" name="Rectangle 561"/>
            <p:cNvSpPr>
              <a:spLocks noChangeArrowheads="1"/>
            </p:cNvSpPr>
            <p:nvPr/>
          </p:nvSpPr>
          <p:spPr bwMode="auto">
            <a:xfrm>
              <a:off x="8058151" y="1889125"/>
              <a:ext cx="57150" cy="142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240" name="Rectangle 562"/>
            <p:cNvSpPr>
              <a:spLocks noChangeArrowheads="1"/>
            </p:cNvSpPr>
            <p:nvPr/>
          </p:nvSpPr>
          <p:spPr bwMode="auto">
            <a:xfrm>
              <a:off x="8058151" y="1860550"/>
              <a:ext cx="57150" cy="142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241" name="Rectangle 563"/>
            <p:cNvSpPr>
              <a:spLocks noChangeArrowheads="1"/>
            </p:cNvSpPr>
            <p:nvPr/>
          </p:nvSpPr>
          <p:spPr bwMode="auto">
            <a:xfrm>
              <a:off x="8129589" y="1889125"/>
              <a:ext cx="58738" cy="142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242" name="Rectangle 564"/>
            <p:cNvSpPr>
              <a:spLocks noChangeArrowheads="1"/>
            </p:cNvSpPr>
            <p:nvPr/>
          </p:nvSpPr>
          <p:spPr bwMode="auto">
            <a:xfrm>
              <a:off x="8129589" y="1860550"/>
              <a:ext cx="58738" cy="142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243" name="Rectangle 565"/>
            <p:cNvSpPr>
              <a:spLocks noChangeArrowheads="1"/>
            </p:cNvSpPr>
            <p:nvPr/>
          </p:nvSpPr>
          <p:spPr bwMode="auto">
            <a:xfrm>
              <a:off x="8202614" y="1889125"/>
              <a:ext cx="57150" cy="142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244" name="Rectangle 566"/>
            <p:cNvSpPr>
              <a:spLocks noChangeArrowheads="1"/>
            </p:cNvSpPr>
            <p:nvPr/>
          </p:nvSpPr>
          <p:spPr bwMode="auto">
            <a:xfrm>
              <a:off x="8202614" y="1860550"/>
              <a:ext cx="57150" cy="142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245" name="Rectangle 567"/>
            <p:cNvSpPr>
              <a:spLocks noChangeArrowheads="1"/>
            </p:cNvSpPr>
            <p:nvPr/>
          </p:nvSpPr>
          <p:spPr bwMode="auto">
            <a:xfrm>
              <a:off x="8202614" y="1831975"/>
              <a:ext cx="57150" cy="142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246" name="Rectangle 568"/>
            <p:cNvSpPr>
              <a:spLocks noChangeArrowheads="1"/>
            </p:cNvSpPr>
            <p:nvPr/>
          </p:nvSpPr>
          <p:spPr bwMode="auto">
            <a:xfrm>
              <a:off x="8202614" y="1803400"/>
              <a:ext cx="57150" cy="142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247" name="Rectangle 569"/>
            <p:cNvSpPr>
              <a:spLocks noChangeArrowheads="1"/>
            </p:cNvSpPr>
            <p:nvPr/>
          </p:nvSpPr>
          <p:spPr bwMode="auto">
            <a:xfrm>
              <a:off x="8274051" y="1889125"/>
              <a:ext cx="57150" cy="142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248" name="Rectangle 570"/>
            <p:cNvSpPr>
              <a:spLocks noChangeArrowheads="1"/>
            </p:cNvSpPr>
            <p:nvPr/>
          </p:nvSpPr>
          <p:spPr bwMode="auto">
            <a:xfrm>
              <a:off x="8274051" y="1860550"/>
              <a:ext cx="57150" cy="142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249" name="Rectangle 571"/>
            <p:cNvSpPr>
              <a:spLocks noChangeArrowheads="1"/>
            </p:cNvSpPr>
            <p:nvPr/>
          </p:nvSpPr>
          <p:spPr bwMode="auto">
            <a:xfrm>
              <a:off x="8274051" y="1831975"/>
              <a:ext cx="57150" cy="142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250" name="Rectangle 572"/>
            <p:cNvSpPr>
              <a:spLocks noChangeArrowheads="1"/>
            </p:cNvSpPr>
            <p:nvPr/>
          </p:nvSpPr>
          <p:spPr bwMode="auto">
            <a:xfrm>
              <a:off x="8347076" y="1889125"/>
              <a:ext cx="57150" cy="142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251" name="Rectangle 573"/>
            <p:cNvSpPr>
              <a:spLocks noChangeArrowheads="1"/>
            </p:cNvSpPr>
            <p:nvPr/>
          </p:nvSpPr>
          <p:spPr bwMode="auto">
            <a:xfrm>
              <a:off x="8347076" y="1860550"/>
              <a:ext cx="57150" cy="142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252" name="Rectangle 574"/>
            <p:cNvSpPr>
              <a:spLocks noChangeArrowheads="1"/>
            </p:cNvSpPr>
            <p:nvPr/>
          </p:nvSpPr>
          <p:spPr bwMode="auto">
            <a:xfrm>
              <a:off x="8347076" y="1831975"/>
              <a:ext cx="57150" cy="142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253" name="Rectangle 575"/>
            <p:cNvSpPr>
              <a:spLocks noChangeArrowheads="1"/>
            </p:cNvSpPr>
            <p:nvPr/>
          </p:nvSpPr>
          <p:spPr bwMode="auto">
            <a:xfrm>
              <a:off x="8347076" y="1803400"/>
              <a:ext cx="57150" cy="142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254" name="Rectangle 576"/>
            <p:cNvSpPr>
              <a:spLocks noChangeArrowheads="1"/>
            </p:cNvSpPr>
            <p:nvPr/>
          </p:nvSpPr>
          <p:spPr bwMode="auto">
            <a:xfrm>
              <a:off x="8058151" y="1831975"/>
              <a:ext cx="57150" cy="142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grpSp>
      <p:cxnSp>
        <p:nvCxnSpPr>
          <p:cNvPr id="257" name="Straight Arrow Connector 256"/>
          <p:cNvCxnSpPr/>
          <p:nvPr/>
        </p:nvCxnSpPr>
        <p:spPr>
          <a:xfrm>
            <a:off x="6680484" y="3912078"/>
            <a:ext cx="1603349" cy="338903"/>
          </a:xfrm>
          <a:prstGeom prst="straightConnector1">
            <a:avLst/>
          </a:prstGeom>
          <a:ln w="19050">
            <a:solidFill>
              <a:srgbClr val="5B9BD5"/>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259" name="TextBox 258"/>
          <p:cNvSpPr txBox="1"/>
          <p:nvPr/>
        </p:nvSpPr>
        <p:spPr>
          <a:xfrm>
            <a:off x="9151367" y="4125037"/>
            <a:ext cx="1143262" cy="276999"/>
          </a:xfrm>
          <a:prstGeom prst="rect">
            <a:avLst/>
          </a:prstGeom>
          <a:noFill/>
        </p:spPr>
        <p:txBody>
          <a:bodyPr wrap="none" rtlCol="0">
            <a:spAutoFit/>
          </a:bodyPr>
          <a:lstStyle/>
          <a:p>
            <a:pPr algn="ctr"/>
            <a:r>
              <a:rPr lang="en-CA" sz="1200" b="1" dirty="0" smtClean="0">
                <a:solidFill>
                  <a:srgbClr val="E47623"/>
                </a:solidFill>
                <a:latin typeface="Century Gothic" panose="020B0502020202020204" pitchFamily="34" charset="0"/>
              </a:rPr>
              <a:t>Stakeholders</a:t>
            </a:r>
            <a:endParaRPr lang="en-CA" sz="1200" b="1" dirty="0">
              <a:solidFill>
                <a:srgbClr val="E47623"/>
              </a:solidFill>
              <a:latin typeface="Century Gothic" panose="020B0502020202020204" pitchFamily="34" charset="0"/>
            </a:endParaRPr>
          </a:p>
        </p:txBody>
      </p:sp>
      <p:cxnSp>
        <p:nvCxnSpPr>
          <p:cNvPr id="261" name="Straight Arrow Connector 260"/>
          <p:cNvCxnSpPr/>
          <p:nvPr/>
        </p:nvCxnSpPr>
        <p:spPr>
          <a:xfrm>
            <a:off x="7263661" y="2172572"/>
            <a:ext cx="1017531" cy="880473"/>
          </a:xfrm>
          <a:prstGeom prst="straightConnector1">
            <a:avLst/>
          </a:prstGeom>
          <a:ln w="12700">
            <a:solidFill>
              <a:srgbClr val="73B632"/>
            </a:solidFill>
            <a:prstDash val="dash"/>
            <a:headEnd type="arrow"/>
            <a:tailEnd type="arrow"/>
          </a:ln>
        </p:spPr>
        <p:style>
          <a:lnRef idx="1">
            <a:schemeClr val="accent1"/>
          </a:lnRef>
          <a:fillRef idx="0">
            <a:schemeClr val="accent1"/>
          </a:fillRef>
          <a:effectRef idx="0">
            <a:schemeClr val="accent1"/>
          </a:effectRef>
          <a:fontRef idx="minor">
            <a:schemeClr val="tx1"/>
          </a:fontRef>
        </p:style>
      </p:cxnSp>
      <p:grpSp>
        <p:nvGrpSpPr>
          <p:cNvPr id="271" name="Group 270"/>
          <p:cNvGrpSpPr/>
          <p:nvPr/>
        </p:nvGrpSpPr>
        <p:grpSpPr>
          <a:xfrm>
            <a:off x="3226869" y="2856066"/>
            <a:ext cx="261840" cy="704668"/>
            <a:chOff x="8145464" y="2422525"/>
            <a:chExt cx="171450" cy="461963"/>
          </a:xfrm>
          <a:solidFill>
            <a:srgbClr val="EF4051"/>
          </a:solidFill>
        </p:grpSpPr>
        <p:sp>
          <p:nvSpPr>
            <p:cNvPr id="276" name="Rectangle 417"/>
            <p:cNvSpPr>
              <a:spLocks noChangeArrowheads="1"/>
            </p:cNvSpPr>
            <p:nvPr/>
          </p:nvSpPr>
          <p:spPr bwMode="auto">
            <a:xfrm>
              <a:off x="8223251" y="2717800"/>
              <a:ext cx="15875"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277" name="Freeform 418"/>
            <p:cNvSpPr>
              <a:spLocks noEditPoints="1"/>
            </p:cNvSpPr>
            <p:nvPr/>
          </p:nvSpPr>
          <p:spPr bwMode="auto">
            <a:xfrm>
              <a:off x="8188326" y="2422525"/>
              <a:ext cx="85725" cy="87313"/>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8 h 48"/>
                <a:gd name="T12" fmla="*/ 8 w 48"/>
                <a:gd name="T13" fmla="*/ 24 h 48"/>
                <a:gd name="T14" fmla="*/ 24 w 48"/>
                <a:gd name="T15" fmla="*/ 40 h 48"/>
                <a:gd name="T16" fmla="*/ 40 w 48"/>
                <a:gd name="T17" fmla="*/ 24 h 48"/>
                <a:gd name="T18" fmla="*/ 24 w 48"/>
                <a:gd name="T19" fmla="*/ 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0" y="48"/>
                    <a:pt x="0" y="37"/>
                    <a:pt x="0" y="24"/>
                  </a:cubicBezTo>
                  <a:cubicBezTo>
                    <a:pt x="0" y="11"/>
                    <a:pt x="10" y="0"/>
                    <a:pt x="24" y="0"/>
                  </a:cubicBezTo>
                  <a:cubicBezTo>
                    <a:pt x="37" y="0"/>
                    <a:pt x="48" y="11"/>
                    <a:pt x="48" y="24"/>
                  </a:cubicBezTo>
                  <a:cubicBezTo>
                    <a:pt x="48" y="37"/>
                    <a:pt x="37" y="48"/>
                    <a:pt x="24" y="48"/>
                  </a:cubicBezTo>
                  <a:close/>
                  <a:moveTo>
                    <a:pt x="24" y="8"/>
                  </a:moveTo>
                  <a:cubicBezTo>
                    <a:pt x="15" y="8"/>
                    <a:pt x="8" y="15"/>
                    <a:pt x="8" y="24"/>
                  </a:cubicBezTo>
                  <a:cubicBezTo>
                    <a:pt x="8" y="33"/>
                    <a:pt x="15" y="40"/>
                    <a:pt x="24" y="40"/>
                  </a:cubicBezTo>
                  <a:cubicBezTo>
                    <a:pt x="33" y="40"/>
                    <a:pt x="40" y="33"/>
                    <a:pt x="40" y="24"/>
                  </a:cubicBezTo>
                  <a:cubicBezTo>
                    <a:pt x="40" y="15"/>
                    <a:pt x="33" y="8"/>
                    <a:pt x="2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278" name="Freeform 419"/>
            <p:cNvSpPr>
              <a:spLocks/>
            </p:cNvSpPr>
            <p:nvPr/>
          </p:nvSpPr>
          <p:spPr bwMode="auto">
            <a:xfrm>
              <a:off x="8145464" y="2524125"/>
              <a:ext cx="171450" cy="360363"/>
            </a:xfrm>
            <a:custGeom>
              <a:avLst/>
              <a:gdLst>
                <a:gd name="T0" fmla="*/ 80 w 96"/>
                <a:gd name="T1" fmla="*/ 200 h 200"/>
                <a:gd name="T2" fmla="*/ 72 w 96"/>
                <a:gd name="T3" fmla="*/ 200 h 200"/>
                <a:gd name="T4" fmla="*/ 72 w 96"/>
                <a:gd name="T5" fmla="*/ 92 h 200"/>
                <a:gd name="T6" fmla="*/ 88 w 96"/>
                <a:gd name="T7" fmla="*/ 92 h 200"/>
                <a:gd name="T8" fmla="*/ 88 w 96"/>
                <a:gd name="T9" fmla="*/ 32 h 200"/>
                <a:gd name="T10" fmla="*/ 64 w 96"/>
                <a:gd name="T11" fmla="*/ 8 h 200"/>
                <a:gd name="T12" fmla="*/ 32 w 96"/>
                <a:gd name="T13" fmla="*/ 8 h 200"/>
                <a:gd name="T14" fmla="*/ 8 w 96"/>
                <a:gd name="T15" fmla="*/ 32 h 200"/>
                <a:gd name="T16" fmla="*/ 8 w 96"/>
                <a:gd name="T17" fmla="*/ 92 h 200"/>
                <a:gd name="T18" fmla="*/ 24 w 96"/>
                <a:gd name="T19" fmla="*/ 92 h 200"/>
                <a:gd name="T20" fmla="*/ 24 w 96"/>
                <a:gd name="T21" fmla="*/ 200 h 200"/>
                <a:gd name="T22" fmla="*/ 16 w 96"/>
                <a:gd name="T23" fmla="*/ 200 h 200"/>
                <a:gd name="T24" fmla="*/ 16 w 96"/>
                <a:gd name="T25" fmla="*/ 100 h 200"/>
                <a:gd name="T26" fmla="*/ 0 w 96"/>
                <a:gd name="T27" fmla="*/ 100 h 200"/>
                <a:gd name="T28" fmla="*/ 0 w 96"/>
                <a:gd name="T29" fmla="*/ 32 h 200"/>
                <a:gd name="T30" fmla="*/ 32 w 96"/>
                <a:gd name="T31" fmla="*/ 0 h 200"/>
                <a:gd name="T32" fmla="*/ 64 w 96"/>
                <a:gd name="T33" fmla="*/ 0 h 200"/>
                <a:gd name="T34" fmla="*/ 96 w 96"/>
                <a:gd name="T35" fmla="*/ 32 h 200"/>
                <a:gd name="T36" fmla="*/ 96 w 96"/>
                <a:gd name="T37" fmla="*/ 100 h 200"/>
                <a:gd name="T38" fmla="*/ 80 w 96"/>
                <a:gd name="T39" fmla="*/ 100 h 200"/>
                <a:gd name="T40" fmla="*/ 80 w 96"/>
                <a:gd name="T41"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6" h="200">
                  <a:moveTo>
                    <a:pt x="80" y="200"/>
                  </a:moveTo>
                  <a:cubicBezTo>
                    <a:pt x="72" y="200"/>
                    <a:pt x="72" y="200"/>
                    <a:pt x="72" y="200"/>
                  </a:cubicBezTo>
                  <a:cubicBezTo>
                    <a:pt x="72" y="92"/>
                    <a:pt x="72" y="92"/>
                    <a:pt x="72" y="92"/>
                  </a:cubicBezTo>
                  <a:cubicBezTo>
                    <a:pt x="88" y="92"/>
                    <a:pt x="88" y="92"/>
                    <a:pt x="88" y="92"/>
                  </a:cubicBezTo>
                  <a:cubicBezTo>
                    <a:pt x="88" y="32"/>
                    <a:pt x="88" y="32"/>
                    <a:pt x="88" y="32"/>
                  </a:cubicBezTo>
                  <a:cubicBezTo>
                    <a:pt x="88" y="19"/>
                    <a:pt x="77" y="8"/>
                    <a:pt x="64" y="8"/>
                  </a:cubicBezTo>
                  <a:cubicBezTo>
                    <a:pt x="32" y="8"/>
                    <a:pt x="32" y="8"/>
                    <a:pt x="32" y="8"/>
                  </a:cubicBezTo>
                  <a:cubicBezTo>
                    <a:pt x="18" y="8"/>
                    <a:pt x="8" y="19"/>
                    <a:pt x="8" y="32"/>
                  </a:cubicBezTo>
                  <a:cubicBezTo>
                    <a:pt x="8" y="92"/>
                    <a:pt x="8" y="92"/>
                    <a:pt x="8" y="92"/>
                  </a:cubicBezTo>
                  <a:cubicBezTo>
                    <a:pt x="24" y="92"/>
                    <a:pt x="24" y="92"/>
                    <a:pt x="24" y="92"/>
                  </a:cubicBezTo>
                  <a:cubicBezTo>
                    <a:pt x="24" y="200"/>
                    <a:pt x="24" y="200"/>
                    <a:pt x="24" y="200"/>
                  </a:cubicBezTo>
                  <a:cubicBezTo>
                    <a:pt x="16" y="200"/>
                    <a:pt x="16" y="200"/>
                    <a:pt x="16" y="200"/>
                  </a:cubicBezTo>
                  <a:cubicBezTo>
                    <a:pt x="16" y="100"/>
                    <a:pt x="16" y="100"/>
                    <a:pt x="16" y="100"/>
                  </a:cubicBezTo>
                  <a:cubicBezTo>
                    <a:pt x="0" y="100"/>
                    <a:pt x="0" y="100"/>
                    <a:pt x="0" y="100"/>
                  </a:cubicBezTo>
                  <a:cubicBezTo>
                    <a:pt x="0" y="32"/>
                    <a:pt x="0" y="32"/>
                    <a:pt x="0" y="32"/>
                  </a:cubicBezTo>
                  <a:cubicBezTo>
                    <a:pt x="0" y="14"/>
                    <a:pt x="14" y="0"/>
                    <a:pt x="32" y="0"/>
                  </a:cubicBezTo>
                  <a:cubicBezTo>
                    <a:pt x="64" y="0"/>
                    <a:pt x="64" y="0"/>
                    <a:pt x="64" y="0"/>
                  </a:cubicBezTo>
                  <a:cubicBezTo>
                    <a:pt x="81" y="0"/>
                    <a:pt x="96" y="14"/>
                    <a:pt x="96" y="32"/>
                  </a:cubicBezTo>
                  <a:cubicBezTo>
                    <a:pt x="96" y="100"/>
                    <a:pt x="96" y="100"/>
                    <a:pt x="96" y="100"/>
                  </a:cubicBezTo>
                  <a:cubicBezTo>
                    <a:pt x="80" y="100"/>
                    <a:pt x="80" y="100"/>
                    <a:pt x="80" y="100"/>
                  </a:cubicBezTo>
                  <a:lnTo>
                    <a:pt x="80" y="2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279" name="Rectangle 420"/>
            <p:cNvSpPr>
              <a:spLocks noChangeArrowheads="1"/>
            </p:cNvSpPr>
            <p:nvPr/>
          </p:nvSpPr>
          <p:spPr bwMode="auto">
            <a:xfrm>
              <a:off x="8223251" y="2552700"/>
              <a:ext cx="15875" cy="142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280" name="Rectangle 421"/>
            <p:cNvSpPr>
              <a:spLocks noChangeArrowheads="1"/>
            </p:cNvSpPr>
            <p:nvPr/>
          </p:nvSpPr>
          <p:spPr bwMode="auto">
            <a:xfrm>
              <a:off x="8223251" y="2581275"/>
              <a:ext cx="15875" cy="142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grpSp>
      <p:grpSp>
        <p:nvGrpSpPr>
          <p:cNvPr id="281" name="Group 280"/>
          <p:cNvGrpSpPr/>
          <p:nvPr/>
        </p:nvGrpSpPr>
        <p:grpSpPr>
          <a:xfrm>
            <a:off x="2899568" y="4051204"/>
            <a:ext cx="261840" cy="704668"/>
            <a:chOff x="8145464" y="2422525"/>
            <a:chExt cx="171450" cy="461963"/>
          </a:xfrm>
          <a:solidFill>
            <a:srgbClr val="EF4051"/>
          </a:solidFill>
        </p:grpSpPr>
        <p:sp>
          <p:nvSpPr>
            <p:cNvPr id="282" name="Rectangle 417"/>
            <p:cNvSpPr>
              <a:spLocks noChangeArrowheads="1"/>
            </p:cNvSpPr>
            <p:nvPr/>
          </p:nvSpPr>
          <p:spPr bwMode="auto">
            <a:xfrm>
              <a:off x="8223251" y="2717800"/>
              <a:ext cx="15875"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283" name="Freeform 418"/>
            <p:cNvSpPr>
              <a:spLocks noEditPoints="1"/>
            </p:cNvSpPr>
            <p:nvPr/>
          </p:nvSpPr>
          <p:spPr bwMode="auto">
            <a:xfrm>
              <a:off x="8188326" y="2422525"/>
              <a:ext cx="85725" cy="87313"/>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8 h 48"/>
                <a:gd name="T12" fmla="*/ 8 w 48"/>
                <a:gd name="T13" fmla="*/ 24 h 48"/>
                <a:gd name="T14" fmla="*/ 24 w 48"/>
                <a:gd name="T15" fmla="*/ 40 h 48"/>
                <a:gd name="T16" fmla="*/ 40 w 48"/>
                <a:gd name="T17" fmla="*/ 24 h 48"/>
                <a:gd name="T18" fmla="*/ 24 w 48"/>
                <a:gd name="T19" fmla="*/ 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0" y="48"/>
                    <a:pt x="0" y="37"/>
                    <a:pt x="0" y="24"/>
                  </a:cubicBezTo>
                  <a:cubicBezTo>
                    <a:pt x="0" y="11"/>
                    <a:pt x="10" y="0"/>
                    <a:pt x="24" y="0"/>
                  </a:cubicBezTo>
                  <a:cubicBezTo>
                    <a:pt x="37" y="0"/>
                    <a:pt x="48" y="11"/>
                    <a:pt x="48" y="24"/>
                  </a:cubicBezTo>
                  <a:cubicBezTo>
                    <a:pt x="48" y="37"/>
                    <a:pt x="37" y="48"/>
                    <a:pt x="24" y="48"/>
                  </a:cubicBezTo>
                  <a:close/>
                  <a:moveTo>
                    <a:pt x="24" y="8"/>
                  </a:moveTo>
                  <a:cubicBezTo>
                    <a:pt x="15" y="8"/>
                    <a:pt x="8" y="15"/>
                    <a:pt x="8" y="24"/>
                  </a:cubicBezTo>
                  <a:cubicBezTo>
                    <a:pt x="8" y="33"/>
                    <a:pt x="15" y="40"/>
                    <a:pt x="24" y="40"/>
                  </a:cubicBezTo>
                  <a:cubicBezTo>
                    <a:pt x="33" y="40"/>
                    <a:pt x="40" y="33"/>
                    <a:pt x="40" y="24"/>
                  </a:cubicBezTo>
                  <a:cubicBezTo>
                    <a:pt x="40" y="15"/>
                    <a:pt x="33" y="8"/>
                    <a:pt x="2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284" name="Freeform 419"/>
            <p:cNvSpPr>
              <a:spLocks/>
            </p:cNvSpPr>
            <p:nvPr/>
          </p:nvSpPr>
          <p:spPr bwMode="auto">
            <a:xfrm>
              <a:off x="8145464" y="2524125"/>
              <a:ext cx="171450" cy="360363"/>
            </a:xfrm>
            <a:custGeom>
              <a:avLst/>
              <a:gdLst>
                <a:gd name="T0" fmla="*/ 80 w 96"/>
                <a:gd name="T1" fmla="*/ 200 h 200"/>
                <a:gd name="T2" fmla="*/ 72 w 96"/>
                <a:gd name="T3" fmla="*/ 200 h 200"/>
                <a:gd name="T4" fmla="*/ 72 w 96"/>
                <a:gd name="T5" fmla="*/ 92 h 200"/>
                <a:gd name="T6" fmla="*/ 88 w 96"/>
                <a:gd name="T7" fmla="*/ 92 h 200"/>
                <a:gd name="T8" fmla="*/ 88 w 96"/>
                <a:gd name="T9" fmla="*/ 32 h 200"/>
                <a:gd name="T10" fmla="*/ 64 w 96"/>
                <a:gd name="T11" fmla="*/ 8 h 200"/>
                <a:gd name="T12" fmla="*/ 32 w 96"/>
                <a:gd name="T13" fmla="*/ 8 h 200"/>
                <a:gd name="T14" fmla="*/ 8 w 96"/>
                <a:gd name="T15" fmla="*/ 32 h 200"/>
                <a:gd name="T16" fmla="*/ 8 w 96"/>
                <a:gd name="T17" fmla="*/ 92 h 200"/>
                <a:gd name="T18" fmla="*/ 24 w 96"/>
                <a:gd name="T19" fmla="*/ 92 h 200"/>
                <a:gd name="T20" fmla="*/ 24 w 96"/>
                <a:gd name="T21" fmla="*/ 200 h 200"/>
                <a:gd name="T22" fmla="*/ 16 w 96"/>
                <a:gd name="T23" fmla="*/ 200 h 200"/>
                <a:gd name="T24" fmla="*/ 16 w 96"/>
                <a:gd name="T25" fmla="*/ 100 h 200"/>
                <a:gd name="T26" fmla="*/ 0 w 96"/>
                <a:gd name="T27" fmla="*/ 100 h 200"/>
                <a:gd name="T28" fmla="*/ 0 w 96"/>
                <a:gd name="T29" fmla="*/ 32 h 200"/>
                <a:gd name="T30" fmla="*/ 32 w 96"/>
                <a:gd name="T31" fmla="*/ 0 h 200"/>
                <a:gd name="T32" fmla="*/ 64 w 96"/>
                <a:gd name="T33" fmla="*/ 0 h 200"/>
                <a:gd name="T34" fmla="*/ 96 w 96"/>
                <a:gd name="T35" fmla="*/ 32 h 200"/>
                <a:gd name="T36" fmla="*/ 96 w 96"/>
                <a:gd name="T37" fmla="*/ 100 h 200"/>
                <a:gd name="T38" fmla="*/ 80 w 96"/>
                <a:gd name="T39" fmla="*/ 100 h 200"/>
                <a:gd name="T40" fmla="*/ 80 w 96"/>
                <a:gd name="T41"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6" h="200">
                  <a:moveTo>
                    <a:pt x="80" y="200"/>
                  </a:moveTo>
                  <a:cubicBezTo>
                    <a:pt x="72" y="200"/>
                    <a:pt x="72" y="200"/>
                    <a:pt x="72" y="200"/>
                  </a:cubicBezTo>
                  <a:cubicBezTo>
                    <a:pt x="72" y="92"/>
                    <a:pt x="72" y="92"/>
                    <a:pt x="72" y="92"/>
                  </a:cubicBezTo>
                  <a:cubicBezTo>
                    <a:pt x="88" y="92"/>
                    <a:pt x="88" y="92"/>
                    <a:pt x="88" y="92"/>
                  </a:cubicBezTo>
                  <a:cubicBezTo>
                    <a:pt x="88" y="32"/>
                    <a:pt x="88" y="32"/>
                    <a:pt x="88" y="32"/>
                  </a:cubicBezTo>
                  <a:cubicBezTo>
                    <a:pt x="88" y="19"/>
                    <a:pt x="77" y="8"/>
                    <a:pt x="64" y="8"/>
                  </a:cubicBezTo>
                  <a:cubicBezTo>
                    <a:pt x="32" y="8"/>
                    <a:pt x="32" y="8"/>
                    <a:pt x="32" y="8"/>
                  </a:cubicBezTo>
                  <a:cubicBezTo>
                    <a:pt x="18" y="8"/>
                    <a:pt x="8" y="19"/>
                    <a:pt x="8" y="32"/>
                  </a:cubicBezTo>
                  <a:cubicBezTo>
                    <a:pt x="8" y="92"/>
                    <a:pt x="8" y="92"/>
                    <a:pt x="8" y="92"/>
                  </a:cubicBezTo>
                  <a:cubicBezTo>
                    <a:pt x="24" y="92"/>
                    <a:pt x="24" y="92"/>
                    <a:pt x="24" y="92"/>
                  </a:cubicBezTo>
                  <a:cubicBezTo>
                    <a:pt x="24" y="200"/>
                    <a:pt x="24" y="200"/>
                    <a:pt x="24" y="200"/>
                  </a:cubicBezTo>
                  <a:cubicBezTo>
                    <a:pt x="16" y="200"/>
                    <a:pt x="16" y="200"/>
                    <a:pt x="16" y="200"/>
                  </a:cubicBezTo>
                  <a:cubicBezTo>
                    <a:pt x="16" y="100"/>
                    <a:pt x="16" y="100"/>
                    <a:pt x="16" y="100"/>
                  </a:cubicBezTo>
                  <a:cubicBezTo>
                    <a:pt x="0" y="100"/>
                    <a:pt x="0" y="100"/>
                    <a:pt x="0" y="100"/>
                  </a:cubicBezTo>
                  <a:cubicBezTo>
                    <a:pt x="0" y="32"/>
                    <a:pt x="0" y="32"/>
                    <a:pt x="0" y="32"/>
                  </a:cubicBezTo>
                  <a:cubicBezTo>
                    <a:pt x="0" y="14"/>
                    <a:pt x="14" y="0"/>
                    <a:pt x="32" y="0"/>
                  </a:cubicBezTo>
                  <a:cubicBezTo>
                    <a:pt x="64" y="0"/>
                    <a:pt x="64" y="0"/>
                    <a:pt x="64" y="0"/>
                  </a:cubicBezTo>
                  <a:cubicBezTo>
                    <a:pt x="81" y="0"/>
                    <a:pt x="96" y="14"/>
                    <a:pt x="96" y="32"/>
                  </a:cubicBezTo>
                  <a:cubicBezTo>
                    <a:pt x="96" y="100"/>
                    <a:pt x="96" y="100"/>
                    <a:pt x="96" y="100"/>
                  </a:cubicBezTo>
                  <a:cubicBezTo>
                    <a:pt x="80" y="100"/>
                    <a:pt x="80" y="100"/>
                    <a:pt x="80" y="100"/>
                  </a:cubicBezTo>
                  <a:lnTo>
                    <a:pt x="80" y="2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285" name="Rectangle 420"/>
            <p:cNvSpPr>
              <a:spLocks noChangeArrowheads="1"/>
            </p:cNvSpPr>
            <p:nvPr/>
          </p:nvSpPr>
          <p:spPr bwMode="auto">
            <a:xfrm>
              <a:off x="8223251" y="2552700"/>
              <a:ext cx="15875" cy="142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286" name="Rectangle 421"/>
            <p:cNvSpPr>
              <a:spLocks noChangeArrowheads="1"/>
            </p:cNvSpPr>
            <p:nvPr/>
          </p:nvSpPr>
          <p:spPr bwMode="auto">
            <a:xfrm>
              <a:off x="8223251" y="2581275"/>
              <a:ext cx="15875" cy="142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grpSp>
      <p:grpSp>
        <p:nvGrpSpPr>
          <p:cNvPr id="287" name="Group 286"/>
          <p:cNvGrpSpPr/>
          <p:nvPr/>
        </p:nvGrpSpPr>
        <p:grpSpPr>
          <a:xfrm>
            <a:off x="3345665" y="5563983"/>
            <a:ext cx="261840" cy="704668"/>
            <a:chOff x="8145464" y="2422525"/>
            <a:chExt cx="171450" cy="461963"/>
          </a:xfrm>
          <a:solidFill>
            <a:srgbClr val="EF4051"/>
          </a:solidFill>
        </p:grpSpPr>
        <p:sp>
          <p:nvSpPr>
            <p:cNvPr id="288" name="Rectangle 417"/>
            <p:cNvSpPr>
              <a:spLocks noChangeArrowheads="1"/>
            </p:cNvSpPr>
            <p:nvPr/>
          </p:nvSpPr>
          <p:spPr bwMode="auto">
            <a:xfrm>
              <a:off x="8223251" y="2717800"/>
              <a:ext cx="15875"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289" name="Freeform 418"/>
            <p:cNvSpPr>
              <a:spLocks noEditPoints="1"/>
            </p:cNvSpPr>
            <p:nvPr/>
          </p:nvSpPr>
          <p:spPr bwMode="auto">
            <a:xfrm>
              <a:off x="8188326" y="2422525"/>
              <a:ext cx="85725" cy="87313"/>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8 h 48"/>
                <a:gd name="T12" fmla="*/ 8 w 48"/>
                <a:gd name="T13" fmla="*/ 24 h 48"/>
                <a:gd name="T14" fmla="*/ 24 w 48"/>
                <a:gd name="T15" fmla="*/ 40 h 48"/>
                <a:gd name="T16" fmla="*/ 40 w 48"/>
                <a:gd name="T17" fmla="*/ 24 h 48"/>
                <a:gd name="T18" fmla="*/ 24 w 48"/>
                <a:gd name="T19" fmla="*/ 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0" y="48"/>
                    <a:pt x="0" y="37"/>
                    <a:pt x="0" y="24"/>
                  </a:cubicBezTo>
                  <a:cubicBezTo>
                    <a:pt x="0" y="11"/>
                    <a:pt x="10" y="0"/>
                    <a:pt x="24" y="0"/>
                  </a:cubicBezTo>
                  <a:cubicBezTo>
                    <a:pt x="37" y="0"/>
                    <a:pt x="48" y="11"/>
                    <a:pt x="48" y="24"/>
                  </a:cubicBezTo>
                  <a:cubicBezTo>
                    <a:pt x="48" y="37"/>
                    <a:pt x="37" y="48"/>
                    <a:pt x="24" y="48"/>
                  </a:cubicBezTo>
                  <a:close/>
                  <a:moveTo>
                    <a:pt x="24" y="8"/>
                  </a:moveTo>
                  <a:cubicBezTo>
                    <a:pt x="15" y="8"/>
                    <a:pt x="8" y="15"/>
                    <a:pt x="8" y="24"/>
                  </a:cubicBezTo>
                  <a:cubicBezTo>
                    <a:pt x="8" y="33"/>
                    <a:pt x="15" y="40"/>
                    <a:pt x="24" y="40"/>
                  </a:cubicBezTo>
                  <a:cubicBezTo>
                    <a:pt x="33" y="40"/>
                    <a:pt x="40" y="33"/>
                    <a:pt x="40" y="24"/>
                  </a:cubicBezTo>
                  <a:cubicBezTo>
                    <a:pt x="40" y="15"/>
                    <a:pt x="33" y="8"/>
                    <a:pt x="2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290" name="Freeform 419"/>
            <p:cNvSpPr>
              <a:spLocks/>
            </p:cNvSpPr>
            <p:nvPr/>
          </p:nvSpPr>
          <p:spPr bwMode="auto">
            <a:xfrm>
              <a:off x="8145464" y="2524125"/>
              <a:ext cx="171450" cy="360363"/>
            </a:xfrm>
            <a:custGeom>
              <a:avLst/>
              <a:gdLst>
                <a:gd name="T0" fmla="*/ 80 w 96"/>
                <a:gd name="T1" fmla="*/ 200 h 200"/>
                <a:gd name="T2" fmla="*/ 72 w 96"/>
                <a:gd name="T3" fmla="*/ 200 h 200"/>
                <a:gd name="T4" fmla="*/ 72 w 96"/>
                <a:gd name="T5" fmla="*/ 92 h 200"/>
                <a:gd name="T6" fmla="*/ 88 w 96"/>
                <a:gd name="T7" fmla="*/ 92 h 200"/>
                <a:gd name="T8" fmla="*/ 88 w 96"/>
                <a:gd name="T9" fmla="*/ 32 h 200"/>
                <a:gd name="T10" fmla="*/ 64 w 96"/>
                <a:gd name="T11" fmla="*/ 8 h 200"/>
                <a:gd name="T12" fmla="*/ 32 w 96"/>
                <a:gd name="T13" fmla="*/ 8 h 200"/>
                <a:gd name="T14" fmla="*/ 8 w 96"/>
                <a:gd name="T15" fmla="*/ 32 h 200"/>
                <a:gd name="T16" fmla="*/ 8 w 96"/>
                <a:gd name="T17" fmla="*/ 92 h 200"/>
                <a:gd name="T18" fmla="*/ 24 w 96"/>
                <a:gd name="T19" fmla="*/ 92 h 200"/>
                <a:gd name="T20" fmla="*/ 24 w 96"/>
                <a:gd name="T21" fmla="*/ 200 h 200"/>
                <a:gd name="T22" fmla="*/ 16 w 96"/>
                <a:gd name="T23" fmla="*/ 200 h 200"/>
                <a:gd name="T24" fmla="*/ 16 w 96"/>
                <a:gd name="T25" fmla="*/ 100 h 200"/>
                <a:gd name="T26" fmla="*/ 0 w 96"/>
                <a:gd name="T27" fmla="*/ 100 h 200"/>
                <a:gd name="T28" fmla="*/ 0 w 96"/>
                <a:gd name="T29" fmla="*/ 32 h 200"/>
                <a:gd name="T30" fmla="*/ 32 w 96"/>
                <a:gd name="T31" fmla="*/ 0 h 200"/>
                <a:gd name="T32" fmla="*/ 64 w 96"/>
                <a:gd name="T33" fmla="*/ 0 h 200"/>
                <a:gd name="T34" fmla="*/ 96 w 96"/>
                <a:gd name="T35" fmla="*/ 32 h 200"/>
                <a:gd name="T36" fmla="*/ 96 w 96"/>
                <a:gd name="T37" fmla="*/ 100 h 200"/>
                <a:gd name="T38" fmla="*/ 80 w 96"/>
                <a:gd name="T39" fmla="*/ 100 h 200"/>
                <a:gd name="T40" fmla="*/ 80 w 96"/>
                <a:gd name="T41"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6" h="200">
                  <a:moveTo>
                    <a:pt x="80" y="200"/>
                  </a:moveTo>
                  <a:cubicBezTo>
                    <a:pt x="72" y="200"/>
                    <a:pt x="72" y="200"/>
                    <a:pt x="72" y="200"/>
                  </a:cubicBezTo>
                  <a:cubicBezTo>
                    <a:pt x="72" y="92"/>
                    <a:pt x="72" y="92"/>
                    <a:pt x="72" y="92"/>
                  </a:cubicBezTo>
                  <a:cubicBezTo>
                    <a:pt x="88" y="92"/>
                    <a:pt x="88" y="92"/>
                    <a:pt x="88" y="92"/>
                  </a:cubicBezTo>
                  <a:cubicBezTo>
                    <a:pt x="88" y="32"/>
                    <a:pt x="88" y="32"/>
                    <a:pt x="88" y="32"/>
                  </a:cubicBezTo>
                  <a:cubicBezTo>
                    <a:pt x="88" y="19"/>
                    <a:pt x="77" y="8"/>
                    <a:pt x="64" y="8"/>
                  </a:cubicBezTo>
                  <a:cubicBezTo>
                    <a:pt x="32" y="8"/>
                    <a:pt x="32" y="8"/>
                    <a:pt x="32" y="8"/>
                  </a:cubicBezTo>
                  <a:cubicBezTo>
                    <a:pt x="18" y="8"/>
                    <a:pt x="8" y="19"/>
                    <a:pt x="8" y="32"/>
                  </a:cubicBezTo>
                  <a:cubicBezTo>
                    <a:pt x="8" y="92"/>
                    <a:pt x="8" y="92"/>
                    <a:pt x="8" y="92"/>
                  </a:cubicBezTo>
                  <a:cubicBezTo>
                    <a:pt x="24" y="92"/>
                    <a:pt x="24" y="92"/>
                    <a:pt x="24" y="92"/>
                  </a:cubicBezTo>
                  <a:cubicBezTo>
                    <a:pt x="24" y="200"/>
                    <a:pt x="24" y="200"/>
                    <a:pt x="24" y="200"/>
                  </a:cubicBezTo>
                  <a:cubicBezTo>
                    <a:pt x="16" y="200"/>
                    <a:pt x="16" y="200"/>
                    <a:pt x="16" y="200"/>
                  </a:cubicBezTo>
                  <a:cubicBezTo>
                    <a:pt x="16" y="100"/>
                    <a:pt x="16" y="100"/>
                    <a:pt x="16" y="100"/>
                  </a:cubicBezTo>
                  <a:cubicBezTo>
                    <a:pt x="0" y="100"/>
                    <a:pt x="0" y="100"/>
                    <a:pt x="0" y="100"/>
                  </a:cubicBezTo>
                  <a:cubicBezTo>
                    <a:pt x="0" y="32"/>
                    <a:pt x="0" y="32"/>
                    <a:pt x="0" y="32"/>
                  </a:cubicBezTo>
                  <a:cubicBezTo>
                    <a:pt x="0" y="14"/>
                    <a:pt x="14" y="0"/>
                    <a:pt x="32" y="0"/>
                  </a:cubicBezTo>
                  <a:cubicBezTo>
                    <a:pt x="64" y="0"/>
                    <a:pt x="64" y="0"/>
                    <a:pt x="64" y="0"/>
                  </a:cubicBezTo>
                  <a:cubicBezTo>
                    <a:pt x="81" y="0"/>
                    <a:pt x="96" y="14"/>
                    <a:pt x="96" y="32"/>
                  </a:cubicBezTo>
                  <a:cubicBezTo>
                    <a:pt x="96" y="100"/>
                    <a:pt x="96" y="100"/>
                    <a:pt x="96" y="100"/>
                  </a:cubicBezTo>
                  <a:cubicBezTo>
                    <a:pt x="80" y="100"/>
                    <a:pt x="80" y="100"/>
                    <a:pt x="80" y="100"/>
                  </a:cubicBezTo>
                  <a:lnTo>
                    <a:pt x="80" y="2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291" name="Rectangle 420"/>
            <p:cNvSpPr>
              <a:spLocks noChangeArrowheads="1"/>
            </p:cNvSpPr>
            <p:nvPr/>
          </p:nvSpPr>
          <p:spPr bwMode="auto">
            <a:xfrm>
              <a:off x="8223251" y="2552700"/>
              <a:ext cx="15875" cy="142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292" name="Rectangle 421"/>
            <p:cNvSpPr>
              <a:spLocks noChangeArrowheads="1"/>
            </p:cNvSpPr>
            <p:nvPr/>
          </p:nvSpPr>
          <p:spPr bwMode="auto">
            <a:xfrm>
              <a:off x="8223251" y="2581275"/>
              <a:ext cx="15875" cy="142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grpSp>
      <p:cxnSp>
        <p:nvCxnSpPr>
          <p:cNvPr id="294" name="Straight Arrow Connector 293"/>
          <p:cNvCxnSpPr/>
          <p:nvPr/>
        </p:nvCxnSpPr>
        <p:spPr>
          <a:xfrm>
            <a:off x="3542045" y="3280951"/>
            <a:ext cx="402525" cy="208253"/>
          </a:xfrm>
          <a:prstGeom prst="straightConnector1">
            <a:avLst/>
          </a:prstGeom>
          <a:ln w="12700">
            <a:solidFill>
              <a:srgbClr val="EF405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297" name="Straight Arrow Connector 296"/>
          <p:cNvCxnSpPr/>
          <p:nvPr/>
        </p:nvCxnSpPr>
        <p:spPr>
          <a:xfrm>
            <a:off x="3183163" y="4377112"/>
            <a:ext cx="510502" cy="0"/>
          </a:xfrm>
          <a:prstGeom prst="straightConnector1">
            <a:avLst/>
          </a:prstGeom>
          <a:ln w="12700">
            <a:solidFill>
              <a:srgbClr val="EF405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299" name="Straight Arrow Connector 298"/>
          <p:cNvCxnSpPr/>
          <p:nvPr/>
        </p:nvCxnSpPr>
        <p:spPr>
          <a:xfrm flipV="1">
            <a:off x="3693665" y="5755286"/>
            <a:ext cx="402525" cy="259104"/>
          </a:xfrm>
          <a:prstGeom prst="straightConnector1">
            <a:avLst/>
          </a:prstGeom>
          <a:ln w="12700">
            <a:solidFill>
              <a:srgbClr val="EF405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301" name="TextBox 300"/>
          <p:cNvSpPr txBox="1"/>
          <p:nvPr/>
        </p:nvSpPr>
        <p:spPr>
          <a:xfrm>
            <a:off x="1974231" y="3966246"/>
            <a:ext cx="740908" cy="646331"/>
          </a:xfrm>
          <a:prstGeom prst="rect">
            <a:avLst/>
          </a:prstGeom>
          <a:noFill/>
        </p:spPr>
        <p:txBody>
          <a:bodyPr wrap="none" rtlCol="0">
            <a:spAutoFit/>
          </a:bodyPr>
          <a:lstStyle/>
          <a:p>
            <a:pPr algn="ctr"/>
            <a:r>
              <a:rPr lang="en-CA" sz="1200" b="1" dirty="0" smtClean="0">
                <a:solidFill>
                  <a:srgbClr val="EF4051"/>
                </a:solidFill>
                <a:latin typeface="Century Gothic" panose="020B0502020202020204" pitchFamily="34" charset="0"/>
              </a:rPr>
              <a:t>Subject</a:t>
            </a:r>
            <a:br>
              <a:rPr lang="en-CA" sz="1200" b="1" dirty="0" smtClean="0">
                <a:solidFill>
                  <a:srgbClr val="EF4051"/>
                </a:solidFill>
                <a:latin typeface="Century Gothic" panose="020B0502020202020204" pitchFamily="34" charset="0"/>
              </a:rPr>
            </a:br>
            <a:r>
              <a:rPr lang="en-CA" sz="1200" b="1" dirty="0" smtClean="0">
                <a:solidFill>
                  <a:srgbClr val="EF4051"/>
                </a:solidFill>
                <a:latin typeface="Century Gothic" panose="020B0502020202020204" pitchFamily="34" charset="0"/>
              </a:rPr>
              <a:t>Matter</a:t>
            </a:r>
          </a:p>
          <a:p>
            <a:pPr algn="ctr"/>
            <a:r>
              <a:rPr lang="en-CA" sz="1200" b="1" dirty="0" smtClean="0">
                <a:solidFill>
                  <a:srgbClr val="EF4051"/>
                </a:solidFill>
                <a:latin typeface="Century Gothic" panose="020B0502020202020204" pitchFamily="34" charset="0"/>
              </a:rPr>
              <a:t>Experts</a:t>
            </a:r>
            <a:endParaRPr lang="en-CA" sz="1200" b="1" dirty="0">
              <a:solidFill>
                <a:srgbClr val="EF4051"/>
              </a:solidFill>
              <a:latin typeface="Century Gothic" panose="020B0502020202020204" pitchFamily="34" charset="0"/>
            </a:endParaRPr>
          </a:p>
        </p:txBody>
      </p:sp>
      <p:cxnSp>
        <p:nvCxnSpPr>
          <p:cNvPr id="729" name="Straight Arrow Connector 728"/>
          <p:cNvCxnSpPr/>
          <p:nvPr/>
        </p:nvCxnSpPr>
        <p:spPr>
          <a:xfrm flipH="1">
            <a:off x="3737371" y="1999814"/>
            <a:ext cx="2071221" cy="922844"/>
          </a:xfrm>
          <a:prstGeom prst="straightConnector1">
            <a:avLst/>
          </a:prstGeom>
          <a:ln>
            <a:solidFill>
              <a:srgbClr val="73B632"/>
            </a:solidFill>
            <a:prstDash val="dash"/>
            <a:headEnd type="arrow"/>
            <a:tailEnd type="arrow"/>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rot="20173768">
            <a:off x="4291775" y="2226316"/>
            <a:ext cx="1079142" cy="430887"/>
          </a:xfrm>
          <a:prstGeom prst="rect">
            <a:avLst/>
          </a:prstGeom>
          <a:noFill/>
        </p:spPr>
        <p:txBody>
          <a:bodyPr wrap="none" rtlCol="0">
            <a:spAutoFit/>
          </a:bodyPr>
          <a:lstStyle/>
          <a:p>
            <a:pPr algn="ctr"/>
            <a:r>
              <a:rPr lang="en-CA" sz="1100" b="1" dirty="0">
                <a:solidFill>
                  <a:srgbClr val="73B632"/>
                </a:solidFill>
                <a:latin typeface="Century Gothic" panose="020B0502020202020204" pitchFamily="34" charset="0"/>
              </a:rPr>
              <a:t>Remove </a:t>
            </a:r>
            <a:endParaRPr lang="en-CA" sz="1100" b="1" dirty="0" smtClean="0">
              <a:solidFill>
                <a:srgbClr val="73B632"/>
              </a:solidFill>
              <a:latin typeface="Century Gothic" panose="020B0502020202020204" pitchFamily="34" charset="0"/>
            </a:endParaRPr>
          </a:p>
          <a:p>
            <a:pPr algn="ctr"/>
            <a:r>
              <a:rPr lang="en-CA" sz="1100" b="1" dirty="0" smtClean="0">
                <a:solidFill>
                  <a:srgbClr val="73B632"/>
                </a:solidFill>
                <a:latin typeface="Century Gothic" panose="020B0502020202020204" pitchFamily="34" charset="0"/>
              </a:rPr>
              <a:t>Impediments</a:t>
            </a:r>
            <a:endParaRPr lang="en-CA" sz="1100" b="1" dirty="0">
              <a:solidFill>
                <a:srgbClr val="73B632"/>
              </a:solidFill>
              <a:latin typeface="Century Gothic" panose="020B0502020202020204" pitchFamily="34" charset="0"/>
            </a:endParaRPr>
          </a:p>
        </p:txBody>
      </p:sp>
      <p:sp>
        <p:nvSpPr>
          <p:cNvPr id="421" name="TextBox 420"/>
          <p:cNvSpPr txBox="1"/>
          <p:nvPr/>
        </p:nvSpPr>
        <p:spPr>
          <a:xfrm rot="2478918">
            <a:off x="7277353" y="2433798"/>
            <a:ext cx="1079142" cy="430887"/>
          </a:xfrm>
          <a:prstGeom prst="rect">
            <a:avLst/>
          </a:prstGeom>
          <a:noFill/>
        </p:spPr>
        <p:txBody>
          <a:bodyPr wrap="none" rtlCol="0">
            <a:spAutoFit/>
          </a:bodyPr>
          <a:lstStyle/>
          <a:p>
            <a:pPr algn="ctr"/>
            <a:r>
              <a:rPr lang="en-CA" sz="1100" b="1" dirty="0">
                <a:solidFill>
                  <a:srgbClr val="73B632"/>
                </a:solidFill>
                <a:latin typeface="Century Gothic" panose="020B0502020202020204" pitchFamily="34" charset="0"/>
              </a:rPr>
              <a:t>Remove </a:t>
            </a:r>
            <a:endParaRPr lang="en-CA" sz="1100" b="1" dirty="0" smtClean="0">
              <a:solidFill>
                <a:srgbClr val="73B632"/>
              </a:solidFill>
              <a:latin typeface="Century Gothic" panose="020B0502020202020204" pitchFamily="34" charset="0"/>
            </a:endParaRPr>
          </a:p>
          <a:p>
            <a:pPr algn="ctr"/>
            <a:r>
              <a:rPr lang="en-CA" sz="1100" b="1" dirty="0" smtClean="0">
                <a:solidFill>
                  <a:srgbClr val="73B632"/>
                </a:solidFill>
                <a:latin typeface="Century Gothic" panose="020B0502020202020204" pitchFamily="34" charset="0"/>
              </a:rPr>
              <a:t>Impediments</a:t>
            </a:r>
            <a:endParaRPr lang="en-CA" sz="1100" b="1" dirty="0">
              <a:solidFill>
                <a:srgbClr val="73B632"/>
              </a:solidFill>
              <a:latin typeface="Century Gothic" panose="020B0502020202020204" pitchFamily="34" charset="0"/>
            </a:endParaRPr>
          </a:p>
        </p:txBody>
      </p:sp>
      <p:sp>
        <p:nvSpPr>
          <p:cNvPr id="425" name="TextBox 424"/>
          <p:cNvSpPr txBox="1"/>
          <p:nvPr/>
        </p:nvSpPr>
        <p:spPr>
          <a:xfrm>
            <a:off x="7314407" y="858162"/>
            <a:ext cx="1124026" cy="521771"/>
          </a:xfrm>
          <a:prstGeom prst="rect">
            <a:avLst/>
          </a:prstGeom>
          <a:noFill/>
        </p:spPr>
        <p:txBody>
          <a:bodyPr wrap="none" rtlCol="0">
            <a:spAutoFit/>
          </a:bodyPr>
          <a:lstStyle/>
          <a:p>
            <a:pPr algn="ctr"/>
            <a:r>
              <a:rPr lang="en-CA" sz="1400" b="1" i="1" dirty="0" smtClean="0">
                <a:solidFill>
                  <a:srgbClr val="73B632"/>
                </a:solidFill>
                <a:latin typeface="Century Gothic" panose="020B0502020202020204" pitchFamily="34" charset="0"/>
              </a:rPr>
              <a:t>Business</a:t>
            </a:r>
          </a:p>
          <a:p>
            <a:pPr algn="ctr"/>
            <a:r>
              <a:rPr lang="en-CA" sz="1400" b="1" i="1" dirty="0" smtClean="0">
                <a:solidFill>
                  <a:srgbClr val="73B632"/>
                </a:solidFill>
                <a:latin typeface="Century Gothic" panose="020B0502020202020204" pitchFamily="34" charset="0"/>
              </a:rPr>
              <a:t>Objectives</a:t>
            </a:r>
            <a:endParaRPr lang="en-CA" b="1" i="1" dirty="0">
              <a:solidFill>
                <a:srgbClr val="73B632"/>
              </a:solidFill>
              <a:latin typeface="Century Gothic" panose="020B0502020202020204" pitchFamily="34" charset="0"/>
            </a:endParaRPr>
          </a:p>
        </p:txBody>
      </p:sp>
      <p:sp>
        <p:nvSpPr>
          <p:cNvPr id="426" name="TextBox 425"/>
          <p:cNvSpPr txBox="1"/>
          <p:nvPr/>
        </p:nvSpPr>
        <p:spPr>
          <a:xfrm>
            <a:off x="4954013" y="5621837"/>
            <a:ext cx="1425390" cy="583155"/>
          </a:xfrm>
          <a:prstGeom prst="rect">
            <a:avLst/>
          </a:prstGeom>
          <a:noFill/>
        </p:spPr>
        <p:txBody>
          <a:bodyPr wrap="none" rtlCol="0">
            <a:spAutoFit/>
          </a:bodyPr>
          <a:lstStyle/>
          <a:p>
            <a:pPr algn="ctr"/>
            <a:r>
              <a:rPr lang="en-CA" sz="1400" b="1" i="1" dirty="0" smtClean="0">
                <a:solidFill>
                  <a:srgbClr val="5B9BD5"/>
                </a:solidFill>
                <a:latin typeface="Century Gothic" panose="020B0502020202020204" pitchFamily="34" charset="0"/>
              </a:rPr>
              <a:t>Implements</a:t>
            </a:r>
            <a:r>
              <a:rPr lang="en-CA" b="1" i="1" dirty="0">
                <a:solidFill>
                  <a:srgbClr val="5B9BD5"/>
                </a:solidFill>
                <a:latin typeface="Century Gothic" panose="020B0502020202020204" pitchFamily="34" charset="0"/>
              </a:rPr>
              <a:t> </a:t>
            </a:r>
            <a:r>
              <a:rPr lang="en-CA" b="1" i="1" dirty="0" smtClean="0">
                <a:solidFill>
                  <a:srgbClr val="5B9BD5"/>
                </a:solidFill>
                <a:latin typeface="Century Gothic" panose="020B0502020202020204" pitchFamily="34" charset="0"/>
              </a:rPr>
              <a:t>&amp;</a:t>
            </a:r>
          </a:p>
          <a:p>
            <a:pPr algn="ctr"/>
            <a:r>
              <a:rPr lang="en-CA" sz="1400" b="1" i="1" dirty="0" smtClean="0">
                <a:solidFill>
                  <a:srgbClr val="5B9BD5"/>
                </a:solidFill>
                <a:latin typeface="Century Gothic" panose="020B0502020202020204" pitchFamily="34" charset="0"/>
              </a:rPr>
              <a:t>Delivers</a:t>
            </a:r>
          </a:p>
        </p:txBody>
      </p:sp>
      <p:sp>
        <p:nvSpPr>
          <p:cNvPr id="427" name="TextBox 426"/>
          <p:cNvSpPr txBox="1"/>
          <p:nvPr/>
        </p:nvSpPr>
        <p:spPr>
          <a:xfrm>
            <a:off x="4954013" y="858162"/>
            <a:ext cx="955711" cy="521771"/>
          </a:xfrm>
          <a:prstGeom prst="rect">
            <a:avLst/>
          </a:prstGeom>
          <a:noFill/>
        </p:spPr>
        <p:txBody>
          <a:bodyPr wrap="none" rtlCol="0">
            <a:spAutoFit/>
          </a:bodyPr>
          <a:lstStyle/>
          <a:p>
            <a:pPr algn="ctr"/>
            <a:r>
              <a:rPr lang="en-CA" sz="1400" b="1" i="1" dirty="0" smtClean="0">
                <a:solidFill>
                  <a:srgbClr val="73B632"/>
                </a:solidFill>
                <a:latin typeface="Century Gothic" panose="020B0502020202020204" pitchFamily="34" charset="0"/>
              </a:rPr>
              <a:t>Strategic</a:t>
            </a:r>
          </a:p>
          <a:p>
            <a:pPr algn="ctr"/>
            <a:r>
              <a:rPr lang="en-CA" sz="1400" b="1" i="1" dirty="0" smtClean="0">
                <a:solidFill>
                  <a:srgbClr val="73B632"/>
                </a:solidFill>
                <a:latin typeface="Century Gothic" panose="020B0502020202020204" pitchFamily="34" charset="0"/>
              </a:rPr>
              <a:t>Vision</a:t>
            </a:r>
            <a:endParaRPr lang="en-CA" sz="1400" b="1" i="1" dirty="0">
              <a:solidFill>
                <a:srgbClr val="73B632"/>
              </a:solidFill>
              <a:latin typeface="Century Gothic" panose="020B0502020202020204" pitchFamily="34" charset="0"/>
            </a:endParaRPr>
          </a:p>
        </p:txBody>
      </p:sp>
      <p:sp>
        <p:nvSpPr>
          <p:cNvPr id="255" name="Title 1">
            <a:extLst>
              <a:ext uri="{FF2B5EF4-FFF2-40B4-BE49-F238E27FC236}">
                <a16:creationId xmlns:a16="http://schemas.microsoft.com/office/drawing/2014/main" xmlns="" id="{C4CC0F66-F716-9E4A-A350-90E627E348D3}"/>
              </a:ext>
            </a:extLst>
          </p:cNvPr>
          <p:cNvSpPr txBox="1">
            <a:spLocks/>
          </p:cNvSpPr>
          <p:nvPr/>
        </p:nvSpPr>
        <p:spPr bwMode="auto">
          <a:xfrm>
            <a:off x="1922668" y="464417"/>
            <a:ext cx="3641278" cy="407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a:defRPr/>
            </a:pPr>
            <a:r>
              <a:rPr lang="en-CA" sz="2800" b="1" dirty="0" smtClean="0">
                <a:solidFill>
                  <a:srgbClr val="7030A0"/>
                </a:solidFill>
              </a:rPr>
              <a:t>The Scrum Structure</a:t>
            </a:r>
            <a:endParaRPr lang="en-CA" sz="2800" b="1" dirty="0">
              <a:solidFill>
                <a:srgbClr val="7030A0"/>
              </a:solidFill>
            </a:endParaRPr>
          </a:p>
        </p:txBody>
      </p:sp>
    </p:spTree>
    <p:extLst>
      <p:ext uri="{BB962C8B-B14F-4D97-AF65-F5344CB8AC3E}">
        <p14:creationId xmlns:p14="http://schemas.microsoft.com/office/powerpoint/2010/main" val="21154838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4CC0F66-F716-9E4A-A350-90E627E348D3}"/>
              </a:ext>
            </a:extLst>
          </p:cNvPr>
          <p:cNvSpPr txBox="1">
            <a:spLocks/>
          </p:cNvSpPr>
          <p:nvPr/>
        </p:nvSpPr>
        <p:spPr bwMode="auto">
          <a:xfrm>
            <a:off x="557212" y="2424333"/>
            <a:ext cx="8229600" cy="643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L="0" marR="0" lvl="0" indent="0" algn="l" defTabSz="457200" rtl="0" eaLnBrk="0" fontAlgn="base" latinLnBrk="0" hangingPunct="0">
              <a:lnSpc>
                <a:spcPct val="100000"/>
              </a:lnSpc>
              <a:spcBef>
                <a:spcPct val="0"/>
              </a:spcBef>
              <a:spcAft>
                <a:spcPct val="0"/>
              </a:spcAft>
              <a:buClrTx/>
              <a:buSzTx/>
              <a:buFontTx/>
              <a:buNone/>
              <a:tabLst/>
              <a:defRPr/>
            </a:pPr>
            <a:r>
              <a:rPr lang="en-CA" sz="4000" dirty="0" smtClean="0">
                <a:solidFill>
                  <a:schemeClr val="bg1"/>
                </a:solidFill>
              </a:rPr>
              <a:t>Introduction to Scrum</a:t>
            </a:r>
            <a:endParaRPr kumimoji="0" lang="en-CA" sz="4000" i="0" u="none" strike="noStrike" kern="1200" cap="none" spc="0" normalizeH="0" baseline="0" noProof="0" dirty="0">
              <a:ln>
                <a:noFill/>
              </a:ln>
              <a:solidFill>
                <a:schemeClr val="bg1"/>
              </a:solidFill>
              <a:effectLst/>
              <a:uLnTx/>
              <a:uFillTx/>
            </a:endParaRPr>
          </a:p>
        </p:txBody>
      </p:sp>
      <p:grpSp>
        <p:nvGrpSpPr>
          <p:cNvPr id="3" name="Group 2"/>
          <p:cNvGrpSpPr/>
          <p:nvPr/>
        </p:nvGrpSpPr>
        <p:grpSpPr>
          <a:xfrm>
            <a:off x="636750" y="3108809"/>
            <a:ext cx="5079129" cy="0"/>
            <a:chOff x="4091013" y="859956"/>
            <a:chExt cx="3983631" cy="0"/>
          </a:xfrm>
        </p:grpSpPr>
        <p:cxnSp>
          <p:nvCxnSpPr>
            <p:cNvPr id="4" name="Straight Connector 3">
              <a:extLst>
                <a:ext uri="{FF2B5EF4-FFF2-40B4-BE49-F238E27FC236}">
                  <a16:creationId xmlns="" xmlns:a16="http://schemas.microsoft.com/office/drawing/2014/main" id="{85759687-866C-467B-BA30-9804C89769DC}"/>
                </a:ext>
              </a:extLst>
            </p:cNvPr>
            <p:cNvCxnSpPr/>
            <p:nvPr/>
          </p:nvCxnSpPr>
          <p:spPr>
            <a:xfrm>
              <a:off x="4091013" y="859956"/>
              <a:ext cx="1280160" cy="0"/>
            </a:xfrm>
            <a:prstGeom prst="line">
              <a:avLst/>
            </a:prstGeom>
            <a:noFill/>
            <a:ln w="66675" cap="flat" cmpd="sng" algn="ctr">
              <a:solidFill>
                <a:srgbClr val="E47623"/>
              </a:solidFill>
              <a:prstDash val="solid"/>
            </a:ln>
            <a:effectLst/>
          </p:spPr>
        </p:cxnSp>
        <p:cxnSp>
          <p:nvCxnSpPr>
            <p:cNvPr id="5" name="Straight Connector 4">
              <a:extLst>
                <a:ext uri="{FF2B5EF4-FFF2-40B4-BE49-F238E27FC236}">
                  <a16:creationId xmlns="" xmlns:a16="http://schemas.microsoft.com/office/drawing/2014/main" id="{85759687-866C-467B-BA30-9804C89769DC}"/>
                </a:ext>
              </a:extLst>
            </p:cNvPr>
            <p:cNvCxnSpPr/>
            <p:nvPr/>
          </p:nvCxnSpPr>
          <p:spPr>
            <a:xfrm>
              <a:off x="5439389" y="859956"/>
              <a:ext cx="1280160" cy="0"/>
            </a:xfrm>
            <a:prstGeom prst="line">
              <a:avLst/>
            </a:prstGeom>
            <a:noFill/>
            <a:ln w="66675" cap="flat" cmpd="sng" algn="ctr">
              <a:solidFill>
                <a:srgbClr val="5B9BD5"/>
              </a:solidFill>
              <a:prstDash val="solid"/>
            </a:ln>
            <a:effectLst/>
          </p:spPr>
        </p:cxnSp>
        <p:cxnSp>
          <p:nvCxnSpPr>
            <p:cNvPr id="6" name="Straight Connector 5">
              <a:extLst>
                <a:ext uri="{FF2B5EF4-FFF2-40B4-BE49-F238E27FC236}">
                  <a16:creationId xmlns="" xmlns:a16="http://schemas.microsoft.com/office/drawing/2014/main" id="{85759687-866C-467B-BA30-9804C89769DC}"/>
                </a:ext>
              </a:extLst>
            </p:cNvPr>
            <p:cNvCxnSpPr/>
            <p:nvPr/>
          </p:nvCxnSpPr>
          <p:spPr>
            <a:xfrm>
              <a:off x="6794484" y="859956"/>
              <a:ext cx="1280160" cy="0"/>
            </a:xfrm>
            <a:prstGeom prst="line">
              <a:avLst/>
            </a:prstGeom>
            <a:noFill/>
            <a:ln w="66675" cap="flat" cmpd="sng" algn="ctr">
              <a:solidFill>
                <a:srgbClr val="73B632"/>
              </a:solidFill>
              <a:prstDash val="solid"/>
            </a:ln>
            <a:effectLst/>
          </p:spPr>
        </p:cxnSp>
      </p:grpSp>
      <p:cxnSp>
        <p:nvCxnSpPr>
          <p:cNvPr id="7" name="Straight Connector 6">
            <a:extLst>
              <a:ext uri="{FF2B5EF4-FFF2-40B4-BE49-F238E27FC236}">
                <a16:creationId xmlns="" xmlns:a16="http://schemas.microsoft.com/office/drawing/2014/main" id="{85759687-866C-467B-BA30-9804C89769DC}"/>
              </a:ext>
            </a:extLst>
          </p:cNvPr>
          <p:cNvCxnSpPr/>
          <p:nvPr/>
        </p:nvCxnSpPr>
        <p:spPr>
          <a:xfrm>
            <a:off x="5793569" y="3108809"/>
            <a:ext cx="1632204" cy="0"/>
          </a:xfrm>
          <a:prstGeom prst="line">
            <a:avLst/>
          </a:prstGeom>
          <a:noFill/>
          <a:ln w="66675" cap="flat" cmpd="sng" algn="ctr">
            <a:solidFill>
              <a:srgbClr val="EF4051"/>
            </a:solidFill>
            <a:prstDash val="solid"/>
          </a:ln>
          <a:effectLst/>
        </p:spPr>
      </p:cxnSp>
    </p:spTree>
    <p:extLst>
      <p:ext uri="{BB962C8B-B14F-4D97-AF65-F5344CB8AC3E}">
        <p14:creationId xmlns:p14="http://schemas.microsoft.com/office/powerpoint/2010/main" val="6485892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 xmlns:a16="http://schemas.microsoft.com/office/drawing/2014/main" id="{C4CC0F66-F716-9E4A-A350-90E627E348D3}"/>
              </a:ext>
            </a:extLst>
          </p:cNvPr>
          <p:cNvSpPr txBox="1">
            <a:spLocks/>
          </p:cNvSpPr>
          <p:nvPr/>
        </p:nvSpPr>
        <p:spPr bwMode="auto">
          <a:xfrm>
            <a:off x="185737" y="629444"/>
            <a:ext cx="8229600" cy="408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rmAutofit fontScale="97500" lnSpcReduction="10000"/>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CA" sz="2400" b="0" i="0" u="none" strike="noStrike" kern="1200" cap="none" spc="0" normalizeH="0" baseline="0" noProof="0" dirty="0" smtClean="0">
                <a:ln>
                  <a:noFill/>
                </a:ln>
                <a:solidFill>
                  <a:srgbClr val="5B9BD5"/>
                </a:solidFill>
                <a:effectLst/>
                <a:uLnTx/>
                <a:uFillTx/>
                <a:latin typeface="Century Gothic" pitchFamily="34" charset="0"/>
                <a:ea typeface="ヒラギノ角ゴ Pro W3" pitchFamily="126" charset="-128"/>
              </a:rPr>
              <a:t>Scrum</a:t>
            </a:r>
            <a:r>
              <a:rPr kumimoji="0" lang="en-CA" sz="2400" b="0" i="0" u="none" strike="noStrike" kern="1200" cap="none" spc="0" normalizeH="0" noProof="0" dirty="0" smtClean="0">
                <a:ln>
                  <a:noFill/>
                </a:ln>
                <a:solidFill>
                  <a:srgbClr val="5B9BD5"/>
                </a:solidFill>
                <a:effectLst/>
                <a:uLnTx/>
                <a:uFillTx/>
                <a:latin typeface="Century Gothic" pitchFamily="34" charset="0"/>
                <a:ea typeface="ヒラギノ角ゴ Pro W3" pitchFamily="126" charset="-128"/>
              </a:rPr>
              <a:t> Agile</a:t>
            </a:r>
            <a:endParaRPr kumimoji="0" lang="en-CA" sz="2400" b="0" i="0" u="none" strike="noStrike" kern="1200" cap="none" spc="0" normalizeH="0" baseline="0" noProof="0" dirty="0">
              <a:ln>
                <a:noFill/>
              </a:ln>
              <a:solidFill>
                <a:srgbClr val="5B9BD5"/>
              </a:solidFill>
              <a:effectLst/>
              <a:uLnTx/>
              <a:uFillTx/>
              <a:latin typeface="Century Gothic" pitchFamily="34" charset="0"/>
              <a:ea typeface="ヒラギノ角ゴ Pro W3" pitchFamily="126" charset="-128"/>
            </a:endParaRPr>
          </a:p>
        </p:txBody>
      </p:sp>
      <p:sp>
        <p:nvSpPr>
          <p:cNvPr id="12" name="Title 1">
            <a:extLst>
              <a:ext uri="{FF2B5EF4-FFF2-40B4-BE49-F238E27FC236}">
                <a16:creationId xmlns="" xmlns:a16="http://schemas.microsoft.com/office/drawing/2014/main" id="{C4CC0F66-F716-9E4A-A350-90E627E348D3}"/>
              </a:ext>
            </a:extLst>
          </p:cNvPr>
          <p:cNvSpPr txBox="1">
            <a:spLocks/>
          </p:cNvSpPr>
          <p:nvPr/>
        </p:nvSpPr>
        <p:spPr bwMode="auto">
          <a:xfrm>
            <a:off x="185737" y="1504950"/>
            <a:ext cx="11237119" cy="1438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CA" sz="1600" b="0" i="0" u="none" strike="noStrike" kern="1200" cap="none" spc="0" normalizeH="0" baseline="0" noProof="0" dirty="0" smtClean="0">
                <a:ln>
                  <a:noFill/>
                </a:ln>
                <a:solidFill>
                  <a:schemeClr val="tx1"/>
                </a:solidFill>
                <a:effectLst/>
                <a:uLnTx/>
                <a:uFillTx/>
                <a:latin typeface="Century Gothic" pitchFamily="34" charset="0"/>
                <a:ea typeface="ヒラギノ角ゴ Pro W3" pitchFamily="126" charset="-128"/>
              </a:rPr>
              <a:t>Scrum is the most</a:t>
            </a:r>
            <a:r>
              <a:rPr kumimoji="0" lang="en-CA" sz="1600" b="0" i="0" u="none" strike="noStrike" kern="1200" cap="none" spc="0" normalizeH="0" noProof="0" dirty="0" smtClean="0">
                <a:ln>
                  <a:noFill/>
                </a:ln>
                <a:solidFill>
                  <a:schemeClr val="tx1"/>
                </a:solidFill>
                <a:effectLst/>
                <a:uLnTx/>
                <a:uFillTx/>
                <a:latin typeface="Century Gothic" pitchFamily="34" charset="0"/>
                <a:ea typeface="ヒラギノ角ゴ Pro W3" pitchFamily="126" charset="-128"/>
              </a:rPr>
              <a:t> popular agile methodology in use in the industry and it is what we are using to begin our agile journey</a:t>
            </a:r>
          </a:p>
          <a:p>
            <a:pPr marL="0" marR="0" lvl="0" indent="0" algn="l" defTabSz="457200" rtl="0" eaLnBrk="0" fontAlgn="base" latinLnBrk="0" hangingPunct="0">
              <a:lnSpc>
                <a:spcPct val="100000"/>
              </a:lnSpc>
              <a:spcBef>
                <a:spcPct val="0"/>
              </a:spcBef>
              <a:spcAft>
                <a:spcPct val="0"/>
              </a:spcAft>
              <a:buClrTx/>
              <a:buSzTx/>
              <a:buFontTx/>
              <a:buNone/>
              <a:tabLst/>
              <a:defRPr/>
            </a:pPr>
            <a:endParaRPr lang="en-CA" sz="1600" dirty="0">
              <a:solidFill>
                <a:schemeClr val="tx1"/>
              </a:solidFill>
            </a:endParaRPr>
          </a:p>
          <a:p>
            <a:pPr marL="0" marR="0" lvl="0" indent="0" algn="l" defTabSz="457200" rtl="0" eaLnBrk="0" fontAlgn="base" latinLnBrk="0" hangingPunct="0">
              <a:lnSpc>
                <a:spcPct val="100000"/>
              </a:lnSpc>
              <a:spcBef>
                <a:spcPct val="0"/>
              </a:spcBef>
              <a:spcAft>
                <a:spcPct val="0"/>
              </a:spcAft>
              <a:buClrTx/>
              <a:buSzTx/>
              <a:buFontTx/>
              <a:buNone/>
              <a:tabLst/>
              <a:defRPr/>
            </a:pPr>
            <a:endParaRPr kumimoji="0" lang="en-CA" sz="1600" b="0" i="0" u="none" strike="noStrike" kern="1200" cap="none" spc="0" normalizeH="0" noProof="0" dirty="0" smtClean="0">
              <a:ln>
                <a:noFill/>
              </a:ln>
              <a:solidFill>
                <a:schemeClr val="tx1"/>
              </a:solidFill>
              <a:effectLst/>
              <a:uLnTx/>
              <a:uFillTx/>
              <a:latin typeface="Century Gothic" pitchFamily="34" charset="0"/>
              <a:ea typeface="ヒラギノ角ゴ Pro W3" pitchFamily="126" charset="-128"/>
            </a:endParaRPr>
          </a:p>
          <a:p>
            <a:pPr marL="0" marR="0" lvl="0" indent="0" algn="l" defTabSz="457200" rtl="0" eaLnBrk="0" fontAlgn="base" latinLnBrk="0" hangingPunct="0">
              <a:lnSpc>
                <a:spcPct val="100000"/>
              </a:lnSpc>
              <a:spcBef>
                <a:spcPct val="0"/>
              </a:spcBef>
              <a:spcAft>
                <a:spcPct val="0"/>
              </a:spcAft>
              <a:buClrTx/>
              <a:buSzTx/>
              <a:buFontTx/>
              <a:buNone/>
              <a:tabLst/>
              <a:defRPr/>
            </a:pPr>
            <a:endParaRPr lang="en-CA" sz="1600" baseline="0" dirty="0">
              <a:solidFill>
                <a:schemeClr val="tx1"/>
              </a:solidFill>
            </a:endParaRPr>
          </a:p>
          <a:p>
            <a:r>
              <a:rPr lang="en-CA" sz="1600" dirty="0">
                <a:solidFill>
                  <a:schemeClr val="tx1"/>
                </a:solidFill>
              </a:rPr>
              <a:t>Scrum provides a means for teams to establish a view of how they think something</a:t>
            </a:r>
          </a:p>
          <a:p>
            <a:r>
              <a:rPr lang="en-CA" sz="1600" dirty="0">
                <a:solidFill>
                  <a:schemeClr val="tx1"/>
                </a:solidFill>
              </a:rPr>
              <a:t>works, try it out, reflect on the experience, and make the appropriate adjustments</a:t>
            </a:r>
            <a:endParaRPr kumimoji="0" lang="en-CA" sz="1600" b="0" i="0" u="none" strike="noStrike" kern="1200" cap="none" spc="0" normalizeH="0" baseline="0" noProof="0" dirty="0">
              <a:ln>
                <a:noFill/>
              </a:ln>
              <a:solidFill>
                <a:schemeClr val="tx1"/>
              </a:solidFill>
              <a:effectLst/>
              <a:uLnTx/>
              <a:uFillTx/>
            </a:endParaRPr>
          </a:p>
        </p:txBody>
      </p:sp>
      <p:grpSp>
        <p:nvGrpSpPr>
          <p:cNvPr id="82" name="Group 81"/>
          <p:cNvGrpSpPr/>
          <p:nvPr/>
        </p:nvGrpSpPr>
        <p:grpSpPr>
          <a:xfrm>
            <a:off x="7799845" y="2373984"/>
            <a:ext cx="3623011" cy="2887203"/>
            <a:chOff x="4280230" y="1734341"/>
            <a:chExt cx="3623011" cy="2887204"/>
          </a:xfrm>
        </p:grpSpPr>
        <p:sp>
          <p:nvSpPr>
            <p:cNvPr id="80" name="Oval 79"/>
            <p:cNvSpPr/>
            <p:nvPr/>
          </p:nvSpPr>
          <p:spPr>
            <a:xfrm>
              <a:off x="6074442" y="2792744"/>
              <a:ext cx="1828799" cy="1828800"/>
            </a:xfrm>
            <a:prstGeom prst="ellipse">
              <a:avLst/>
            </a:prstGeom>
            <a:solidFill>
              <a:srgbClr val="73B632"/>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Artifacts</a:t>
              </a:r>
              <a:endParaRPr lang="en-US" dirty="0"/>
            </a:p>
          </p:txBody>
        </p:sp>
        <p:sp>
          <p:nvSpPr>
            <p:cNvPr id="4" name="Oval 3"/>
            <p:cNvSpPr/>
            <p:nvPr/>
          </p:nvSpPr>
          <p:spPr>
            <a:xfrm>
              <a:off x="4280230" y="2792745"/>
              <a:ext cx="1828799" cy="1828800"/>
            </a:xfrm>
            <a:prstGeom prst="ellipse">
              <a:avLst/>
            </a:prstGeom>
            <a:solidFill>
              <a:srgbClr val="E47623"/>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Ceremonies</a:t>
              </a:r>
              <a:endParaRPr lang="en-US" dirty="0"/>
            </a:p>
          </p:txBody>
        </p:sp>
        <p:sp>
          <p:nvSpPr>
            <p:cNvPr id="79" name="Oval 78"/>
            <p:cNvSpPr/>
            <p:nvPr/>
          </p:nvSpPr>
          <p:spPr>
            <a:xfrm>
              <a:off x="5194630" y="1734341"/>
              <a:ext cx="1828799" cy="1828800"/>
            </a:xfrm>
            <a:prstGeom prst="ellipse">
              <a:avLst/>
            </a:prstGeom>
            <a:solidFill>
              <a:srgbClr val="5B9BD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Roles</a:t>
              </a:r>
              <a:endParaRPr lang="en-US" dirty="0"/>
            </a:p>
          </p:txBody>
        </p:sp>
      </p:grpSp>
      <p:sp>
        <p:nvSpPr>
          <p:cNvPr id="85" name="Title 1">
            <a:extLst>
              <a:ext uri="{FF2B5EF4-FFF2-40B4-BE49-F238E27FC236}">
                <a16:creationId xmlns="" xmlns:a16="http://schemas.microsoft.com/office/drawing/2014/main" id="{C4CC0F66-F716-9E4A-A350-90E627E348D3}"/>
              </a:ext>
            </a:extLst>
          </p:cNvPr>
          <p:cNvSpPr txBox="1">
            <a:spLocks/>
          </p:cNvSpPr>
          <p:nvPr/>
        </p:nvSpPr>
        <p:spPr bwMode="auto">
          <a:xfrm>
            <a:off x="275870" y="3880339"/>
            <a:ext cx="5477003" cy="3039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lang="en-CA" sz="1400" b="0" i="0" u="none" strike="noStrike" kern="1200" cap="none" spc="0" normalizeH="0" baseline="0" noProof="0" dirty="0">
              <a:ln>
                <a:noFill/>
              </a:ln>
              <a:solidFill>
                <a:schemeClr val="tx1"/>
              </a:solidFill>
              <a:effectLst/>
              <a:uLnTx/>
              <a:uFillTx/>
              <a:latin typeface="Century Gothic" pitchFamily="34" charset="0"/>
              <a:ea typeface="ヒラギノ角ゴ Pro W3" pitchFamily="126" charset="-128"/>
            </a:endParaRPr>
          </a:p>
        </p:txBody>
      </p:sp>
      <p:sp>
        <p:nvSpPr>
          <p:cNvPr id="86" name="Title 1">
            <a:extLst>
              <a:ext uri="{FF2B5EF4-FFF2-40B4-BE49-F238E27FC236}">
                <a16:creationId xmlns="" xmlns:a16="http://schemas.microsoft.com/office/drawing/2014/main" id="{C4CC0F66-F716-9E4A-A350-90E627E348D3}"/>
              </a:ext>
            </a:extLst>
          </p:cNvPr>
          <p:cNvSpPr txBox="1">
            <a:spLocks/>
          </p:cNvSpPr>
          <p:nvPr/>
        </p:nvSpPr>
        <p:spPr bwMode="auto">
          <a:xfrm>
            <a:off x="275871" y="4235087"/>
            <a:ext cx="801254" cy="3039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lang="en-CA" sz="1400" b="1" i="0" u="none" strike="noStrike" kern="1200" cap="none" spc="0" normalizeH="0" baseline="0" noProof="0" dirty="0">
              <a:ln>
                <a:noFill/>
              </a:ln>
              <a:solidFill>
                <a:srgbClr val="5B9BD5"/>
              </a:solidFill>
              <a:effectLst/>
              <a:uLnTx/>
              <a:uFillTx/>
              <a:latin typeface="Century Gothic" pitchFamily="34" charset="0"/>
              <a:ea typeface="ヒラギノ角ゴ Pro W3" pitchFamily="126" charset="-128"/>
            </a:endParaRPr>
          </a:p>
        </p:txBody>
      </p:sp>
      <p:sp>
        <p:nvSpPr>
          <p:cNvPr id="87" name="Title 1">
            <a:extLst>
              <a:ext uri="{FF2B5EF4-FFF2-40B4-BE49-F238E27FC236}">
                <a16:creationId xmlns="" xmlns:a16="http://schemas.microsoft.com/office/drawing/2014/main" id="{C4CC0F66-F716-9E4A-A350-90E627E348D3}"/>
              </a:ext>
            </a:extLst>
          </p:cNvPr>
          <p:cNvSpPr txBox="1">
            <a:spLocks/>
          </p:cNvSpPr>
          <p:nvPr/>
        </p:nvSpPr>
        <p:spPr bwMode="auto">
          <a:xfrm>
            <a:off x="190878" y="3511536"/>
            <a:ext cx="7013003" cy="9588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L="0" marR="0" lvl="0" indent="0" algn="l" defTabSz="457200" rtl="0" eaLnBrk="0" fontAlgn="base" latinLnBrk="0" hangingPunct="0">
              <a:lnSpc>
                <a:spcPct val="100000"/>
              </a:lnSpc>
              <a:spcBef>
                <a:spcPct val="0"/>
              </a:spcBef>
              <a:spcAft>
                <a:spcPct val="0"/>
              </a:spcAft>
              <a:buClrTx/>
              <a:buSzTx/>
              <a:buFontTx/>
              <a:buNone/>
              <a:tabLst/>
              <a:defRPr/>
            </a:pPr>
            <a:r>
              <a:rPr lang="en-CA" sz="1800" noProof="0" dirty="0" smtClean="0">
                <a:solidFill>
                  <a:schemeClr val="tx1"/>
                </a:solidFill>
              </a:rPr>
              <a:t>A Scrum is completed by a team, made up of </a:t>
            </a:r>
            <a:r>
              <a:rPr lang="en-CA" sz="1800" dirty="0" smtClean="0">
                <a:solidFill>
                  <a:schemeClr val="tx1"/>
                </a:solidFill>
              </a:rPr>
              <a:t>different </a:t>
            </a:r>
            <a:r>
              <a:rPr lang="en-CA" sz="1800" noProof="0" dirty="0" smtClean="0">
                <a:solidFill>
                  <a:schemeClr val="tx1"/>
                </a:solidFill>
              </a:rPr>
              <a:t> </a:t>
            </a:r>
            <a:r>
              <a:rPr lang="en-CA" sz="1800" b="1" noProof="0" dirty="0" smtClean="0">
                <a:solidFill>
                  <a:srgbClr val="5B9BD5"/>
                </a:solidFill>
              </a:rPr>
              <a:t>Roles</a:t>
            </a:r>
            <a:r>
              <a:rPr lang="en-CA" sz="1800" dirty="0" smtClean="0">
                <a:solidFill>
                  <a:schemeClr val="tx1"/>
                </a:solidFill>
              </a:rPr>
              <a:t>, sprint</a:t>
            </a:r>
            <a:r>
              <a:rPr lang="en-CA" sz="1800" noProof="0" dirty="0" smtClean="0">
                <a:solidFill>
                  <a:schemeClr val="tx1"/>
                </a:solidFill>
              </a:rPr>
              <a:t> </a:t>
            </a:r>
            <a:r>
              <a:rPr lang="en-CA" sz="1800" b="1" noProof="0" dirty="0" smtClean="0">
                <a:solidFill>
                  <a:srgbClr val="E47623"/>
                </a:solidFill>
              </a:rPr>
              <a:t>Ceremonies</a:t>
            </a:r>
            <a:r>
              <a:rPr lang="en-CA" sz="1800" noProof="0" dirty="0" smtClean="0">
                <a:solidFill>
                  <a:schemeClr val="tx1"/>
                </a:solidFill>
              </a:rPr>
              <a:t>, and </a:t>
            </a:r>
            <a:r>
              <a:rPr lang="en-CA" sz="1800" b="1" noProof="0" dirty="0" smtClean="0">
                <a:solidFill>
                  <a:srgbClr val="73B632"/>
                </a:solidFill>
              </a:rPr>
              <a:t>Artifacts</a:t>
            </a:r>
            <a:r>
              <a:rPr lang="en-CA" sz="1800" dirty="0" smtClean="0">
                <a:solidFill>
                  <a:schemeClr val="tx1"/>
                </a:solidFill>
              </a:rPr>
              <a:t>. Structure and discipline are maintained with standards</a:t>
            </a:r>
            <a:r>
              <a:rPr lang="en-CA" sz="1800" noProof="0" dirty="0" smtClean="0">
                <a:solidFill>
                  <a:schemeClr val="tx1"/>
                </a:solidFill>
              </a:rPr>
              <a:t>.</a:t>
            </a:r>
            <a:endParaRPr kumimoji="0" lang="en-CA" sz="1800" i="0" u="none" strike="noStrike" kern="1200" cap="none" spc="0" normalizeH="0" baseline="0" noProof="0" dirty="0">
              <a:ln>
                <a:noFill/>
              </a:ln>
              <a:solidFill>
                <a:schemeClr val="tx1"/>
              </a:solidFill>
              <a:effectLst/>
              <a:uLnTx/>
              <a:uFillTx/>
            </a:endParaRPr>
          </a:p>
        </p:txBody>
      </p:sp>
    </p:spTree>
    <p:extLst>
      <p:ext uri="{BB962C8B-B14F-4D97-AF65-F5344CB8AC3E}">
        <p14:creationId xmlns:p14="http://schemas.microsoft.com/office/powerpoint/2010/main" val="174626462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 name="Rectangle 223"/>
          <p:cNvSpPr/>
          <p:nvPr/>
        </p:nvSpPr>
        <p:spPr>
          <a:xfrm>
            <a:off x="117566" y="656963"/>
            <a:ext cx="2569464" cy="5992412"/>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Rectangle 157"/>
          <p:cNvSpPr/>
          <p:nvPr/>
        </p:nvSpPr>
        <p:spPr>
          <a:xfrm>
            <a:off x="2738075" y="656963"/>
            <a:ext cx="9364337" cy="2724411"/>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val 1"/>
          <p:cNvSpPr/>
          <p:nvPr/>
        </p:nvSpPr>
        <p:spPr>
          <a:xfrm>
            <a:off x="399946" y="796348"/>
            <a:ext cx="1998618" cy="2002536"/>
          </a:xfrm>
          <a:prstGeom prst="ellipse">
            <a:avLst/>
          </a:prstGeom>
          <a:solidFill>
            <a:schemeClr val="bg1"/>
          </a:solidFill>
          <a:ln>
            <a:solidFill>
              <a:srgbClr val="5B9BD5"/>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 xmlns:a16="http://schemas.microsoft.com/office/drawing/2014/main" id="{C4CC0F66-F716-9E4A-A350-90E627E348D3}"/>
              </a:ext>
            </a:extLst>
          </p:cNvPr>
          <p:cNvSpPr txBox="1">
            <a:spLocks/>
          </p:cNvSpPr>
          <p:nvPr/>
        </p:nvSpPr>
        <p:spPr bwMode="auto">
          <a:xfrm>
            <a:off x="663239" y="2063810"/>
            <a:ext cx="1569662" cy="3245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rmAutofit fontScale="90000" lnSpcReduction="10000"/>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L="0" marR="0" lvl="0" indent="0" algn="ctr" defTabSz="457200" rtl="0" eaLnBrk="0" fontAlgn="base" latinLnBrk="0" hangingPunct="0">
              <a:lnSpc>
                <a:spcPct val="100000"/>
              </a:lnSpc>
              <a:spcBef>
                <a:spcPct val="0"/>
              </a:spcBef>
              <a:spcAft>
                <a:spcPct val="0"/>
              </a:spcAft>
              <a:buClrTx/>
              <a:buSzTx/>
              <a:buFontTx/>
              <a:buNone/>
              <a:tabLst/>
              <a:defRPr/>
            </a:pPr>
            <a:r>
              <a:rPr lang="en-CA" sz="1800" b="1" dirty="0" smtClean="0">
                <a:solidFill>
                  <a:srgbClr val="5B9BD5"/>
                </a:solidFill>
              </a:rPr>
              <a:t>Sprint</a:t>
            </a:r>
            <a:endParaRPr kumimoji="0" lang="en-CA" sz="1800" b="1" i="0" u="none" strike="noStrike" kern="1200" cap="none" spc="0" normalizeH="0" baseline="0" noProof="0" dirty="0">
              <a:ln>
                <a:noFill/>
              </a:ln>
              <a:solidFill>
                <a:srgbClr val="5B9BD5"/>
              </a:solidFill>
              <a:effectLst/>
              <a:uLnTx/>
              <a:uFillTx/>
              <a:latin typeface="Century Gothic" pitchFamily="34" charset="0"/>
              <a:ea typeface="ヒラギノ角ゴ Pro W3" pitchFamily="126" charset="-128"/>
            </a:endParaRPr>
          </a:p>
        </p:txBody>
      </p:sp>
      <p:sp>
        <p:nvSpPr>
          <p:cNvPr id="17" name="Pentagon 16"/>
          <p:cNvSpPr/>
          <p:nvPr/>
        </p:nvSpPr>
        <p:spPr>
          <a:xfrm>
            <a:off x="-1" y="57150"/>
            <a:ext cx="11978877" cy="521494"/>
          </a:xfrm>
          <a:prstGeom prst="homePlate">
            <a:avLst/>
          </a:prstGeom>
          <a:solidFill>
            <a:schemeClr val="bg1">
              <a:lumMod val="9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itle 1">
            <a:extLst>
              <a:ext uri="{FF2B5EF4-FFF2-40B4-BE49-F238E27FC236}">
                <a16:creationId xmlns="" xmlns:a16="http://schemas.microsoft.com/office/drawing/2014/main" id="{C4CC0F66-F716-9E4A-A350-90E627E348D3}"/>
              </a:ext>
            </a:extLst>
          </p:cNvPr>
          <p:cNvSpPr txBox="1">
            <a:spLocks/>
          </p:cNvSpPr>
          <p:nvPr/>
        </p:nvSpPr>
        <p:spPr bwMode="auto">
          <a:xfrm>
            <a:off x="2728550" y="621506"/>
            <a:ext cx="2398542" cy="3696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CA" sz="1400" b="1" i="0" u="none" strike="noStrike" kern="1200" cap="none" spc="0" normalizeH="0" baseline="0" noProof="0" dirty="0" smtClean="0">
                <a:ln>
                  <a:noFill/>
                </a:ln>
                <a:solidFill>
                  <a:srgbClr val="E47623"/>
                </a:solidFill>
                <a:effectLst/>
                <a:uLnTx/>
                <a:uFillTx/>
                <a:latin typeface="Century Gothic" pitchFamily="34" charset="0"/>
                <a:ea typeface="ヒラギノ角ゴ Pro W3" pitchFamily="126" charset="-128"/>
              </a:rPr>
              <a:t>What is a Sprint?</a:t>
            </a:r>
            <a:endParaRPr kumimoji="0" lang="en-CA" sz="1400" b="1" i="0" u="none" strike="noStrike" kern="1200" cap="none" spc="0" normalizeH="0" baseline="0" noProof="0" dirty="0">
              <a:ln>
                <a:noFill/>
              </a:ln>
              <a:solidFill>
                <a:srgbClr val="E47623"/>
              </a:solidFill>
              <a:effectLst/>
              <a:uLnTx/>
              <a:uFillTx/>
              <a:latin typeface="Century Gothic" pitchFamily="34" charset="0"/>
              <a:ea typeface="ヒラギノ角ゴ Pro W3" pitchFamily="126" charset="-128"/>
            </a:endParaRPr>
          </a:p>
        </p:txBody>
      </p:sp>
      <p:sp>
        <p:nvSpPr>
          <p:cNvPr id="23" name="Title 1">
            <a:extLst>
              <a:ext uri="{FF2B5EF4-FFF2-40B4-BE49-F238E27FC236}">
                <a16:creationId xmlns="" xmlns:a16="http://schemas.microsoft.com/office/drawing/2014/main" id="{C4CC0F66-F716-9E4A-A350-90E627E348D3}"/>
              </a:ext>
            </a:extLst>
          </p:cNvPr>
          <p:cNvSpPr txBox="1">
            <a:spLocks/>
          </p:cNvSpPr>
          <p:nvPr/>
        </p:nvSpPr>
        <p:spPr bwMode="auto">
          <a:xfrm>
            <a:off x="3345626" y="1023874"/>
            <a:ext cx="3562932" cy="661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lvl="0">
              <a:defRPr/>
            </a:pPr>
            <a:r>
              <a:rPr lang="en-CA" sz="1100" dirty="0">
                <a:solidFill>
                  <a:schemeClr val="tx1"/>
                </a:solidFill>
              </a:rPr>
              <a:t>A </a:t>
            </a:r>
            <a:r>
              <a:rPr lang="en-CA" sz="1100" dirty="0" smtClean="0">
                <a:solidFill>
                  <a:schemeClr val="tx1"/>
                </a:solidFill>
              </a:rPr>
              <a:t>sprint </a:t>
            </a:r>
            <a:r>
              <a:rPr lang="en-CA" sz="1100" dirty="0">
                <a:solidFill>
                  <a:schemeClr val="tx1"/>
                </a:solidFill>
              </a:rPr>
              <a:t>is a regular, repeatable work cycle in scrum methodology during which work is completed and made ready for review.</a:t>
            </a:r>
            <a:endParaRPr kumimoji="0" lang="en-CA" sz="1100" i="0" u="none" strike="noStrike" kern="1200" cap="none" spc="0" normalizeH="0" baseline="0" noProof="0" dirty="0">
              <a:ln>
                <a:noFill/>
              </a:ln>
              <a:solidFill>
                <a:schemeClr val="tx1"/>
              </a:solidFill>
              <a:effectLst/>
              <a:uLnTx/>
              <a:uFillTx/>
            </a:endParaRPr>
          </a:p>
        </p:txBody>
      </p:sp>
      <p:sp>
        <p:nvSpPr>
          <p:cNvPr id="24" name="Title 1">
            <a:extLst>
              <a:ext uri="{FF2B5EF4-FFF2-40B4-BE49-F238E27FC236}">
                <a16:creationId xmlns="" xmlns:a16="http://schemas.microsoft.com/office/drawing/2014/main" id="{C4CC0F66-F716-9E4A-A350-90E627E348D3}"/>
              </a:ext>
            </a:extLst>
          </p:cNvPr>
          <p:cNvSpPr txBox="1">
            <a:spLocks/>
          </p:cNvSpPr>
          <p:nvPr/>
        </p:nvSpPr>
        <p:spPr bwMode="auto">
          <a:xfrm>
            <a:off x="3345626" y="1765422"/>
            <a:ext cx="3562932" cy="7163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lvl="0">
              <a:defRPr/>
            </a:pPr>
            <a:r>
              <a:rPr lang="en-CA" sz="1100" dirty="0" smtClean="0">
                <a:solidFill>
                  <a:schemeClr val="tx1"/>
                </a:solidFill>
              </a:rPr>
              <a:t>Sprints </a:t>
            </a:r>
            <a:r>
              <a:rPr lang="en-CA" sz="1100" dirty="0">
                <a:solidFill>
                  <a:schemeClr val="tx1"/>
                </a:solidFill>
              </a:rPr>
              <a:t>are basic units of development in the scrum methodology. Generally, scrum sprints are </a:t>
            </a:r>
            <a:r>
              <a:rPr lang="en-CA" sz="1100" dirty="0" smtClean="0">
                <a:solidFill>
                  <a:schemeClr val="tx1"/>
                </a:solidFill>
              </a:rPr>
              <a:t>1, 2 or 3 weeks long.</a:t>
            </a:r>
            <a:endParaRPr kumimoji="0" lang="en-CA" sz="1100" i="0" u="none" strike="noStrike" kern="1200" cap="none" spc="0" normalizeH="0" baseline="0" noProof="0" dirty="0">
              <a:ln>
                <a:noFill/>
              </a:ln>
              <a:solidFill>
                <a:schemeClr val="tx1"/>
              </a:solidFill>
              <a:effectLst/>
              <a:uLnTx/>
              <a:uFillTx/>
            </a:endParaRPr>
          </a:p>
        </p:txBody>
      </p:sp>
      <p:sp>
        <p:nvSpPr>
          <p:cNvPr id="25" name="Title 1">
            <a:extLst>
              <a:ext uri="{FF2B5EF4-FFF2-40B4-BE49-F238E27FC236}">
                <a16:creationId xmlns="" xmlns:a16="http://schemas.microsoft.com/office/drawing/2014/main" id="{C4CC0F66-F716-9E4A-A350-90E627E348D3}"/>
              </a:ext>
            </a:extLst>
          </p:cNvPr>
          <p:cNvSpPr txBox="1">
            <a:spLocks/>
          </p:cNvSpPr>
          <p:nvPr/>
        </p:nvSpPr>
        <p:spPr bwMode="auto">
          <a:xfrm>
            <a:off x="3345626" y="2562127"/>
            <a:ext cx="3562932" cy="7258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lvl="0">
              <a:defRPr/>
            </a:pPr>
            <a:r>
              <a:rPr lang="en-CA" sz="1100" dirty="0">
                <a:solidFill>
                  <a:schemeClr val="tx1"/>
                </a:solidFill>
              </a:rPr>
              <a:t>All </a:t>
            </a:r>
            <a:r>
              <a:rPr lang="en-CA" sz="1100" dirty="0" smtClean="0">
                <a:solidFill>
                  <a:schemeClr val="tx1"/>
                </a:solidFill>
              </a:rPr>
              <a:t>sprints </a:t>
            </a:r>
            <a:r>
              <a:rPr lang="en-CA" sz="1100" dirty="0">
                <a:solidFill>
                  <a:schemeClr val="tx1"/>
                </a:solidFill>
              </a:rPr>
              <a:t>are preceded by a sprint planning meeting where the sprint tasks are established and identified, and an estimated commitment of sprint goals is made.</a:t>
            </a:r>
            <a:endParaRPr kumimoji="0" lang="en-CA" sz="1100" i="0" u="none" strike="noStrike" kern="1200" cap="none" spc="0" normalizeH="0" baseline="0" noProof="0" dirty="0">
              <a:ln>
                <a:noFill/>
              </a:ln>
              <a:solidFill>
                <a:schemeClr val="tx1"/>
              </a:solidFill>
              <a:effectLst/>
              <a:uLnTx/>
              <a:uFillTx/>
            </a:endParaRPr>
          </a:p>
        </p:txBody>
      </p:sp>
      <p:sp>
        <p:nvSpPr>
          <p:cNvPr id="26" name="Title 1">
            <a:extLst>
              <a:ext uri="{FF2B5EF4-FFF2-40B4-BE49-F238E27FC236}">
                <a16:creationId xmlns="" xmlns:a16="http://schemas.microsoft.com/office/drawing/2014/main" id="{C4CC0F66-F716-9E4A-A350-90E627E348D3}"/>
              </a:ext>
            </a:extLst>
          </p:cNvPr>
          <p:cNvSpPr txBox="1">
            <a:spLocks/>
          </p:cNvSpPr>
          <p:nvPr/>
        </p:nvSpPr>
        <p:spPr bwMode="auto">
          <a:xfrm>
            <a:off x="7893678" y="1150407"/>
            <a:ext cx="3542852" cy="5447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lvl="0">
              <a:defRPr/>
            </a:pPr>
            <a:r>
              <a:rPr lang="en-CA" sz="1100" dirty="0">
                <a:solidFill>
                  <a:schemeClr val="tx1"/>
                </a:solidFill>
              </a:rPr>
              <a:t>During the </a:t>
            </a:r>
            <a:r>
              <a:rPr lang="en-CA" sz="1100" dirty="0" smtClean="0">
                <a:solidFill>
                  <a:schemeClr val="tx1"/>
                </a:solidFill>
              </a:rPr>
              <a:t>sprint</a:t>
            </a:r>
            <a:r>
              <a:rPr lang="en-CA" sz="1100" dirty="0">
                <a:solidFill>
                  <a:schemeClr val="tx1"/>
                </a:solidFill>
              </a:rPr>
              <a:t>, teams check in at daily scrum meeting, referred to as the daily stand-up meeting.</a:t>
            </a:r>
            <a:endParaRPr kumimoji="0" lang="en-CA" sz="1100" i="0" u="none" strike="noStrike" kern="1200" cap="none" spc="0" normalizeH="0" baseline="0" noProof="0" dirty="0">
              <a:ln>
                <a:noFill/>
              </a:ln>
              <a:solidFill>
                <a:schemeClr val="tx1"/>
              </a:solidFill>
              <a:effectLst/>
              <a:uLnTx/>
              <a:uFillTx/>
            </a:endParaRPr>
          </a:p>
        </p:txBody>
      </p:sp>
      <p:sp>
        <p:nvSpPr>
          <p:cNvPr id="27" name="Title 1">
            <a:extLst>
              <a:ext uri="{FF2B5EF4-FFF2-40B4-BE49-F238E27FC236}">
                <a16:creationId xmlns="" xmlns:a16="http://schemas.microsoft.com/office/drawing/2014/main" id="{C4CC0F66-F716-9E4A-A350-90E627E348D3}"/>
              </a:ext>
            </a:extLst>
          </p:cNvPr>
          <p:cNvSpPr txBox="1">
            <a:spLocks/>
          </p:cNvSpPr>
          <p:nvPr/>
        </p:nvSpPr>
        <p:spPr bwMode="auto">
          <a:xfrm>
            <a:off x="7893678" y="1829881"/>
            <a:ext cx="3454026" cy="625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lvl="0">
              <a:defRPr/>
            </a:pPr>
            <a:r>
              <a:rPr lang="en-CA" sz="1100" dirty="0">
                <a:solidFill>
                  <a:schemeClr val="tx1"/>
                </a:solidFill>
              </a:rPr>
              <a:t>A </a:t>
            </a:r>
            <a:r>
              <a:rPr lang="en-CA" sz="1100" dirty="0" smtClean="0">
                <a:solidFill>
                  <a:schemeClr val="tx1"/>
                </a:solidFill>
              </a:rPr>
              <a:t>sprint </a:t>
            </a:r>
            <a:r>
              <a:rPr lang="en-CA" sz="1100" dirty="0">
                <a:solidFill>
                  <a:schemeClr val="tx1"/>
                </a:solidFill>
              </a:rPr>
              <a:t>is followed by a sprint </a:t>
            </a:r>
            <a:r>
              <a:rPr lang="en-CA" sz="1100" dirty="0" smtClean="0">
                <a:solidFill>
                  <a:schemeClr val="tx1"/>
                </a:solidFill>
              </a:rPr>
              <a:t>review where the </a:t>
            </a:r>
            <a:r>
              <a:rPr lang="en-CA" sz="1100" dirty="0">
                <a:solidFill>
                  <a:schemeClr val="tx1"/>
                </a:solidFill>
              </a:rPr>
              <a:t>Scrum team shows what they accomplished during the sprint. </a:t>
            </a:r>
            <a:endParaRPr kumimoji="0" lang="en-CA" sz="1100" i="0" u="none" strike="noStrike" kern="1200" cap="none" spc="0" normalizeH="0" baseline="0" noProof="0" dirty="0">
              <a:ln>
                <a:noFill/>
              </a:ln>
              <a:solidFill>
                <a:schemeClr val="tx1"/>
              </a:solidFill>
              <a:effectLst/>
              <a:uLnTx/>
              <a:uFillTx/>
            </a:endParaRPr>
          </a:p>
        </p:txBody>
      </p:sp>
      <p:sp>
        <p:nvSpPr>
          <p:cNvPr id="28" name="Title 1">
            <a:extLst>
              <a:ext uri="{FF2B5EF4-FFF2-40B4-BE49-F238E27FC236}">
                <a16:creationId xmlns="" xmlns:a16="http://schemas.microsoft.com/office/drawing/2014/main" id="{C4CC0F66-F716-9E4A-A350-90E627E348D3}"/>
              </a:ext>
            </a:extLst>
          </p:cNvPr>
          <p:cNvSpPr txBox="1">
            <a:spLocks/>
          </p:cNvSpPr>
          <p:nvPr/>
        </p:nvSpPr>
        <p:spPr bwMode="auto">
          <a:xfrm>
            <a:off x="7893678" y="2720205"/>
            <a:ext cx="3454026" cy="4899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lvl="0">
              <a:defRPr/>
            </a:pPr>
            <a:r>
              <a:rPr lang="en-CA" sz="1100" dirty="0">
                <a:solidFill>
                  <a:schemeClr val="tx1"/>
                </a:solidFill>
              </a:rPr>
              <a:t>A sprint retrospective meeting follows the sprint review. This meeting reflects on how work was done during the sprint period.</a:t>
            </a:r>
            <a:endParaRPr kumimoji="0" lang="en-CA" sz="1100" i="0" u="none" strike="noStrike" kern="1200" cap="none" spc="0" normalizeH="0" baseline="0" noProof="0" dirty="0">
              <a:ln>
                <a:noFill/>
              </a:ln>
              <a:solidFill>
                <a:schemeClr val="tx1"/>
              </a:solidFill>
              <a:effectLst/>
              <a:uLnTx/>
              <a:uFillTx/>
            </a:endParaRPr>
          </a:p>
        </p:txBody>
      </p:sp>
      <p:grpSp>
        <p:nvGrpSpPr>
          <p:cNvPr id="159" name="Group 158"/>
          <p:cNvGrpSpPr/>
          <p:nvPr/>
        </p:nvGrpSpPr>
        <p:grpSpPr>
          <a:xfrm>
            <a:off x="2839584" y="1164333"/>
            <a:ext cx="460376" cy="461963"/>
            <a:chOff x="8001001" y="2422525"/>
            <a:chExt cx="460376" cy="461963"/>
          </a:xfrm>
        </p:grpSpPr>
        <p:sp>
          <p:nvSpPr>
            <p:cNvPr id="160" name="Freeform 413"/>
            <p:cNvSpPr>
              <a:spLocks/>
            </p:cNvSpPr>
            <p:nvPr/>
          </p:nvSpPr>
          <p:spPr bwMode="auto">
            <a:xfrm>
              <a:off x="8001001" y="2422525"/>
              <a:ext cx="149225" cy="171450"/>
            </a:xfrm>
            <a:custGeom>
              <a:avLst/>
              <a:gdLst>
                <a:gd name="T0" fmla="*/ 69 w 83"/>
                <a:gd name="T1" fmla="*/ 95 h 95"/>
                <a:gd name="T2" fmla="*/ 16 w 83"/>
                <a:gd name="T3" fmla="*/ 42 h 95"/>
                <a:gd name="T4" fmla="*/ 7 w 83"/>
                <a:gd name="T5" fmla="*/ 51 h 95"/>
                <a:gd name="T6" fmla="*/ 2 w 83"/>
                <a:gd name="T7" fmla="*/ 52 h 95"/>
                <a:gd name="T8" fmla="*/ 0 w 83"/>
                <a:gd name="T9" fmla="*/ 48 h 95"/>
                <a:gd name="T10" fmla="*/ 0 w 83"/>
                <a:gd name="T11" fmla="*/ 4 h 95"/>
                <a:gd name="T12" fmla="*/ 4 w 83"/>
                <a:gd name="T13" fmla="*/ 0 h 95"/>
                <a:gd name="T14" fmla="*/ 48 w 83"/>
                <a:gd name="T15" fmla="*/ 0 h 95"/>
                <a:gd name="T16" fmla="*/ 51 w 83"/>
                <a:gd name="T17" fmla="*/ 2 h 95"/>
                <a:gd name="T18" fmla="*/ 51 w 83"/>
                <a:gd name="T19" fmla="*/ 7 h 95"/>
                <a:gd name="T20" fmla="*/ 41 w 83"/>
                <a:gd name="T21" fmla="*/ 16 h 95"/>
                <a:gd name="T22" fmla="*/ 83 w 83"/>
                <a:gd name="T23" fmla="*/ 57 h 95"/>
                <a:gd name="T24" fmla="*/ 77 w 83"/>
                <a:gd name="T25" fmla="*/ 63 h 95"/>
                <a:gd name="T26" fmla="*/ 33 w 83"/>
                <a:gd name="T27" fmla="*/ 19 h 95"/>
                <a:gd name="T28" fmla="*/ 33 w 83"/>
                <a:gd name="T29" fmla="*/ 13 h 95"/>
                <a:gd name="T30" fmla="*/ 38 w 83"/>
                <a:gd name="T31" fmla="*/ 8 h 95"/>
                <a:gd name="T32" fmla="*/ 8 w 83"/>
                <a:gd name="T33" fmla="*/ 8 h 95"/>
                <a:gd name="T34" fmla="*/ 8 w 83"/>
                <a:gd name="T35" fmla="*/ 38 h 95"/>
                <a:gd name="T36" fmla="*/ 13 w 83"/>
                <a:gd name="T37" fmla="*/ 33 h 95"/>
                <a:gd name="T38" fmla="*/ 19 w 83"/>
                <a:gd name="T39" fmla="*/ 33 h 95"/>
                <a:gd name="T40" fmla="*/ 75 w 83"/>
                <a:gd name="T41" fmla="*/ 89 h 95"/>
                <a:gd name="T42" fmla="*/ 69 w 83"/>
                <a:gd name="T43" fmla="*/ 95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3" h="95">
                  <a:moveTo>
                    <a:pt x="69" y="95"/>
                  </a:moveTo>
                  <a:cubicBezTo>
                    <a:pt x="16" y="42"/>
                    <a:pt x="16" y="42"/>
                    <a:pt x="16" y="42"/>
                  </a:cubicBezTo>
                  <a:cubicBezTo>
                    <a:pt x="7" y="51"/>
                    <a:pt x="7" y="51"/>
                    <a:pt x="7" y="51"/>
                  </a:cubicBezTo>
                  <a:cubicBezTo>
                    <a:pt x="5" y="52"/>
                    <a:pt x="4" y="52"/>
                    <a:pt x="2" y="52"/>
                  </a:cubicBezTo>
                  <a:cubicBezTo>
                    <a:pt x="1" y="51"/>
                    <a:pt x="0" y="50"/>
                    <a:pt x="0" y="48"/>
                  </a:cubicBezTo>
                  <a:cubicBezTo>
                    <a:pt x="0" y="4"/>
                    <a:pt x="0" y="4"/>
                    <a:pt x="0" y="4"/>
                  </a:cubicBezTo>
                  <a:cubicBezTo>
                    <a:pt x="0" y="2"/>
                    <a:pt x="2" y="0"/>
                    <a:pt x="4" y="0"/>
                  </a:cubicBezTo>
                  <a:cubicBezTo>
                    <a:pt x="48" y="0"/>
                    <a:pt x="48" y="0"/>
                    <a:pt x="48" y="0"/>
                  </a:cubicBezTo>
                  <a:cubicBezTo>
                    <a:pt x="49" y="0"/>
                    <a:pt x="51" y="1"/>
                    <a:pt x="51" y="2"/>
                  </a:cubicBezTo>
                  <a:cubicBezTo>
                    <a:pt x="52" y="4"/>
                    <a:pt x="52" y="6"/>
                    <a:pt x="51" y="7"/>
                  </a:cubicBezTo>
                  <a:cubicBezTo>
                    <a:pt x="41" y="16"/>
                    <a:pt x="41" y="16"/>
                    <a:pt x="41" y="16"/>
                  </a:cubicBezTo>
                  <a:cubicBezTo>
                    <a:pt x="83" y="57"/>
                    <a:pt x="83" y="57"/>
                    <a:pt x="83" y="57"/>
                  </a:cubicBezTo>
                  <a:cubicBezTo>
                    <a:pt x="77" y="63"/>
                    <a:pt x="77" y="63"/>
                    <a:pt x="77" y="63"/>
                  </a:cubicBezTo>
                  <a:cubicBezTo>
                    <a:pt x="33" y="19"/>
                    <a:pt x="33" y="19"/>
                    <a:pt x="33" y="19"/>
                  </a:cubicBezTo>
                  <a:cubicBezTo>
                    <a:pt x="31" y="17"/>
                    <a:pt x="31" y="15"/>
                    <a:pt x="33" y="13"/>
                  </a:cubicBezTo>
                  <a:cubicBezTo>
                    <a:pt x="38" y="8"/>
                    <a:pt x="38" y="8"/>
                    <a:pt x="38" y="8"/>
                  </a:cubicBezTo>
                  <a:cubicBezTo>
                    <a:pt x="8" y="8"/>
                    <a:pt x="8" y="8"/>
                    <a:pt x="8" y="8"/>
                  </a:cubicBezTo>
                  <a:cubicBezTo>
                    <a:pt x="8" y="38"/>
                    <a:pt x="8" y="38"/>
                    <a:pt x="8" y="38"/>
                  </a:cubicBezTo>
                  <a:cubicBezTo>
                    <a:pt x="13" y="33"/>
                    <a:pt x="13" y="33"/>
                    <a:pt x="13" y="33"/>
                  </a:cubicBezTo>
                  <a:cubicBezTo>
                    <a:pt x="14" y="32"/>
                    <a:pt x="17" y="32"/>
                    <a:pt x="19" y="33"/>
                  </a:cubicBezTo>
                  <a:cubicBezTo>
                    <a:pt x="75" y="89"/>
                    <a:pt x="75" y="89"/>
                    <a:pt x="75" y="89"/>
                  </a:cubicBezTo>
                  <a:lnTo>
                    <a:pt x="69" y="95"/>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161" name="Freeform 414"/>
            <p:cNvSpPr>
              <a:spLocks/>
            </p:cNvSpPr>
            <p:nvPr/>
          </p:nvSpPr>
          <p:spPr bwMode="auto">
            <a:xfrm>
              <a:off x="8297864" y="2705100"/>
              <a:ext cx="163513" cy="179388"/>
            </a:xfrm>
            <a:custGeom>
              <a:avLst/>
              <a:gdLst>
                <a:gd name="T0" fmla="*/ 87 w 91"/>
                <a:gd name="T1" fmla="*/ 99 h 99"/>
                <a:gd name="T2" fmla="*/ 43 w 91"/>
                <a:gd name="T3" fmla="*/ 99 h 99"/>
                <a:gd name="T4" fmla="*/ 39 w 91"/>
                <a:gd name="T5" fmla="*/ 97 h 99"/>
                <a:gd name="T6" fmla="*/ 40 w 91"/>
                <a:gd name="T7" fmla="*/ 92 h 99"/>
                <a:gd name="T8" fmla="*/ 49 w 91"/>
                <a:gd name="T9" fmla="*/ 83 h 99"/>
                <a:gd name="T10" fmla="*/ 0 w 91"/>
                <a:gd name="T11" fmla="*/ 34 h 99"/>
                <a:gd name="T12" fmla="*/ 6 w 91"/>
                <a:gd name="T13" fmla="*/ 28 h 99"/>
                <a:gd name="T14" fmla="*/ 58 w 91"/>
                <a:gd name="T15" fmla="*/ 80 h 99"/>
                <a:gd name="T16" fmla="*/ 58 w 91"/>
                <a:gd name="T17" fmla="*/ 86 h 99"/>
                <a:gd name="T18" fmla="*/ 52 w 91"/>
                <a:gd name="T19" fmla="*/ 91 h 99"/>
                <a:gd name="T20" fmla="*/ 83 w 91"/>
                <a:gd name="T21" fmla="*/ 91 h 99"/>
                <a:gd name="T22" fmla="*/ 83 w 91"/>
                <a:gd name="T23" fmla="*/ 61 h 99"/>
                <a:gd name="T24" fmla="*/ 78 w 91"/>
                <a:gd name="T25" fmla="*/ 66 h 99"/>
                <a:gd name="T26" fmla="*/ 72 w 91"/>
                <a:gd name="T27" fmla="*/ 66 h 99"/>
                <a:gd name="T28" fmla="*/ 12 w 91"/>
                <a:gd name="T29" fmla="*/ 6 h 99"/>
                <a:gd name="T30" fmla="*/ 18 w 91"/>
                <a:gd name="T31" fmla="*/ 0 h 99"/>
                <a:gd name="T32" fmla="*/ 75 w 91"/>
                <a:gd name="T33" fmla="*/ 57 h 99"/>
                <a:gd name="T34" fmla="*/ 84 w 91"/>
                <a:gd name="T35" fmla="*/ 48 h 99"/>
                <a:gd name="T36" fmla="*/ 88 w 91"/>
                <a:gd name="T37" fmla="*/ 47 h 99"/>
                <a:gd name="T38" fmla="*/ 91 w 91"/>
                <a:gd name="T39" fmla="*/ 51 h 99"/>
                <a:gd name="T40" fmla="*/ 91 w 91"/>
                <a:gd name="T41" fmla="*/ 95 h 99"/>
                <a:gd name="T42" fmla="*/ 87 w 91"/>
                <a:gd name="T43" fmla="*/ 9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1" h="99">
                  <a:moveTo>
                    <a:pt x="87" y="99"/>
                  </a:moveTo>
                  <a:cubicBezTo>
                    <a:pt x="43" y="99"/>
                    <a:pt x="43" y="99"/>
                    <a:pt x="43" y="99"/>
                  </a:cubicBezTo>
                  <a:cubicBezTo>
                    <a:pt x="41" y="99"/>
                    <a:pt x="40" y="98"/>
                    <a:pt x="39" y="97"/>
                  </a:cubicBezTo>
                  <a:cubicBezTo>
                    <a:pt x="38" y="95"/>
                    <a:pt x="39" y="93"/>
                    <a:pt x="40" y="92"/>
                  </a:cubicBezTo>
                  <a:cubicBezTo>
                    <a:pt x="49" y="83"/>
                    <a:pt x="49" y="83"/>
                    <a:pt x="49" y="83"/>
                  </a:cubicBezTo>
                  <a:cubicBezTo>
                    <a:pt x="0" y="34"/>
                    <a:pt x="0" y="34"/>
                    <a:pt x="0" y="34"/>
                  </a:cubicBezTo>
                  <a:cubicBezTo>
                    <a:pt x="6" y="28"/>
                    <a:pt x="6" y="28"/>
                    <a:pt x="6" y="28"/>
                  </a:cubicBezTo>
                  <a:cubicBezTo>
                    <a:pt x="58" y="80"/>
                    <a:pt x="58" y="80"/>
                    <a:pt x="58" y="80"/>
                  </a:cubicBezTo>
                  <a:cubicBezTo>
                    <a:pt x="59" y="82"/>
                    <a:pt x="59" y="84"/>
                    <a:pt x="58" y="86"/>
                  </a:cubicBezTo>
                  <a:cubicBezTo>
                    <a:pt x="52" y="91"/>
                    <a:pt x="52" y="91"/>
                    <a:pt x="52" y="91"/>
                  </a:cubicBezTo>
                  <a:cubicBezTo>
                    <a:pt x="83" y="91"/>
                    <a:pt x="83" y="91"/>
                    <a:pt x="83" y="91"/>
                  </a:cubicBezTo>
                  <a:cubicBezTo>
                    <a:pt x="83" y="61"/>
                    <a:pt x="83" y="61"/>
                    <a:pt x="83" y="61"/>
                  </a:cubicBezTo>
                  <a:cubicBezTo>
                    <a:pt x="78" y="66"/>
                    <a:pt x="78" y="66"/>
                    <a:pt x="78" y="66"/>
                  </a:cubicBezTo>
                  <a:cubicBezTo>
                    <a:pt x="76" y="67"/>
                    <a:pt x="73" y="67"/>
                    <a:pt x="72" y="66"/>
                  </a:cubicBezTo>
                  <a:cubicBezTo>
                    <a:pt x="12" y="6"/>
                    <a:pt x="12" y="6"/>
                    <a:pt x="12" y="6"/>
                  </a:cubicBezTo>
                  <a:cubicBezTo>
                    <a:pt x="18" y="0"/>
                    <a:pt x="18" y="0"/>
                    <a:pt x="18" y="0"/>
                  </a:cubicBezTo>
                  <a:cubicBezTo>
                    <a:pt x="75" y="57"/>
                    <a:pt x="75" y="57"/>
                    <a:pt x="75" y="57"/>
                  </a:cubicBezTo>
                  <a:cubicBezTo>
                    <a:pt x="84" y="48"/>
                    <a:pt x="84" y="48"/>
                    <a:pt x="84" y="48"/>
                  </a:cubicBezTo>
                  <a:cubicBezTo>
                    <a:pt x="85" y="47"/>
                    <a:pt x="87" y="47"/>
                    <a:pt x="88" y="47"/>
                  </a:cubicBezTo>
                  <a:cubicBezTo>
                    <a:pt x="90" y="48"/>
                    <a:pt x="91" y="49"/>
                    <a:pt x="91" y="51"/>
                  </a:cubicBezTo>
                  <a:cubicBezTo>
                    <a:pt x="91" y="95"/>
                    <a:pt x="91" y="95"/>
                    <a:pt x="91" y="95"/>
                  </a:cubicBezTo>
                  <a:cubicBezTo>
                    <a:pt x="91" y="97"/>
                    <a:pt x="89" y="99"/>
                    <a:pt x="87" y="99"/>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162" name="Freeform 415"/>
            <p:cNvSpPr>
              <a:spLocks/>
            </p:cNvSpPr>
            <p:nvPr/>
          </p:nvSpPr>
          <p:spPr bwMode="auto">
            <a:xfrm>
              <a:off x="8312151" y="2422525"/>
              <a:ext cx="149225" cy="171450"/>
            </a:xfrm>
            <a:custGeom>
              <a:avLst/>
              <a:gdLst>
                <a:gd name="T0" fmla="*/ 14 w 83"/>
                <a:gd name="T1" fmla="*/ 95 h 95"/>
                <a:gd name="T2" fmla="*/ 8 w 83"/>
                <a:gd name="T3" fmla="*/ 89 h 95"/>
                <a:gd name="T4" fmla="*/ 64 w 83"/>
                <a:gd name="T5" fmla="*/ 33 h 95"/>
                <a:gd name="T6" fmla="*/ 70 w 83"/>
                <a:gd name="T7" fmla="*/ 33 h 95"/>
                <a:gd name="T8" fmla="*/ 75 w 83"/>
                <a:gd name="T9" fmla="*/ 38 h 95"/>
                <a:gd name="T10" fmla="*/ 75 w 83"/>
                <a:gd name="T11" fmla="*/ 8 h 95"/>
                <a:gd name="T12" fmla="*/ 44 w 83"/>
                <a:gd name="T13" fmla="*/ 8 h 95"/>
                <a:gd name="T14" fmla="*/ 50 w 83"/>
                <a:gd name="T15" fmla="*/ 13 h 95"/>
                <a:gd name="T16" fmla="*/ 50 w 83"/>
                <a:gd name="T17" fmla="*/ 19 h 95"/>
                <a:gd name="T18" fmla="*/ 6 w 83"/>
                <a:gd name="T19" fmla="*/ 63 h 95"/>
                <a:gd name="T20" fmla="*/ 0 w 83"/>
                <a:gd name="T21" fmla="*/ 57 h 95"/>
                <a:gd name="T22" fmla="*/ 41 w 83"/>
                <a:gd name="T23" fmla="*/ 16 h 95"/>
                <a:gd name="T24" fmla="*/ 32 w 83"/>
                <a:gd name="T25" fmla="*/ 7 h 95"/>
                <a:gd name="T26" fmla="*/ 31 w 83"/>
                <a:gd name="T27" fmla="*/ 2 h 95"/>
                <a:gd name="T28" fmla="*/ 35 w 83"/>
                <a:gd name="T29" fmla="*/ 0 h 95"/>
                <a:gd name="T30" fmla="*/ 79 w 83"/>
                <a:gd name="T31" fmla="*/ 0 h 95"/>
                <a:gd name="T32" fmla="*/ 83 w 83"/>
                <a:gd name="T33" fmla="*/ 4 h 95"/>
                <a:gd name="T34" fmla="*/ 83 w 83"/>
                <a:gd name="T35" fmla="*/ 48 h 95"/>
                <a:gd name="T36" fmla="*/ 80 w 83"/>
                <a:gd name="T37" fmla="*/ 52 h 95"/>
                <a:gd name="T38" fmla="*/ 76 w 83"/>
                <a:gd name="T39" fmla="*/ 51 h 95"/>
                <a:gd name="T40" fmla="*/ 67 w 83"/>
                <a:gd name="T41" fmla="*/ 42 h 95"/>
                <a:gd name="T42" fmla="*/ 14 w 83"/>
                <a:gd name="T43" fmla="*/ 95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3" h="95">
                  <a:moveTo>
                    <a:pt x="14" y="95"/>
                  </a:moveTo>
                  <a:cubicBezTo>
                    <a:pt x="8" y="89"/>
                    <a:pt x="8" y="89"/>
                    <a:pt x="8" y="89"/>
                  </a:cubicBezTo>
                  <a:cubicBezTo>
                    <a:pt x="64" y="33"/>
                    <a:pt x="64" y="33"/>
                    <a:pt x="64" y="33"/>
                  </a:cubicBezTo>
                  <a:cubicBezTo>
                    <a:pt x="65" y="32"/>
                    <a:pt x="68" y="32"/>
                    <a:pt x="70" y="33"/>
                  </a:cubicBezTo>
                  <a:cubicBezTo>
                    <a:pt x="75" y="38"/>
                    <a:pt x="75" y="38"/>
                    <a:pt x="75" y="38"/>
                  </a:cubicBezTo>
                  <a:cubicBezTo>
                    <a:pt x="75" y="8"/>
                    <a:pt x="75" y="8"/>
                    <a:pt x="75" y="8"/>
                  </a:cubicBezTo>
                  <a:cubicBezTo>
                    <a:pt x="44" y="8"/>
                    <a:pt x="44" y="8"/>
                    <a:pt x="44" y="8"/>
                  </a:cubicBezTo>
                  <a:cubicBezTo>
                    <a:pt x="50" y="13"/>
                    <a:pt x="50" y="13"/>
                    <a:pt x="50" y="13"/>
                  </a:cubicBezTo>
                  <a:cubicBezTo>
                    <a:pt x="51" y="15"/>
                    <a:pt x="51" y="17"/>
                    <a:pt x="50" y="19"/>
                  </a:cubicBezTo>
                  <a:cubicBezTo>
                    <a:pt x="6" y="63"/>
                    <a:pt x="6" y="63"/>
                    <a:pt x="6" y="63"/>
                  </a:cubicBezTo>
                  <a:cubicBezTo>
                    <a:pt x="0" y="57"/>
                    <a:pt x="0" y="57"/>
                    <a:pt x="0" y="57"/>
                  </a:cubicBezTo>
                  <a:cubicBezTo>
                    <a:pt x="41" y="16"/>
                    <a:pt x="41" y="16"/>
                    <a:pt x="41" y="16"/>
                  </a:cubicBezTo>
                  <a:cubicBezTo>
                    <a:pt x="32" y="7"/>
                    <a:pt x="32" y="7"/>
                    <a:pt x="32" y="7"/>
                  </a:cubicBezTo>
                  <a:cubicBezTo>
                    <a:pt x="31" y="6"/>
                    <a:pt x="30" y="4"/>
                    <a:pt x="31" y="2"/>
                  </a:cubicBezTo>
                  <a:cubicBezTo>
                    <a:pt x="32" y="1"/>
                    <a:pt x="33" y="0"/>
                    <a:pt x="35" y="0"/>
                  </a:cubicBezTo>
                  <a:cubicBezTo>
                    <a:pt x="79" y="0"/>
                    <a:pt x="79" y="0"/>
                    <a:pt x="79" y="0"/>
                  </a:cubicBezTo>
                  <a:cubicBezTo>
                    <a:pt x="81" y="0"/>
                    <a:pt x="83" y="2"/>
                    <a:pt x="83" y="4"/>
                  </a:cubicBezTo>
                  <a:cubicBezTo>
                    <a:pt x="83" y="48"/>
                    <a:pt x="83" y="48"/>
                    <a:pt x="83" y="48"/>
                  </a:cubicBezTo>
                  <a:cubicBezTo>
                    <a:pt x="83" y="50"/>
                    <a:pt x="82" y="51"/>
                    <a:pt x="80" y="52"/>
                  </a:cubicBezTo>
                  <a:cubicBezTo>
                    <a:pt x="79" y="52"/>
                    <a:pt x="77" y="52"/>
                    <a:pt x="76" y="51"/>
                  </a:cubicBezTo>
                  <a:cubicBezTo>
                    <a:pt x="67" y="42"/>
                    <a:pt x="67" y="42"/>
                    <a:pt x="67" y="42"/>
                  </a:cubicBezTo>
                  <a:lnTo>
                    <a:pt x="14" y="95"/>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163" name="Freeform 416"/>
            <p:cNvSpPr>
              <a:spLocks/>
            </p:cNvSpPr>
            <p:nvPr/>
          </p:nvSpPr>
          <p:spPr bwMode="auto">
            <a:xfrm>
              <a:off x="8001001" y="2705100"/>
              <a:ext cx="163513" cy="179388"/>
            </a:xfrm>
            <a:custGeom>
              <a:avLst/>
              <a:gdLst>
                <a:gd name="T0" fmla="*/ 48 w 91"/>
                <a:gd name="T1" fmla="*/ 99 h 99"/>
                <a:gd name="T2" fmla="*/ 4 w 91"/>
                <a:gd name="T3" fmla="*/ 99 h 99"/>
                <a:gd name="T4" fmla="*/ 0 w 91"/>
                <a:gd name="T5" fmla="*/ 95 h 99"/>
                <a:gd name="T6" fmla="*/ 0 w 91"/>
                <a:gd name="T7" fmla="*/ 51 h 99"/>
                <a:gd name="T8" fmla="*/ 2 w 91"/>
                <a:gd name="T9" fmla="*/ 47 h 99"/>
                <a:gd name="T10" fmla="*/ 7 w 91"/>
                <a:gd name="T11" fmla="*/ 48 h 99"/>
                <a:gd name="T12" fmla="*/ 16 w 91"/>
                <a:gd name="T13" fmla="*/ 57 h 99"/>
                <a:gd name="T14" fmla="*/ 73 w 91"/>
                <a:gd name="T15" fmla="*/ 0 h 99"/>
                <a:gd name="T16" fmla="*/ 79 w 91"/>
                <a:gd name="T17" fmla="*/ 6 h 99"/>
                <a:gd name="T18" fmla="*/ 19 w 91"/>
                <a:gd name="T19" fmla="*/ 66 h 99"/>
                <a:gd name="T20" fmla="*/ 13 w 91"/>
                <a:gd name="T21" fmla="*/ 66 h 99"/>
                <a:gd name="T22" fmla="*/ 8 w 91"/>
                <a:gd name="T23" fmla="*/ 61 h 99"/>
                <a:gd name="T24" fmla="*/ 8 w 91"/>
                <a:gd name="T25" fmla="*/ 91 h 99"/>
                <a:gd name="T26" fmla="*/ 38 w 91"/>
                <a:gd name="T27" fmla="*/ 91 h 99"/>
                <a:gd name="T28" fmla="*/ 33 w 91"/>
                <a:gd name="T29" fmla="*/ 86 h 99"/>
                <a:gd name="T30" fmla="*/ 33 w 91"/>
                <a:gd name="T31" fmla="*/ 80 h 99"/>
                <a:gd name="T32" fmla="*/ 85 w 91"/>
                <a:gd name="T33" fmla="*/ 28 h 99"/>
                <a:gd name="T34" fmla="*/ 91 w 91"/>
                <a:gd name="T35" fmla="*/ 34 h 99"/>
                <a:gd name="T36" fmla="*/ 41 w 91"/>
                <a:gd name="T37" fmla="*/ 83 h 99"/>
                <a:gd name="T38" fmla="*/ 51 w 91"/>
                <a:gd name="T39" fmla="*/ 92 h 99"/>
                <a:gd name="T40" fmla="*/ 51 w 91"/>
                <a:gd name="T41" fmla="*/ 97 h 99"/>
                <a:gd name="T42" fmla="*/ 48 w 91"/>
                <a:gd name="T43" fmla="*/ 9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1" h="99">
                  <a:moveTo>
                    <a:pt x="48" y="99"/>
                  </a:moveTo>
                  <a:cubicBezTo>
                    <a:pt x="4" y="99"/>
                    <a:pt x="4" y="99"/>
                    <a:pt x="4" y="99"/>
                  </a:cubicBezTo>
                  <a:cubicBezTo>
                    <a:pt x="2" y="99"/>
                    <a:pt x="0" y="97"/>
                    <a:pt x="0" y="95"/>
                  </a:cubicBezTo>
                  <a:cubicBezTo>
                    <a:pt x="0" y="51"/>
                    <a:pt x="0" y="51"/>
                    <a:pt x="0" y="51"/>
                  </a:cubicBezTo>
                  <a:cubicBezTo>
                    <a:pt x="0" y="49"/>
                    <a:pt x="1" y="48"/>
                    <a:pt x="2" y="47"/>
                  </a:cubicBezTo>
                  <a:cubicBezTo>
                    <a:pt x="4" y="47"/>
                    <a:pt x="5" y="47"/>
                    <a:pt x="7" y="48"/>
                  </a:cubicBezTo>
                  <a:cubicBezTo>
                    <a:pt x="16" y="57"/>
                    <a:pt x="16" y="57"/>
                    <a:pt x="16" y="57"/>
                  </a:cubicBezTo>
                  <a:cubicBezTo>
                    <a:pt x="73" y="0"/>
                    <a:pt x="73" y="0"/>
                    <a:pt x="73" y="0"/>
                  </a:cubicBezTo>
                  <a:cubicBezTo>
                    <a:pt x="79" y="6"/>
                    <a:pt x="79" y="6"/>
                    <a:pt x="79" y="6"/>
                  </a:cubicBezTo>
                  <a:cubicBezTo>
                    <a:pt x="19" y="66"/>
                    <a:pt x="19" y="66"/>
                    <a:pt x="19" y="66"/>
                  </a:cubicBezTo>
                  <a:cubicBezTo>
                    <a:pt x="17" y="67"/>
                    <a:pt x="14" y="67"/>
                    <a:pt x="13" y="66"/>
                  </a:cubicBezTo>
                  <a:cubicBezTo>
                    <a:pt x="8" y="61"/>
                    <a:pt x="8" y="61"/>
                    <a:pt x="8" y="61"/>
                  </a:cubicBezTo>
                  <a:cubicBezTo>
                    <a:pt x="8" y="91"/>
                    <a:pt x="8" y="91"/>
                    <a:pt x="8" y="91"/>
                  </a:cubicBezTo>
                  <a:cubicBezTo>
                    <a:pt x="38" y="91"/>
                    <a:pt x="38" y="91"/>
                    <a:pt x="38" y="91"/>
                  </a:cubicBezTo>
                  <a:cubicBezTo>
                    <a:pt x="33" y="86"/>
                    <a:pt x="33" y="86"/>
                    <a:pt x="33" y="86"/>
                  </a:cubicBezTo>
                  <a:cubicBezTo>
                    <a:pt x="31" y="84"/>
                    <a:pt x="31" y="82"/>
                    <a:pt x="33" y="80"/>
                  </a:cubicBezTo>
                  <a:cubicBezTo>
                    <a:pt x="85" y="28"/>
                    <a:pt x="85" y="28"/>
                    <a:pt x="85" y="28"/>
                  </a:cubicBezTo>
                  <a:cubicBezTo>
                    <a:pt x="91" y="34"/>
                    <a:pt x="91" y="34"/>
                    <a:pt x="91" y="34"/>
                  </a:cubicBezTo>
                  <a:cubicBezTo>
                    <a:pt x="41" y="83"/>
                    <a:pt x="41" y="83"/>
                    <a:pt x="41" y="83"/>
                  </a:cubicBezTo>
                  <a:cubicBezTo>
                    <a:pt x="51" y="92"/>
                    <a:pt x="51" y="92"/>
                    <a:pt x="51" y="92"/>
                  </a:cubicBezTo>
                  <a:cubicBezTo>
                    <a:pt x="52" y="93"/>
                    <a:pt x="52" y="95"/>
                    <a:pt x="51" y="97"/>
                  </a:cubicBezTo>
                  <a:cubicBezTo>
                    <a:pt x="51" y="98"/>
                    <a:pt x="49" y="99"/>
                    <a:pt x="48" y="99"/>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164" name="Rectangle 417"/>
            <p:cNvSpPr>
              <a:spLocks noChangeArrowheads="1"/>
            </p:cNvSpPr>
            <p:nvPr/>
          </p:nvSpPr>
          <p:spPr bwMode="auto">
            <a:xfrm>
              <a:off x="8223251" y="2717800"/>
              <a:ext cx="15875" cy="1666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165" name="Freeform 418"/>
            <p:cNvSpPr>
              <a:spLocks noEditPoints="1"/>
            </p:cNvSpPr>
            <p:nvPr/>
          </p:nvSpPr>
          <p:spPr bwMode="auto">
            <a:xfrm>
              <a:off x="8188326" y="2422525"/>
              <a:ext cx="85725" cy="87313"/>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8 h 48"/>
                <a:gd name="T12" fmla="*/ 8 w 48"/>
                <a:gd name="T13" fmla="*/ 24 h 48"/>
                <a:gd name="T14" fmla="*/ 24 w 48"/>
                <a:gd name="T15" fmla="*/ 40 h 48"/>
                <a:gd name="T16" fmla="*/ 40 w 48"/>
                <a:gd name="T17" fmla="*/ 24 h 48"/>
                <a:gd name="T18" fmla="*/ 24 w 48"/>
                <a:gd name="T19" fmla="*/ 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0" y="48"/>
                    <a:pt x="0" y="37"/>
                    <a:pt x="0" y="24"/>
                  </a:cubicBezTo>
                  <a:cubicBezTo>
                    <a:pt x="0" y="11"/>
                    <a:pt x="10" y="0"/>
                    <a:pt x="24" y="0"/>
                  </a:cubicBezTo>
                  <a:cubicBezTo>
                    <a:pt x="37" y="0"/>
                    <a:pt x="48" y="11"/>
                    <a:pt x="48" y="24"/>
                  </a:cubicBezTo>
                  <a:cubicBezTo>
                    <a:pt x="48" y="37"/>
                    <a:pt x="37" y="48"/>
                    <a:pt x="24" y="48"/>
                  </a:cubicBezTo>
                  <a:close/>
                  <a:moveTo>
                    <a:pt x="24" y="8"/>
                  </a:moveTo>
                  <a:cubicBezTo>
                    <a:pt x="15" y="8"/>
                    <a:pt x="8" y="15"/>
                    <a:pt x="8" y="24"/>
                  </a:cubicBezTo>
                  <a:cubicBezTo>
                    <a:pt x="8" y="33"/>
                    <a:pt x="15" y="40"/>
                    <a:pt x="24" y="40"/>
                  </a:cubicBezTo>
                  <a:cubicBezTo>
                    <a:pt x="33" y="40"/>
                    <a:pt x="40" y="33"/>
                    <a:pt x="40" y="24"/>
                  </a:cubicBezTo>
                  <a:cubicBezTo>
                    <a:pt x="40" y="15"/>
                    <a:pt x="33" y="8"/>
                    <a:pt x="24" y="8"/>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166" name="Freeform 419"/>
            <p:cNvSpPr>
              <a:spLocks/>
            </p:cNvSpPr>
            <p:nvPr/>
          </p:nvSpPr>
          <p:spPr bwMode="auto">
            <a:xfrm>
              <a:off x="8145464" y="2524125"/>
              <a:ext cx="171450" cy="360363"/>
            </a:xfrm>
            <a:custGeom>
              <a:avLst/>
              <a:gdLst>
                <a:gd name="T0" fmla="*/ 80 w 96"/>
                <a:gd name="T1" fmla="*/ 200 h 200"/>
                <a:gd name="T2" fmla="*/ 72 w 96"/>
                <a:gd name="T3" fmla="*/ 200 h 200"/>
                <a:gd name="T4" fmla="*/ 72 w 96"/>
                <a:gd name="T5" fmla="*/ 92 h 200"/>
                <a:gd name="T6" fmla="*/ 88 w 96"/>
                <a:gd name="T7" fmla="*/ 92 h 200"/>
                <a:gd name="T8" fmla="*/ 88 w 96"/>
                <a:gd name="T9" fmla="*/ 32 h 200"/>
                <a:gd name="T10" fmla="*/ 64 w 96"/>
                <a:gd name="T11" fmla="*/ 8 h 200"/>
                <a:gd name="T12" fmla="*/ 32 w 96"/>
                <a:gd name="T13" fmla="*/ 8 h 200"/>
                <a:gd name="T14" fmla="*/ 8 w 96"/>
                <a:gd name="T15" fmla="*/ 32 h 200"/>
                <a:gd name="T16" fmla="*/ 8 w 96"/>
                <a:gd name="T17" fmla="*/ 92 h 200"/>
                <a:gd name="T18" fmla="*/ 24 w 96"/>
                <a:gd name="T19" fmla="*/ 92 h 200"/>
                <a:gd name="T20" fmla="*/ 24 w 96"/>
                <a:gd name="T21" fmla="*/ 200 h 200"/>
                <a:gd name="T22" fmla="*/ 16 w 96"/>
                <a:gd name="T23" fmla="*/ 200 h 200"/>
                <a:gd name="T24" fmla="*/ 16 w 96"/>
                <a:gd name="T25" fmla="*/ 100 h 200"/>
                <a:gd name="T26" fmla="*/ 0 w 96"/>
                <a:gd name="T27" fmla="*/ 100 h 200"/>
                <a:gd name="T28" fmla="*/ 0 w 96"/>
                <a:gd name="T29" fmla="*/ 32 h 200"/>
                <a:gd name="T30" fmla="*/ 32 w 96"/>
                <a:gd name="T31" fmla="*/ 0 h 200"/>
                <a:gd name="T32" fmla="*/ 64 w 96"/>
                <a:gd name="T33" fmla="*/ 0 h 200"/>
                <a:gd name="T34" fmla="*/ 96 w 96"/>
                <a:gd name="T35" fmla="*/ 32 h 200"/>
                <a:gd name="T36" fmla="*/ 96 w 96"/>
                <a:gd name="T37" fmla="*/ 100 h 200"/>
                <a:gd name="T38" fmla="*/ 80 w 96"/>
                <a:gd name="T39" fmla="*/ 100 h 200"/>
                <a:gd name="T40" fmla="*/ 80 w 96"/>
                <a:gd name="T41"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6" h="200">
                  <a:moveTo>
                    <a:pt x="80" y="200"/>
                  </a:moveTo>
                  <a:cubicBezTo>
                    <a:pt x="72" y="200"/>
                    <a:pt x="72" y="200"/>
                    <a:pt x="72" y="200"/>
                  </a:cubicBezTo>
                  <a:cubicBezTo>
                    <a:pt x="72" y="92"/>
                    <a:pt x="72" y="92"/>
                    <a:pt x="72" y="92"/>
                  </a:cubicBezTo>
                  <a:cubicBezTo>
                    <a:pt x="88" y="92"/>
                    <a:pt x="88" y="92"/>
                    <a:pt x="88" y="92"/>
                  </a:cubicBezTo>
                  <a:cubicBezTo>
                    <a:pt x="88" y="32"/>
                    <a:pt x="88" y="32"/>
                    <a:pt x="88" y="32"/>
                  </a:cubicBezTo>
                  <a:cubicBezTo>
                    <a:pt x="88" y="19"/>
                    <a:pt x="77" y="8"/>
                    <a:pt x="64" y="8"/>
                  </a:cubicBezTo>
                  <a:cubicBezTo>
                    <a:pt x="32" y="8"/>
                    <a:pt x="32" y="8"/>
                    <a:pt x="32" y="8"/>
                  </a:cubicBezTo>
                  <a:cubicBezTo>
                    <a:pt x="18" y="8"/>
                    <a:pt x="8" y="19"/>
                    <a:pt x="8" y="32"/>
                  </a:cubicBezTo>
                  <a:cubicBezTo>
                    <a:pt x="8" y="92"/>
                    <a:pt x="8" y="92"/>
                    <a:pt x="8" y="92"/>
                  </a:cubicBezTo>
                  <a:cubicBezTo>
                    <a:pt x="24" y="92"/>
                    <a:pt x="24" y="92"/>
                    <a:pt x="24" y="92"/>
                  </a:cubicBezTo>
                  <a:cubicBezTo>
                    <a:pt x="24" y="200"/>
                    <a:pt x="24" y="200"/>
                    <a:pt x="24" y="200"/>
                  </a:cubicBezTo>
                  <a:cubicBezTo>
                    <a:pt x="16" y="200"/>
                    <a:pt x="16" y="200"/>
                    <a:pt x="16" y="200"/>
                  </a:cubicBezTo>
                  <a:cubicBezTo>
                    <a:pt x="16" y="100"/>
                    <a:pt x="16" y="100"/>
                    <a:pt x="16" y="100"/>
                  </a:cubicBezTo>
                  <a:cubicBezTo>
                    <a:pt x="0" y="100"/>
                    <a:pt x="0" y="100"/>
                    <a:pt x="0" y="100"/>
                  </a:cubicBezTo>
                  <a:cubicBezTo>
                    <a:pt x="0" y="32"/>
                    <a:pt x="0" y="32"/>
                    <a:pt x="0" y="32"/>
                  </a:cubicBezTo>
                  <a:cubicBezTo>
                    <a:pt x="0" y="14"/>
                    <a:pt x="14" y="0"/>
                    <a:pt x="32" y="0"/>
                  </a:cubicBezTo>
                  <a:cubicBezTo>
                    <a:pt x="64" y="0"/>
                    <a:pt x="64" y="0"/>
                    <a:pt x="64" y="0"/>
                  </a:cubicBezTo>
                  <a:cubicBezTo>
                    <a:pt x="81" y="0"/>
                    <a:pt x="96" y="14"/>
                    <a:pt x="96" y="32"/>
                  </a:cubicBezTo>
                  <a:cubicBezTo>
                    <a:pt x="96" y="100"/>
                    <a:pt x="96" y="100"/>
                    <a:pt x="96" y="100"/>
                  </a:cubicBezTo>
                  <a:cubicBezTo>
                    <a:pt x="80" y="100"/>
                    <a:pt x="80" y="100"/>
                    <a:pt x="80" y="100"/>
                  </a:cubicBezTo>
                  <a:lnTo>
                    <a:pt x="80" y="200"/>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167" name="Rectangle 420"/>
            <p:cNvSpPr>
              <a:spLocks noChangeArrowheads="1"/>
            </p:cNvSpPr>
            <p:nvPr/>
          </p:nvSpPr>
          <p:spPr bwMode="auto">
            <a:xfrm>
              <a:off x="8223251" y="2552700"/>
              <a:ext cx="15875"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168" name="Rectangle 421"/>
            <p:cNvSpPr>
              <a:spLocks noChangeArrowheads="1"/>
            </p:cNvSpPr>
            <p:nvPr/>
          </p:nvSpPr>
          <p:spPr bwMode="auto">
            <a:xfrm>
              <a:off x="8223251" y="2581275"/>
              <a:ext cx="15875"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grpSp>
      <p:grpSp>
        <p:nvGrpSpPr>
          <p:cNvPr id="180" name="Group 179"/>
          <p:cNvGrpSpPr/>
          <p:nvPr/>
        </p:nvGrpSpPr>
        <p:grpSpPr>
          <a:xfrm>
            <a:off x="2955471" y="1980098"/>
            <a:ext cx="344488" cy="461963"/>
            <a:chOff x="3182939" y="2422525"/>
            <a:chExt cx="344488" cy="461963"/>
          </a:xfrm>
        </p:grpSpPr>
        <p:sp>
          <p:nvSpPr>
            <p:cNvPr id="181" name="Freeform 132"/>
            <p:cNvSpPr>
              <a:spLocks/>
            </p:cNvSpPr>
            <p:nvPr/>
          </p:nvSpPr>
          <p:spPr bwMode="auto">
            <a:xfrm>
              <a:off x="3182939" y="2451100"/>
              <a:ext cx="344488" cy="433388"/>
            </a:xfrm>
            <a:custGeom>
              <a:avLst/>
              <a:gdLst>
                <a:gd name="T0" fmla="*/ 188 w 192"/>
                <a:gd name="T1" fmla="*/ 240 h 240"/>
                <a:gd name="T2" fmla="*/ 4 w 192"/>
                <a:gd name="T3" fmla="*/ 240 h 240"/>
                <a:gd name="T4" fmla="*/ 0 w 192"/>
                <a:gd name="T5" fmla="*/ 236 h 240"/>
                <a:gd name="T6" fmla="*/ 0 w 192"/>
                <a:gd name="T7" fmla="*/ 4 h 240"/>
                <a:gd name="T8" fmla="*/ 4 w 192"/>
                <a:gd name="T9" fmla="*/ 0 h 240"/>
                <a:gd name="T10" fmla="*/ 52 w 192"/>
                <a:gd name="T11" fmla="*/ 0 h 240"/>
                <a:gd name="T12" fmla="*/ 52 w 192"/>
                <a:gd name="T13" fmla="*/ 8 h 240"/>
                <a:gd name="T14" fmla="*/ 8 w 192"/>
                <a:gd name="T15" fmla="*/ 8 h 240"/>
                <a:gd name="T16" fmla="*/ 8 w 192"/>
                <a:gd name="T17" fmla="*/ 232 h 240"/>
                <a:gd name="T18" fmla="*/ 184 w 192"/>
                <a:gd name="T19" fmla="*/ 232 h 240"/>
                <a:gd name="T20" fmla="*/ 184 w 192"/>
                <a:gd name="T21" fmla="*/ 8 h 240"/>
                <a:gd name="T22" fmla="*/ 140 w 192"/>
                <a:gd name="T23" fmla="*/ 8 h 240"/>
                <a:gd name="T24" fmla="*/ 140 w 192"/>
                <a:gd name="T25" fmla="*/ 0 h 240"/>
                <a:gd name="T26" fmla="*/ 188 w 192"/>
                <a:gd name="T27" fmla="*/ 0 h 240"/>
                <a:gd name="T28" fmla="*/ 192 w 192"/>
                <a:gd name="T29" fmla="*/ 4 h 240"/>
                <a:gd name="T30" fmla="*/ 192 w 192"/>
                <a:gd name="T31" fmla="*/ 236 h 240"/>
                <a:gd name="T32" fmla="*/ 188 w 192"/>
                <a:gd name="T33" fmla="*/ 24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2" h="240">
                  <a:moveTo>
                    <a:pt x="188" y="240"/>
                  </a:moveTo>
                  <a:cubicBezTo>
                    <a:pt x="4" y="240"/>
                    <a:pt x="4" y="240"/>
                    <a:pt x="4" y="240"/>
                  </a:cubicBezTo>
                  <a:cubicBezTo>
                    <a:pt x="2" y="240"/>
                    <a:pt x="0" y="238"/>
                    <a:pt x="0" y="236"/>
                  </a:cubicBezTo>
                  <a:cubicBezTo>
                    <a:pt x="0" y="4"/>
                    <a:pt x="0" y="4"/>
                    <a:pt x="0" y="4"/>
                  </a:cubicBezTo>
                  <a:cubicBezTo>
                    <a:pt x="0" y="2"/>
                    <a:pt x="2" y="0"/>
                    <a:pt x="4" y="0"/>
                  </a:cubicBezTo>
                  <a:cubicBezTo>
                    <a:pt x="52" y="0"/>
                    <a:pt x="52" y="0"/>
                    <a:pt x="52" y="0"/>
                  </a:cubicBezTo>
                  <a:cubicBezTo>
                    <a:pt x="52" y="8"/>
                    <a:pt x="52" y="8"/>
                    <a:pt x="52" y="8"/>
                  </a:cubicBezTo>
                  <a:cubicBezTo>
                    <a:pt x="8" y="8"/>
                    <a:pt x="8" y="8"/>
                    <a:pt x="8" y="8"/>
                  </a:cubicBezTo>
                  <a:cubicBezTo>
                    <a:pt x="8" y="232"/>
                    <a:pt x="8" y="232"/>
                    <a:pt x="8" y="232"/>
                  </a:cubicBezTo>
                  <a:cubicBezTo>
                    <a:pt x="184" y="232"/>
                    <a:pt x="184" y="232"/>
                    <a:pt x="184" y="232"/>
                  </a:cubicBezTo>
                  <a:cubicBezTo>
                    <a:pt x="184" y="8"/>
                    <a:pt x="184" y="8"/>
                    <a:pt x="184" y="8"/>
                  </a:cubicBezTo>
                  <a:cubicBezTo>
                    <a:pt x="140" y="8"/>
                    <a:pt x="140" y="8"/>
                    <a:pt x="140" y="8"/>
                  </a:cubicBezTo>
                  <a:cubicBezTo>
                    <a:pt x="140" y="0"/>
                    <a:pt x="140" y="0"/>
                    <a:pt x="140" y="0"/>
                  </a:cubicBezTo>
                  <a:cubicBezTo>
                    <a:pt x="188" y="0"/>
                    <a:pt x="188" y="0"/>
                    <a:pt x="188" y="0"/>
                  </a:cubicBezTo>
                  <a:cubicBezTo>
                    <a:pt x="190" y="0"/>
                    <a:pt x="192" y="2"/>
                    <a:pt x="192" y="4"/>
                  </a:cubicBezTo>
                  <a:cubicBezTo>
                    <a:pt x="192" y="236"/>
                    <a:pt x="192" y="236"/>
                    <a:pt x="192" y="236"/>
                  </a:cubicBezTo>
                  <a:cubicBezTo>
                    <a:pt x="192" y="238"/>
                    <a:pt x="190" y="240"/>
                    <a:pt x="188" y="240"/>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182" name="Freeform 133"/>
            <p:cNvSpPr>
              <a:spLocks noEditPoints="1"/>
            </p:cNvSpPr>
            <p:nvPr/>
          </p:nvSpPr>
          <p:spPr bwMode="auto">
            <a:xfrm>
              <a:off x="3268664" y="2422525"/>
              <a:ext cx="173038" cy="87313"/>
            </a:xfrm>
            <a:custGeom>
              <a:avLst/>
              <a:gdLst>
                <a:gd name="T0" fmla="*/ 92 w 96"/>
                <a:gd name="T1" fmla="*/ 48 h 48"/>
                <a:gd name="T2" fmla="*/ 4 w 96"/>
                <a:gd name="T3" fmla="*/ 48 h 48"/>
                <a:gd name="T4" fmla="*/ 0 w 96"/>
                <a:gd name="T5" fmla="*/ 44 h 48"/>
                <a:gd name="T6" fmla="*/ 0 w 96"/>
                <a:gd name="T7" fmla="*/ 4 h 48"/>
                <a:gd name="T8" fmla="*/ 4 w 96"/>
                <a:gd name="T9" fmla="*/ 0 h 48"/>
                <a:gd name="T10" fmla="*/ 92 w 96"/>
                <a:gd name="T11" fmla="*/ 0 h 48"/>
                <a:gd name="T12" fmla="*/ 96 w 96"/>
                <a:gd name="T13" fmla="*/ 4 h 48"/>
                <a:gd name="T14" fmla="*/ 96 w 96"/>
                <a:gd name="T15" fmla="*/ 44 h 48"/>
                <a:gd name="T16" fmla="*/ 92 w 96"/>
                <a:gd name="T17" fmla="*/ 48 h 48"/>
                <a:gd name="T18" fmla="*/ 8 w 96"/>
                <a:gd name="T19" fmla="*/ 40 h 48"/>
                <a:gd name="T20" fmla="*/ 88 w 96"/>
                <a:gd name="T21" fmla="*/ 40 h 48"/>
                <a:gd name="T22" fmla="*/ 88 w 96"/>
                <a:gd name="T23" fmla="*/ 8 h 48"/>
                <a:gd name="T24" fmla="*/ 8 w 96"/>
                <a:gd name="T25" fmla="*/ 8 h 48"/>
                <a:gd name="T26" fmla="*/ 8 w 96"/>
                <a:gd name="T27" fmla="*/ 4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6" h="48">
                  <a:moveTo>
                    <a:pt x="92" y="48"/>
                  </a:moveTo>
                  <a:cubicBezTo>
                    <a:pt x="4" y="48"/>
                    <a:pt x="4" y="48"/>
                    <a:pt x="4" y="48"/>
                  </a:cubicBezTo>
                  <a:cubicBezTo>
                    <a:pt x="2" y="48"/>
                    <a:pt x="0" y="46"/>
                    <a:pt x="0" y="44"/>
                  </a:cubicBezTo>
                  <a:cubicBezTo>
                    <a:pt x="0" y="4"/>
                    <a:pt x="0" y="4"/>
                    <a:pt x="0" y="4"/>
                  </a:cubicBezTo>
                  <a:cubicBezTo>
                    <a:pt x="0" y="2"/>
                    <a:pt x="2" y="0"/>
                    <a:pt x="4" y="0"/>
                  </a:cubicBezTo>
                  <a:cubicBezTo>
                    <a:pt x="92" y="0"/>
                    <a:pt x="92" y="0"/>
                    <a:pt x="92" y="0"/>
                  </a:cubicBezTo>
                  <a:cubicBezTo>
                    <a:pt x="94" y="0"/>
                    <a:pt x="96" y="2"/>
                    <a:pt x="96" y="4"/>
                  </a:cubicBezTo>
                  <a:cubicBezTo>
                    <a:pt x="96" y="44"/>
                    <a:pt x="96" y="44"/>
                    <a:pt x="96" y="44"/>
                  </a:cubicBezTo>
                  <a:cubicBezTo>
                    <a:pt x="96" y="46"/>
                    <a:pt x="94" y="48"/>
                    <a:pt x="92" y="48"/>
                  </a:cubicBezTo>
                  <a:close/>
                  <a:moveTo>
                    <a:pt x="8" y="40"/>
                  </a:moveTo>
                  <a:cubicBezTo>
                    <a:pt x="88" y="40"/>
                    <a:pt x="88" y="40"/>
                    <a:pt x="88" y="40"/>
                  </a:cubicBezTo>
                  <a:cubicBezTo>
                    <a:pt x="88" y="8"/>
                    <a:pt x="88" y="8"/>
                    <a:pt x="88" y="8"/>
                  </a:cubicBezTo>
                  <a:cubicBezTo>
                    <a:pt x="8" y="8"/>
                    <a:pt x="8" y="8"/>
                    <a:pt x="8" y="8"/>
                  </a:cubicBezTo>
                  <a:lnTo>
                    <a:pt x="8" y="40"/>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183" name="Freeform 134"/>
            <p:cNvSpPr>
              <a:spLocks/>
            </p:cNvSpPr>
            <p:nvPr/>
          </p:nvSpPr>
          <p:spPr bwMode="auto">
            <a:xfrm>
              <a:off x="3225801" y="2479675"/>
              <a:ext cx="258763" cy="360363"/>
            </a:xfrm>
            <a:custGeom>
              <a:avLst/>
              <a:gdLst>
                <a:gd name="T0" fmla="*/ 140 w 144"/>
                <a:gd name="T1" fmla="*/ 200 h 200"/>
                <a:gd name="T2" fmla="*/ 4 w 144"/>
                <a:gd name="T3" fmla="*/ 200 h 200"/>
                <a:gd name="T4" fmla="*/ 0 w 144"/>
                <a:gd name="T5" fmla="*/ 196 h 200"/>
                <a:gd name="T6" fmla="*/ 0 w 144"/>
                <a:gd name="T7" fmla="*/ 4 h 200"/>
                <a:gd name="T8" fmla="*/ 4 w 144"/>
                <a:gd name="T9" fmla="*/ 0 h 200"/>
                <a:gd name="T10" fmla="*/ 16 w 144"/>
                <a:gd name="T11" fmla="*/ 0 h 200"/>
                <a:gd name="T12" fmla="*/ 16 w 144"/>
                <a:gd name="T13" fmla="*/ 8 h 200"/>
                <a:gd name="T14" fmla="*/ 8 w 144"/>
                <a:gd name="T15" fmla="*/ 8 h 200"/>
                <a:gd name="T16" fmla="*/ 8 w 144"/>
                <a:gd name="T17" fmla="*/ 192 h 200"/>
                <a:gd name="T18" fmla="*/ 136 w 144"/>
                <a:gd name="T19" fmla="*/ 192 h 200"/>
                <a:gd name="T20" fmla="*/ 136 w 144"/>
                <a:gd name="T21" fmla="*/ 8 h 200"/>
                <a:gd name="T22" fmla="*/ 128 w 144"/>
                <a:gd name="T23" fmla="*/ 8 h 200"/>
                <a:gd name="T24" fmla="*/ 128 w 144"/>
                <a:gd name="T25" fmla="*/ 0 h 200"/>
                <a:gd name="T26" fmla="*/ 140 w 144"/>
                <a:gd name="T27" fmla="*/ 0 h 200"/>
                <a:gd name="T28" fmla="*/ 144 w 144"/>
                <a:gd name="T29" fmla="*/ 4 h 200"/>
                <a:gd name="T30" fmla="*/ 144 w 144"/>
                <a:gd name="T31" fmla="*/ 196 h 200"/>
                <a:gd name="T32" fmla="*/ 140 w 144"/>
                <a:gd name="T33"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4" h="200">
                  <a:moveTo>
                    <a:pt x="140" y="200"/>
                  </a:moveTo>
                  <a:cubicBezTo>
                    <a:pt x="4" y="200"/>
                    <a:pt x="4" y="200"/>
                    <a:pt x="4" y="200"/>
                  </a:cubicBezTo>
                  <a:cubicBezTo>
                    <a:pt x="2" y="200"/>
                    <a:pt x="0" y="198"/>
                    <a:pt x="0" y="196"/>
                  </a:cubicBezTo>
                  <a:cubicBezTo>
                    <a:pt x="0" y="4"/>
                    <a:pt x="0" y="4"/>
                    <a:pt x="0" y="4"/>
                  </a:cubicBezTo>
                  <a:cubicBezTo>
                    <a:pt x="0" y="2"/>
                    <a:pt x="2" y="0"/>
                    <a:pt x="4" y="0"/>
                  </a:cubicBezTo>
                  <a:cubicBezTo>
                    <a:pt x="16" y="0"/>
                    <a:pt x="16" y="0"/>
                    <a:pt x="16" y="0"/>
                  </a:cubicBezTo>
                  <a:cubicBezTo>
                    <a:pt x="16" y="8"/>
                    <a:pt x="16" y="8"/>
                    <a:pt x="16" y="8"/>
                  </a:cubicBezTo>
                  <a:cubicBezTo>
                    <a:pt x="8" y="8"/>
                    <a:pt x="8" y="8"/>
                    <a:pt x="8" y="8"/>
                  </a:cubicBezTo>
                  <a:cubicBezTo>
                    <a:pt x="8" y="192"/>
                    <a:pt x="8" y="192"/>
                    <a:pt x="8" y="192"/>
                  </a:cubicBezTo>
                  <a:cubicBezTo>
                    <a:pt x="136" y="192"/>
                    <a:pt x="136" y="192"/>
                    <a:pt x="136" y="192"/>
                  </a:cubicBezTo>
                  <a:cubicBezTo>
                    <a:pt x="136" y="8"/>
                    <a:pt x="136" y="8"/>
                    <a:pt x="136" y="8"/>
                  </a:cubicBezTo>
                  <a:cubicBezTo>
                    <a:pt x="128" y="8"/>
                    <a:pt x="128" y="8"/>
                    <a:pt x="128" y="8"/>
                  </a:cubicBezTo>
                  <a:cubicBezTo>
                    <a:pt x="128" y="0"/>
                    <a:pt x="128" y="0"/>
                    <a:pt x="128" y="0"/>
                  </a:cubicBezTo>
                  <a:cubicBezTo>
                    <a:pt x="140" y="0"/>
                    <a:pt x="140" y="0"/>
                    <a:pt x="140" y="0"/>
                  </a:cubicBezTo>
                  <a:cubicBezTo>
                    <a:pt x="142" y="0"/>
                    <a:pt x="144" y="2"/>
                    <a:pt x="144" y="4"/>
                  </a:cubicBezTo>
                  <a:cubicBezTo>
                    <a:pt x="144" y="196"/>
                    <a:pt x="144" y="196"/>
                    <a:pt x="144" y="196"/>
                  </a:cubicBezTo>
                  <a:cubicBezTo>
                    <a:pt x="144" y="198"/>
                    <a:pt x="142" y="200"/>
                    <a:pt x="140" y="200"/>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184" name="Freeform 135"/>
            <p:cNvSpPr>
              <a:spLocks/>
            </p:cNvSpPr>
            <p:nvPr/>
          </p:nvSpPr>
          <p:spPr bwMode="auto">
            <a:xfrm>
              <a:off x="3268664" y="2603500"/>
              <a:ext cx="165100" cy="173038"/>
            </a:xfrm>
            <a:custGeom>
              <a:avLst/>
              <a:gdLst>
                <a:gd name="T0" fmla="*/ 8 w 92"/>
                <a:gd name="T1" fmla="*/ 96 h 96"/>
                <a:gd name="T2" fmla="*/ 0 w 92"/>
                <a:gd name="T3" fmla="*/ 96 h 96"/>
                <a:gd name="T4" fmla="*/ 92 w 92"/>
                <a:gd name="T5" fmla="*/ 0 h 96"/>
                <a:gd name="T6" fmla="*/ 92 w 92"/>
                <a:gd name="T7" fmla="*/ 8 h 96"/>
                <a:gd name="T8" fmla="*/ 8 w 92"/>
                <a:gd name="T9" fmla="*/ 96 h 96"/>
              </a:gdLst>
              <a:ahLst/>
              <a:cxnLst>
                <a:cxn ang="0">
                  <a:pos x="T0" y="T1"/>
                </a:cxn>
                <a:cxn ang="0">
                  <a:pos x="T2" y="T3"/>
                </a:cxn>
                <a:cxn ang="0">
                  <a:pos x="T4" y="T5"/>
                </a:cxn>
                <a:cxn ang="0">
                  <a:pos x="T6" y="T7"/>
                </a:cxn>
                <a:cxn ang="0">
                  <a:pos x="T8" y="T9"/>
                </a:cxn>
              </a:cxnLst>
              <a:rect l="0" t="0" r="r" b="b"/>
              <a:pathLst>
                <a:path w="92" h="96">
                  <a:moveTo>
                    <a:pt x="8" y="96"/>
                  </a:moveTo>
                  <a:cubicBezTo>
                    <a:pt x="0" y="96"/>
                    <a:pt x="0" y="96"/>
                    <a:pt x="0" y="96"/>
                  </a:cubicBezTo>
                  <a:cubicBezTo>
                    <a:pt x="0" y="42"/>
                    <a:pt x="40" y="0"/>
                    <a:pt x="92" y="0"/>
                  </a:cubicBezTo>
                  <a:cubicBezTo>
                    <a:pt x="92" y="8"/>
                    <a:pt x="92" y="8"/>
                    <a:pt x="92" y="8"/>
                  </a:cubicBezTo>
                  <a:cubicBezTo>
                    <a:pt x="44" y="8"/>
                    <a:pt x="8" y="46"/>
                    <a:pt x="8" y="96"/>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185" name="Freeform 136"/>
            <p:cNvSpPr>
              <a:spLocks/>
            </p:cNvSpPr>
            <p:nvPr/>
          </p:nvSpPr>
          <p:spPr bwMode="auto">
            <a:xfrm>
              <a:off x="3387726" y="2576512"/>
              <a:ext cx="55563" cy="80963"/>
            </a:xfrm>
            <a:custGeom>
              <a:avLst/>
              <a:gdLst>
                <a:gd name="T0" fmla="*/ 15 w 35"/>
                <a:gd name="T1" fmla="*/ 51 h 51"/>
                <a:gd name="T2" fmla="*/ 7 w 35"/>
                <a:gd name="T3" fmla="*/ 46 h 51"/>
                <a:gd name="T4" fmla="*/ 23 w 35"/>
                <a:gd name="T5" fmla="*/ 22 h 51"/>
                <a:gd name="T6" fmla="*/ 0 w 35"/>
                <a:gd name="T7" fmla="*/ 6 h 51"/>
                <a:gd name="T8" fmla="*/ 4 w 35"/>
                <a:gd name="T9" fmla="*/ 0 h 51"/>
                <a:gd name="T10" fmla="*/ 35 w 35"/>
                <a:gd name="T11" fmla="*/ 20 h 51"/>
                <a:gd name="T12" fmla="*/ 15 w 35"/>
                <a:gd name="T13" fmla="*/ 51 h 51"/>
              </a:gdLst>
              <a:ahLst/>
              <a:cxnLst>
                <a:cxn ang="0">
                  <a:pos x="T0" y="T1"/>
                </a:cxn>
                <a:cxn ang="0">
                  <a:pos x="T2" y="T3"/>
                </a:cxn>
                <a:cxn ang="0">
                  <a:pos x="T4" y="T5"/>
                </a:cxn>
                <a:cxn ang="0">
                  <a:pos x="T6" y="T7"/>
                </a:cxn>
                <a:cxn ang="0">
                  <a:pos x="T8" y="T9"/>
                </a:cxn>
                <a:cxn ang="0">
                  <a:pos x="T10" y="T11"/>
                </a:cxn>
                <a:cxn ang="0">
                  <a:pos x="T12" y="T13"/>
                </a:cxn>
              </a:cxnLst>
              <a:rect l="0" t="0" r="r" b="b"/>
              <a:pathLst>
                <a:path w="35" h="51">
                  <a:moveTo>
                    <a:pt x="15" y="51"/>
                  </a:moveTo>
                  <a:lnTo>
                    <a:pt x="7" y="46"/>
                  </a:lnTo>
                  <a:lnTo>
                    <a:pt x="23" y="22"/>
                  </a:lnTo>
                  <a:lnTo>
                    <a:pt x="0" y="6"/>
                  </a:lnTo>
                  <a:lnTo>
                    <a:pt x="4" y="0"/>
                  </a:lnTo>
                  <a:lnTo>
                    <a:pt x="35" y="20"/>
                  </a:lnTo>
                  <a:lnTo>
                    <a:pt x="15" y="51"/>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186" name="Freeform 137"/>
            <p:cNvSpPr>
              <a:spLocks/>
            </p:cNvSpPr>
            <p:nvPr/>
          </p:nvSpPr>
          <p:spPr bwMode="auto">
            <a:xfrm>
              <a:off x="3357564" y="2705100"/>
              <a:ext cx="68263" cy="68263"/>
            </a:xfrm>
            <a:custGeom>
              <a:avLst/>
              <a:gdLst>
                <a:gd name="T0" fmla="*/ 6 w 43"/>
                <a:gd name="T1" fmla="*/ 43 h 43"/>
                <a:gd name="T2" fmla="*/ 0 w 43"/>
                <a:gd name="T3" fmla="*/ 37 h 43"/>
                <a:gd name="T4" fmla="*/ 36 w 43"/>
                <a:gd name="T5" fmla="*/ 0 h 43"/>
                <a:gd name="T6" fmla="*/ 43 w 43"/>
                <a:gd name="T7" fmla="*/ 7 h 43"/>
                <a:gd name="T8" fmla="*/ 6 w 43"/>
                <a:gd name="T9" fmla="*/ 43 h 43"/>
              </a:gdLst>
              <a:ahLst/>
              <a:cxnLst>
                <a:cxn ang="0">
                  <a:pos x="T0" y="T1"/>
                </a:cxn>
                <a:cxn ang="0">
                  <a:pos x="T2" y="T3"/>
                </a:cxn>
                <a:cxn ang="0">
                  <a:pos x="T4" y="T5"/>
                </a:cxn>
                <a:cxn ang="0">
                  <a:pos x="T6" y="T7"/>
                </a:cxn>
                <a:cxn ang="0">
                  <a:pos x="T8" y="T9"/>
                </a:cxn>
              </a:cxnLst>
              <a:rect l="0" t="0" r="r" b="b"/>
              <a:pathLst>
                <a:path w="43" h="43">
                  <a:moveTo>
                    <a:pt x="6" y="43"/>
                  </a:moveTo>
                  <a:lnTo>
                    <a:pt x="0" y="37"/>
                  </a:lnTo>
                  <a:lnTo>
                    <a:pt x="36" y="0"/>
                  </a:lnTo>
                  <a:lnTo>
                    <a:pt x="43" y="7"/>
                  </a:lnTo>
                  <a:lnTo>
                    <a:pt x="6" y="43"/>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187" name="Freeform 138"/>
            <p:cNvSpPr>
              <a:spLocks/>
            </p:cNvSpPr>
            <p:nvPr/>
          </p:nvSpPr>
          <p:spPr bwMode="auto">
            <a:xfrm>
              <a:off x="3357564" y="2705100"/>
              <a:ext cx="68263" cy="68263"/>
            </a:xfrm>
            <a:custGeom>
              <a:avLst/>
              <a:gdLst>
                <a:gd name="T0" fmla="*/ 36 w 43"/>
                <a:gd name="T1" fmla="*/ 43 h 43"/>
                <a:gd name="T2" fmla="*/ 0 w 43"/>
                <a:gd name="T3" fmla="*/ 7 h 43"/>
                <a:gd name="T4" fmla="*/ 6 w 43"/>
                <a:gd name="T5" fmla="*/ 0 h 43"/>
                <a:gd name="T6" fmla="*/ 43 w 43"/>
                <a:gd name="T7" fmla="*/ 37 h 43"/>
                <a:gd name="T8" fmla="*/ 36 w 43"/>
                <a:gd name="T9" fmla="*/ 43 h 43"/>
              </a:gdLst>
              <a:ahLst/>
              <a:cxnLst>
                <a:cxn ang="0">
                  <a:pos x="T0" y="T1"/>
                </a:cxn>
                <a:cxn ang="0">
                  <a:pos x="T2" y="T3"/>
                </a:cxn>
                <a:cxn ang="0">
                  <a:pos x="T4" y="T5"/>
                </a:cxn>
                <a:cxn ang="0">
                  <a:pos x="T6" y="T7"/>
                </a:cxn>
                <a:cxn ang="0">
                  <a:pos x="T8" y="T9"/>
                </a:cxn>
              </a:cxnLst>
              <a:rect l="0" t="0" r="r" b="b"/>
              <a:pathLst>
                <a:path w="43" h="43">
                  <a:moveTo>
                    <a:pt x="36" y="43"/>
                  </a:moveTo>
                  <a:lnTo>
                    <a:pt x="0" y="7"/>
                  </a:lnTo>
                  <a:lnTo>
                    <a:pt x="6" y="0"/>
                  </a:lnTo>
                  <a:lnTo>
                    <a:pt x="43" y="37"/>
                  </a:lnTo>
                  <a:lnTo>
                    <a:pt x="36" y="43"/>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188" name="Freeform 139"/>
            <p:cNvSpPr>
              <a:spLocks noEditPoints="1"/>
            </p:cNvSpPr>
            <p:nvPr/>
          </p:nvSpPr>
          <p:spPr bwMode="auto">
            <a:xfrm>
              <a:off x="3268664" y="2552700"/>
              <a:ext cx="57150" cy="57150"/>
            </a:xfrm>
            <a:custGeom>
              <a:avLst/>
              <a:gdLst>
                <a:gd name="T0" fmla="*/ 16 w 32"/>
                <a:gd name="T1" fmla="*/ 32 h 32"/>
                <a:gd name="T2" fmla="*/ 0 w 32"/>
                <a:gd name="T3" fmla="*/ 16 h 32"/>
                <a:gd name="T4" fmla="*/ 16 w 32"/>
                <a:gd name="T5" fmla="*/ 0 h 32"/>
                <a:gd name="T6" fmla="*/ 32 w 32"/>
                <a:gd name="T7" fmla="*/ 16 h 32"/>
                <a:gd name="T8" fmla="*/ 16 w 32"/>
                <a:gd name="T9" fmla="*/ 32 h 32"/>
                <a:gd name="T10" fmla="*/ 16 w 32"/>
                <a:gd name="T11" fmla="*/ 8 h 32"/>
                <a:gd name="T12" fmla="*/ 8 w 32"/>
                <a:gd name="T13" fmla="*/ 16 h 32"/>
                <a:gd name="T14" fmla="*/ 16 w 32"/>
                <a:gd name="T15" fmla="*/ 24 h 32"/>
                <a:gd name="T16" fmla="*/ 24 w 32"/>
                <a:gd name="T17" fmla="*/ 16 h 32"/>
                <a:gd name="T18" fmla="*/ 16 w 32"/>
                <a:gd name="T19" fmla="*/ 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2">
                  <a:moveTo>
                    <a:pt x="16" y="32"/>
                  </a:moveTo>
                  <a:cubicBezTo>
                    <a:pt x="7" y="32"/>
                    <a:pt x="0" y="25"/>
                    <a:pt x="0" y="16"/>
                  </a:cubicBezTo>
                  <a:cubicBezTo>
                    <a:pt x="0" y="7"/>
                    <a:pt x="7" y="0"/>
                    <a:pt x="16" y="0"/>
                  </a:cubicBezTo>
                  <a:cubicBezTo>
                    <a:pt x="25" y="0"/>
                    <a:pt x="32" y="7"/>
                    <a:pt x="32" y="16"/>
                  </a:cubicBezTo>
                  <a:cubicBezTo>
                    <a:pt x="32" y="25"/>
                    <a:pt x="25" y="32"/>
                    <a:pt x="16" y="32"/>
                  </a:cubicBezTo>
                  <a:close/>
                  <a:moveTo>
                    <a:pt x="16" y="8"/>
                  </a:moveTo>
                  <a:cubicBezTo>
                    <a:pt x="11" y="8"/>
                    <a:pt x="8" y="12"/>
                    <a:pt x="8" y="16"/>
                  </a:cubicBezTo>
                  <a:cubicBezTo>
                    <a:pt x="8" y="20"/>
                    <a:pt x="11" y="24"/>
                    <a:pt x="16" y="24"/>
                  </a:cubicBezTo>
                  <a:cubicBezTo>
                    <a:pt x="20" y="24"/>
                    <a:pt x="24" y="20"/>
                    <a:pt x="24" y="16"/>
                  </a:cubicBezTo>
                  <a:cubicBezTo>
                    <a:pt x="24" y="12"/>
                    <a:pt x="20" y="8"/>
                    <a:pt x="16" y="8"/>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189" name="Freeform 140"/>
            <p:cNvSpPr>
              <a:spLocks/>
            </p:cNvSpPr>
            <p:nvPr/>
          </p:nvSpPr>
          <p:spPr bwMode="auto">
            <a:xfrm>
              <a:off x="3297239" y="2451100"/>
              <a:ext cx="115888" cy="28575"/>
            </a:xfrm>
            <a:custGeom>
              <a:avLst/>
              <a:gdLst>
                <a:gd name="T0" fmla="*/ 60 w 64"/>
                <a:gd name="T1" fmla="*/ 16 h 16"/>
                <a:gd name="T2" fmla="*/ 4 w 64"/>
                <a:gd name="T3" fmla="*/ 16 h 16"/>
                <a:gd name="T4" fmla="*/ 0 w 64"/>
                <a:gd name="T5" fmla="*/ 12 h 16"/>
                <a:gd name="T6" fmla="*/ 0 w 64"/>
                <a:gd name="T7" fmla="*/ 0 h 16"/>
                <a:gd name="T8" fmla="*/ 8 w 64"/>
                <a:gd name="T9" fmla="*/ 0 h 16"/>
                <a:gd name="T10" fmla="*/ 8 w 64"/>
                <a:gd name="T11" fmla="*/ 8 h 16"/>
                <a:gd name="T12" fmla="*/ 56 w 64"/>
                <a:gd name="T13" fmla="*/ 8 h 16"/>
                <a:gd name="T14" fmla="*/ 56 w 64"/>
                <a:gd name="T15" fmla="*/ 0 h 16"/>
                <a:gd name="T16" fmla="*/ 64 w 64"/>
                <a:gd name="T17" fmla="*/ 0 h 16"/>
                <a:gd name="T18" fmla="*/ 64 w 64"/>
                <a:gd name="T19" fmla="*/ 12 h 16"/>
                <a:gd name="T20" fmla="*/ 60 w 64"/>
                <a:gd name="T21"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 h="16">
                  <a:moveTo>
                    <a:pt x="60" y="16"/>
                  </a:moveTo>
                  <a:cubicBezTo>
                    <a:pt x="4" y="16"/>
                    <a:pt x="4" y="16"/>
                    <a:pt x="4" y="16"/>
                  </a:cubicBezTo>
                  <a:cubicBezTo>
                    <a:pt x="2" y="16"/>
                    <a:pt x="0" y="14"/>
                    <a:pt x="0" y="12"/>
                  </a:cubicBezTo>
                  <a:cubicBezTo>
                    <a:pt x="0" y="0"/>
                    <a:pt x="0" y="0"/>
                    <a:pt x="0" y="0"/>
                  </a:cubicBezTo>
                  <a:cubicBezTo>
                    <a:pt x="8" y="0"/>
                    <a:pt x="8" y="0"/>
                    <a:pt x="8" y="0"/>
                  </a:cubicBezTo>
                  <a:cubicBezTo>
                    <a:pt x="8" y="8"/>
                    <a:pt x="8" y="8"/>
                    <a:pt x="8" y="8"/>
                  </a:cubicBezTo>
                  <a:cubicBezTo>
                    <a:pt x="56" y="8"/>
                    <a:pt x="56" y="8"/>
                    <a:pt x="56" y="8"/>
                  </a:cubicBezTo>
                  <a:cubicBezTo>
                    <a:pt x="56" y="0"/>
                    <a:pt x="56" y="0"/>
                    <a:pt x="56" y="0"/>
                  </a:cubicBezTo>
                  <a:cubicBezTo>
                    <a:pt x="64" y="0"/>
                    <a:pt x="64" y="0"/>
                    <a:pt x="64" y="0"/>
                  </a:cubicBezTo>
                  <a:cubicBezTo>
                    <a:pt x="64" y="12"/>
                    <a:pt x="64" y="12"/>
                    <a:pt x="64" y="12"/>
                  </a:cubicBezTo>
                  <a:cubicBezTo>
                    <a:pt x="64" y="14"/>
                    <a:pt x="62" y="16"/>
                    <a:pt x="60" y="16"/>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grpSp>
      <p:grpSp>
        <p:nvGrpSpPr>
          <p:cNvPr id="190" name="Group 189"/>
          <p:cNvGrpSpPr/>
          <p:nvPr/>
        </p:nvGrpSpPr>
        <p:grpSpPr>
          <a:xfrm>
            <a:off x="7421460" y="1165921"/>
            <a:ext cx="461963" cy="460375"/>
            <a:chOff x="7186614" y="1658937"/>
            <a:chExt cx="461963" cy="460375"/>
          </a:xfrm>
        </p:grpSpPr>
        <p:sp>
          <p:nvSpPr>
            <p:cNvPr id="191" name="Freeform 527"/>
            <p:cNvSpPr>
              <a:spLocks noEditPoints="1"/>
            </p:cNvSpPr>
            <p:nvPr/>
          </p:nvSpPr>
          <p:spPr bwMode="auto">
            <a:xfrm>
              <a:off x="7373939" y="1658937"/>
              <a:ext cx="87313" cy="85725"/>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8 h 48"/>
                <a:gd name="T12" fmla="*/ 8 w 48"/>
                <a:gd name="T13" fmla="*/ 24 h 48"/>
                <a:gd name="T14" fmla="*/ 24 w 48"/>
                <a:gd name="T15" fmla="*/ 40 h 48"/>
                <a:gd name="T16" fmla="*/ 40 w 48"/>
                <a:gd name="T17" fmla="*/ 24 h 48"/>
                <a:gd name="T18" fmla="*/ 24 w 48"/>
                <a:gd name="T19" fmla="*/ 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7"/>
                    <a:pt x="0" y="24"/>
                  </a:cubicBezTo>
                  <a:cubicBezTo>
                    <a:pt x="0" y="11"/>
                    <a:pt x="11" y="0"/>
                    <a:pt x="24" y="0"/>
                  </a:cubicBezTo>
                  <a:cubicBezTo>
                    <a:pt x="37" y="0"/>
                    <a:pt x="48" y="11"/>
                    <a:pt x="48" y="24"/>
                  </a:cubicBezTo>
                  <a:cubicBezTo>
                    <a:pt x="48" y="37"/>
                    <a:pt x="37" y="48"/>
                    <a:pt x="24" y="48"/>
                  </a:cubicBezTo>
                  <a:close/>
                  <a:moveTo>
                    <a:pt x="24" y="8"/>
                  </a:moveTo>
                  <a:cubicBezTo>
                    <a:pt x="15" y="8"/>
                    <a:pt x="8" y="15"/>
                    <a:pt x="8" y="24"/>
                  </a:cubicBezTo>
                  <a:cubicBezTo>
                    <a:pt x="8" y="33"/>
                    <a:pt x="15" y="40"/>
                    <a:pt x="24" y="40"/>
                  </a:cubicBezTo>
                  <a:cubicBezTo>
                    <a:pt x="33" y="40"/>
                    <a:pt x="40" y="33"/>
                    <a:pt x="40" y="24"/>
                  </a:cubicBezTo>
                  <a:cubicBezTo>
                    <a:pt x="40" y="15"/>
                    <a:pt x="33" y="8"/>
                    <a:pt x="24" y="8"/>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192" name="Freeform 528"/>
            <p:cNvSpPr>
              <a:spLocks noEditPoints="1"/>
            </p:cNvSpPr>
            <p:nvPr/>
          </p:nvSpPr>
          <p:spPr bwMode="auto">
            <a:xfrm>
              <a:off x="7324726" y="1758950"/>
              <a:ext cx="185738" cy="115888"/>
            </a:xfrm>
            <a:custGeom>
              <a:avLst/>
              <a:gdLst>
                <a:gd name="T0" fmla="*/ 104 w 104"/>
                <a:gd name="T1" fmla="*/ 64 h 64"/>
                <a:gd name="T2" fmla="*/ 0 w 104"/>
                <a:gd name="T3" fmla="*/ 64 h 64"/>
                <a:gd name="T4" fmla="*/ 0 w 104"/>
                <a:gd name="T5" fmla="*/ 32 h 64"/>
                <a:gd name="T6" fmla="*/ 32 w 104"/>
                <a:gd name="T7" fmla="*/ 0 h 64"/>
                <a:gd name="T8" fmla="*/ 72 w 104"/>
                <a:gd name="T9" fmla="*/ 0 h 64"/>
                <a:gd name="T10" fmla="*/ 104 w 104"/>
                <a:gd name="T11" fmla="*/ 32 h 64"/>
                <a:gd name="T12" fmla="*/ 104 w 104"/>
                <a:gd name="T13" fmla="*/ 64 h 64"/>
                <a:gd name="T14" fmla="*/ 8 w 104"/>
                <a:gd name="T15" fmla="*/ 56 h 64"/>
                <a:gd name="T16" fmla="*/ 96 w 104"/>
                <a:gd name="T17" fmla="*/ 56 h 64"/>
                <a:gd name="T18" fmla="*/ 96 w 104"/>
                <a:gd name="T19" fmla="*/ 32 h 64"/>
                <a:gd name="T20" fmla="*/ 72 w 104"/>
                <a:gd name="T21" fmla="*/ 8 h 64"/>
                <a:gd name="T22" fmla="*/ 32 w 104"/>
                <a:gd name="T23" fmla="*/ 8 h 64"/>
                <a:gd name="T24" fmla="*/ 8 w 104"/>
                <a:gd name="T25" fmla="*/ 32 h 64"/>
                <a:gd name="T26" fmla="*/ 8 w 104"/>
                <a:gd name="T27" fmla="*/ 56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4" h="64">
                  <a:moveTo>
                    <a:pt x="104" y="64"/>
                  </a:moveTo>
                  <a:cubicBezTo>
                    <a:pt x="0" y="64"/>
                    <a:pt x="0" y="64"/>
                    <a:pt x="0" y="64"/>
                  </a:cubicBezTo>
                  <a:cubicBezTo>
                    <a:pt x="0" y="32"/>
                    <a:pt x="0" y="32"/>
                    <a:pt x="0" y="32"/>
                  </a:cubicBezTo>
                  <a:cubicBezTo>
                    <a:pt x="0" y="14"/>
                    <a:pt x="15" y="0"/>
                    <a:pt x="32" y="0"/>
                  </a:cubicBezTo>
                  <a:cubicBezTo>
                    <a:pt x="72" y="0"/>
                    <a:pt x="72" y="0"/>
                    <a:pt x="72" y="0"/>
                  </a:cubicBezTo>
                  <a:cubicBezTo>
                    <a:pt x="90" y="0"/>
                    <a:pt x="104" y="14"/>
                    <a:pt x="104" y="32"/>
                  </a:cubicBezTo>
                  <a:lnTo>
                    <a:pt x="104" y="64"/>
                  </a:lnTo>
                  <a:close/>
                  <a:moveTo>
                    <a:pt x="8" y="56"/>
                  </a:moveTo>
                  <a:cubicBezTo>
                    <a:pt x="96" y="56"/>
                    <a:pt x="96" y="56"/>
                    <a:pt x="96" y="56"/>
                  </a:cubicBezTo>
                  <a:cubicBezTo>
                    <a:pt x="96" y="32"/>
                    <a:pt x="96" y="32"/>
                    <a:pt x="96" y="32"/>
                  </a:cubicBezTo>
                  <a:cubicBezTo>
                    <a:pt x="96" y="19"/>
                    <a:pt x="85" y="8"/>
                    <a:pt x="72" y="8"/>
                  </a:cubicBezTo>
                  <a:cubicBezTo>
                    <a:pt x="32" y="8"/>
                    <a:pt x="32" y="8"/>
                    <a:pt x="32" y="8"/>
                  </a:cubicBezTo>
                  <a:cubicBezTo>
                    <a:pt x="19" y="8"/>
                    <a:pt x="8" y="19"/>
                    <a:pt x="8" y="32"/>
                  </a:cubicBezTo>
                  <a:lnTo>
                    <a:pt x="8" y="56"/>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193" name="Rectangle 529"/>
            <p:cNvSpPr>
              <a:spLocks noChangeArrowheads="1"/>
            </p:cNvSpPr>
            <p:nvPr/>
          </p:nvSpPr>
          <p:spPr bwMode="auto">
            <a:xfrm>
              <a:off x="7367589" y="1831975"/>
              <a:ext cx="14288" cy="36513"/>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194" name="Rectangle 530"/>
            <p:cNvSpPr>
              <a:spLocks noChangeArrowheads="1"/>
            </p:cNvSpPr>
            <p:nvPr/>
          </p:nvSpPr>
          <p:spPr bwMode="auto">
            <a:xfrm>
              <a:off x="7453314" y="1831975"/>
              <a:ext cx="14288" cy="36513"/>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195" name="Freeform 531"/>
            <p:cNvSpPr>
              <a:spLocks/>
            </p:cNvSpPr>
            <p:nvPr/>
          </p:nvSpPr>
          <p:spPr bwMode="auto">
            <a:xfrm>
              <a:off x="7475539" y="1687512"/>
              <a:ext cx="173038" cy="274638"/>
            </a:xfrm>
            <a:custGeom>
              <a:avLst/>
              <a:gdLst>
                <a:gd name="T0" fmla="*/ 109 w 109"/>
                <a:gd name="T1" fmla="*/ 173 h 173"/>
                <a:gd name="T2" fmla="*/ 41 w 109"/>
                <a:gd name="T3" fmla="*/ 173 h 173"/>
                <a:gd name="T4" fmla="*/ 41 w 109"/>
                <a:gd name="T5" fmla="*/ 163 h 173"/>
                <a:gd name="T6" fmla="*/ 100 w 109"/>
                <a:gd name="T7" fmla="*/ 163 h 173"/>
                <a:gd name="T8" fmla="*/ 100 w 109"/>
                <a:gd name="T9" fmla="*/ 9 h 173"/>
                <a:gd name="T10" fmla="*/ 0 w 109"/>
                <a:gd name="T11" fmla="*/ 9 h 173"/>
                <a:gd name="T12" fmla="*/ 0 w 109"/>
                <a:gd name="T13" fmla="*/ 0 h 173"/>
                <a:gd name="T14" fmla="*/ 109 w 109"/>
                <a:gd name="T15" fmla="*/ 0 h 173"/>
                <a:gd name="T16" fmla="*/ 109 w 109"/>
                <a:gd name="T17" fmla="*/ 173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9" h="173">
                  <a:moveTo>
                    <a:pt x="109" y="173"/>
                  </a:moveTo>
                  <a:lnTo>
                    <a:pt x="41" y="173"/>
                  </a:lnTo>
                  <a:lnTo>
                    <a:pt x="41" y="163"/>
                  </a:lnTo>
                  <a:lnTo>
                    <a:pt x="100" y="163"/>
                  </a:lnTo>
                  <a:lnTo>
                    <a:pt x="100" y="9"/>
                  </a:lnTo>
                  <a:lnTo>
                    <a:pt x="0" y="9"/>
                  </a:lnTo>
                  <a:lnTo>
                    <a:pt x="0" y="0"/>
                  </a:lnTo>
                  <a:lnTo>
                    <a:pt x="109" y="0"/>
                  </a:lnTo>
                  <a:lnTo>
                    <a:pt x="109" y="173"/>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196" name="Freeform 532"/>
            <p:cNvSpPr>
              <a:spLocks/>
            </p:cNvSpPr>
            <p:nvPr/>
          </p:nvSpPr>
          <p:spPr bwMode="auto">
            <a:xfrm>
              <a:off x="7186614" y="1687512"/>
              <a:ext cx="173038" cy="274638"/>
            </a:xfrm>
            <a:custGeom>
              <a:avLst/>
              <a:gdLst>
                <a:gd name="T0" fmla="*/ 68 w 109"/>
                <a:gd name="T1" fmla="*/ 173 h 173"/>
                <a:gd name="T2" fmla="*/ 0 w 109"/>
                <a:gd name="T3" fmla="*/ 173 h 173"/>
                <a:gd name="T4" fmla="*/ 0 w 109"/>
                <a:gd name="T5" fmla="*/ 0 h 173"/>
                <a:gd name="T6" fmla="*/ 109 w 109"/>
                <a:gd name="T7" fmla="*/ 0 h 173"/>
                <a:gd name="T8" fmla="*/ 109 w 109"/>
                <a:gd name="T9" fmla="*/ 9 h 173"/>
                <a:gd name="T10" fmla="*/ 9 w 109"/>
                <a:gd name="T11" fmla="*/ 9 h 173"/>
                <a:gd name="T12" fmla="*/ 9 w 109"/>
                <a:gd name="T13" fmla="*/ 163 h 173"/>
                <a:gd name="T14" fmla="*/ 68 w 109"/>
                <a:gd name="T15" fmla="*/ 163 h 173"/>
                <a:gd name="T16" fmla="*/ 68 w 109"/>
                <a:gd name="T17" fmla="*/ 173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9" h="173">
                  <a:moveTo>
                    <a:pt x="68" y="173"/>
                  </a:moveTo>
                  <a:lnTo>
                    <a:pt x="0" y="173"/>
                  </a:lnTo>
                  <a:lnTo>
                    <a:pt x="0" y="0"/>
                  </a:lnTo>
                  <a:lnTo>
                    <a:pt x="109" y="0"/>
                  </a:lnTo>
                  <a:lnTo>
                    <a:pt x="109" y="9"/>
                  </a:lnTo>
                  <a:lnTo>
                    <a:pt x="9" y="9"/>
                  </a:lnTo>
                  <a:lnTo>
                    <a:pt x="9" y="163"/>
                  </a:lnTo>
                  <a:lnTo>
                    <a:pt x="68" y="163"/>
                  </a:lnTo>
                  <a:lnTo>
                    <a:pt x="68" y="173"/>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197" name="Freeform 533"/>
            <p:cNvSpPr>
              <a:spLocks noEditPoints="1"/>
            </p:cNvSpPr>
            <p:nvPr/>
          </p:nvSpPr>
          <p:spPr bwMode="auto">
            <a:xfrm>
              <a:off x="7280276" y="1860550"/>
              <a:ext cx="274638" cy="57150"/>
            </a:xfrm>
            <a:custGeom>
              <a:avLst/>
              <a:gdLst>
                <a:gd name="T0" fmla="*/ 173 w 173"/>
                <a:gd name="T1" fmla="*/ 36 h 36"/>
                <a:gd name="T2" fmla="*/ 0 w 173"/>
                <a:gd name="T3" fmla="*/ 36 h 36"/>
                <a:gd name="T4" fmla="*/ 0 w 173"/>
                <a:gd name="T5" fmla="*/ 0 h 36"/>
                <a:gd name="T6" fmla="*/ 173 w 173"/>
                <a:gd name="T7" fmla="*/ 0 h 36"/>
                <a:gd name="T8" fmla="*/ 173 w 173"/>
                <a:gd name="T9" fmla="*/ 36 h 36"/>
                <a:gd name="T10" fmla="*/ 9 w 173"/>
                <a:gd name="T11" fmla="*/ 27 h 36"/>
                <a:gd name="T12" fmla="*/ 164 w 173"/>
                <a:gd name="T13" fmla="*/ 27 h 36"/>
                <a:gd name="T14" fmla="*/ 164 w 173"/>
                <a:gd name="T15" fmla="*/ 9 h 36"/>
                <a:gd name="T16" fmla="*/ 9 w 173"/>
                <a:gd name="T17" fmla="*/ 9 h 36"/>
                <a:gd name="T18" fmla="*/ 9 w 173"/>
                <a:gd name="T19" fmla="*/ 27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3" h="36">
                  <a:moveTo>
                    <a:pt x="173" y="36"/>
                  </a:moveTo>
                  <a:lnTo>
                    <a:pt x="0" y="36"/>
                  </a:lnTo>
                  <a:lnTo>
                    <a:pt x="0" y="0"/>
                  </a:lnTo>
                  <a:lnTo>
                    <a:pt x="173" y="0"/>
                  </a:lnTo>
                  <a:lnTo>
                    <a:pt x="173" y="36"/>
                  </a:lnTo>
                  <a:close/>
                  <a:moveTo>
                    <a:pt x="9" y="27"/>
                  </a:moveTo>
                  <a:lnTo>
                    <a:pt x="164" y="27"/>
                  </a:lnTo>
                  <a:lnTo>
                    <a:pt x="164" y="9"/>
                  </a:lnTo>
                  <a:lnTo>
                    <a:pt x="9" y="9"/>
                  </a:lnTo>
                  <a:lnTo>
                    <a:pt x="9" y="27"/>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198" name="Freeform 534"/>
            <p:cNvSpPr>
              <a:spLocks/>
            </p:cNvSpPr>
            <p:nvPr/>
          </p:nvSpPr>
          <p:spPr bwMode="auto">
            <a:xfrm>
              <a:off x="7324726" y="1903412"/>
              <a:ext cx="185738" cy="215900"/>
            </a:xfrm>
            <a:custGeom>
              <a:avLst/>
              <a:gdLst>
                <a:gd name="T0" fmla="*/ 117 w 117"/>
                <a:gd name="T1" fmla="*/ 136 h 136"/>
                <a:gd name="T2" fmla="*/ 108 w 117"/>
                <a:gd name="T3" fmla="*/ 136 h 136"/>
                <a:gd name="T4" fmla="*/ 108 w 117"/>
                <a:gd name="T5" fmla="*/ 9 h 136"/>
                <a:gd name="T6" fmla="*/ 9 w 117"/>
                <a:gd name="T7" fmla="*/ 9 h 136"/>
                <a:gd name="T8" fmla="*/ 9 w 117"/>
                <a:gd name="T9" fmla="*/ 136 h 136"/>
                <a:gd name="T10" fmla="*/ 0 w 117"/>
                <a:gd name="T11" fmla="*/ 136 h 136"/>
                <a:gd name="T12" fmla="*/ 0 w 117"/>
                <a:gd name="T13" fmla="*/ 0 h 136"/>
                <a:gd name="T14" fmla="*/ 117 w 117"/>
                <a:gd name="T15" fmla="*/ 0 h 136"/>
                <a:gd name="T16" fmla="*/ 117 w 117"/>
                <a:gd name="T17" fmla="*/ 136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7" h="136">
                  <a:moveTo>
                    <a:pt x="117" y="136"/>
                  </a:moveTo>
                  <a:lnTo>
                    <a:pt x="108" y="136"/>
                  </a:lnTo>
                  <a:lnTo>
                    <a:pt x="108" y="9"/>
                  </a:lnTo>
                  <a:lnTo>
                    <a:pt x="9" y="9"/>
                  </a:lnTo>
                  <a:lnTo>
                    <a:pt x="9" y="136"/>
                  </a:lnTo>
                  <a:lnTo>
                    <a:pt x="0" y="136"/>
                  </a:lnTo>
                  <a:lnTo>
                    <a:pt x="0" y="0"/>
                  </a:lnTo>
                  <a:lnTo>
                    <a:pt x="117" y="0"/>
                  </a:lnTo>
                  <a:lnTo>
                    <a:pt x="117" y="136"/>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199" name="Freeform 535"/>
            <p:cNvSpPr>
              <a:spLocks noEditPoints="1"/>
            </p:cNvSpPr>
            <p:nvPr/>
          </p:nvSpPr>
          <p:spPr bwMode="auto">
            <a:xfrm>
              <a:off x="7367589" y="1946275"/>
              <a:ext cx="100013" cy="144463"/>
            </a:xfrm>
            <a:custGeom>
              <a:avLst/>
              <a:gdLst>
                <a:gd name="T0" fmla="*/ 63 w 63"/>
                <a:gd name="T1" fmla="*/ 91 h 91"/>
                <a:gd name="T2" fmla="*/ 0 w 63"/>
                <a:gd name="T3" fmla="*/ 91 h 91"/>
                <a:gd name="T4" fmla="*/ 0 w 63"/>
                <a:gd name="T5" fmla="*/ 0 h 91"/>
                <a:gd name="T6" fmla="*/ 63 w 63"/>
                <a:gd name="T7" fmla="*/ 0 h 91"/>
                <a:gd name="T8" fmla="*/ 63 w 63"/>
                <a:gd name="T9" fmla="*/ 91 h 91"/>
                <a:gd name="T10" fmla="*/ 9 w 63"/>
                <a:gd name="T11" fmla="*/ 82 h 91"/>
                <a:gd name="T12" fmla="*/ 54 w 63"/>
                <a:gd name="T13" fmla="*/ 82 h 91"/>
                <a:gd name="T14" fmla="*/ 54 w 63"/>
                <a:gd name="T15" fmla="*/ 10 h 91"/>
                <a:gd name="T16" fmla="*/ 9 w 63"/>
                <a:gd name="T17" fmla="*/ 10 h 91"/>
                <a:gd name="T18" fmla="*/ 9 w 63"/>
                <a:gd name="T19" fmla="*/ 82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 h="91">
                  <a:moveTo>
                    <a:pt x="63" y="91"/>
                  </a:moveTo>
                  <a:lnTo>
                    <a:pt x="0" y="91"/>
                  </a:lnTo>
                  <a:lnTo>
                    <a:pt x="0" y="0"/>
                  </a:lnTo>
                  <a:lnTo>
                    <a:pt x="63" y="0"/>
                  </a:lnTo>
                  <a:lnTo>
                    <a:pt x="63" y="91"/>
                  </a:lnTo>
                  <a:close/>
                  <a:moveTo>
                    <a:pt x="9" y="82"/>
                  </a:moveTo>
                  <a:lnTo>
                    <a:pt x="54" y="82"/>
                  </a:lnTo>
                  <a:lnTo>
                    <a:pt x="54" y="10"/>
                  </a:lnTo>
                  <a:lnTo>
                    <a:pt x="9" y="10"/>
                  </a:lnTo>
                  <a:lnTo>
                    <a:pt x="9" y="82"/>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200" name="Rectangle 536"/>
            <p:cNvSpPr>
              <a:spLocks noChangeArrowheads="1"/>
            </p:cNvSpPr>
            <p:nvPr/>
          </p:nvSpPr>
          <p:spPr bwMode="auto">
            <a:xfrm>
              <a:off x="7410451" y="1789112"/>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201" name="Rectangle 537"/>
            <p:cNvSpPr>
              <a:spLocks noChangeArrowheads="1"/>
            </p:cNvSpPr>
            <p:nvPr/>
          </p:nvSpPr>
          <p:spPr bwMode="auto">
            <a:xfrm>
              <a:off x="7410451" y="1817687"/>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grpSp>
      <p:grpSp>
        <p:nvGrpSpPr>
          <p:cNvPr id="240" name="Group 239"/>
          <p:cNvGrpSpPr/>
          <p:nvPr/>
        </p:nvGrpSpPr>
        <p:grpSpPr>
          <a:xfrm>
            <a:off x="7415280" y="1914337"/>
            <a:ext cx="461963" cy="461963"/>
            <a:chOff x="7186613" y="2422525"/>
            <a:chExt cx="461963" cy="461963"/>
          </a:xfrm>
        </p:grpSpPr>
        <p:sp>
          <p:nvSpPr>
            <p:cNvPr id="241" name="Freeform 619"/>
            <p:cNvSpPr>
              <a:spLocks noEditPoints="1"/>
            </p:cNvSpPr>
            <p:nvPr/>
          </p:nvSpPr>
          <p:spPr bwMode="auto">
            <a:xfrm>
              <a:off x="7223126" y="2422525"/>
              <a:ext cx="85725" cy="101600"/>
            </a:xfrm>
            <a:custGeom>
              <a:avLst/>
              <a:gdLst>
                <a:gd name="T0" fmla="*/ 24 w 48"/>
                <a:gd name="T1" fmla="*/ 56 h 56"/>
                <a:gd name="T2" fmla="*/ 0 w 48"/>
                <a:gd name="T3" fmla="*/ 26 h 56"/>
                <a:gd name="T4" fmla="*/ 24 w 48"/>
                <a:gd name="T5" fmla="*/ 0 h 56"/>
                <a:gd name="T6" fmla="*/ 48 w 48"/>
                <a:gd name="T7" fmla="*/ 26 h 56"/>
                <a:gd name="T8" fmla="*/ 24 w 48"/>
                <a:gd name="T9" fmla="*/ 56 h 56"/>
                <a:gd name="T10" fmla="*/ 24 w 48"/>
                <a:gd name="T11" fmla="*/ 8 h 56"/>
                <a:gd name="T12" fmla="*/ 8 w 48"/>
                <a:gd name="T13" fmla="*/ 26 h 56"/>
                <a:gd name="T14" fmla="*/ 24 w 48"/>
                <a:gd name="T15" fmla="*/ 48 h 56"/>
                <a:gd name="T16" fmla="*/ 40 w 48"/>
                <a:gd name="T17" fmla="*/ 26 h 56"/>
                <a:gd name="T18" fmla="*/ 24 w 48"/>
                <a:gd name="T19" fmla="*/ 8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56">
                  <a:moveTo>
                    <a:pt x="24" y="56"/>
                  </a:moveTo>
                  <a:cubicBezTo>
                    <a:pt x="11" y="56"/>
                    <a:pt x="0" y="43"/>
                    <a:pt x="0" y="26"/>
                  </a:cubicBezTo>
                  <a:cubicBezTo>
                    <a:pt x="0" y="14"/>
                    <a:pt x="3" y="0"/>
                    <a:pt x="24" y="0"/>
                  </a:cubicBezTo>
                  <a:cubicBezTo>
                    <a:pt x="45" y="0"/>
                    <a:pt x="48" y="14"/>
                    <a:pt x="48" y="26"/>
                  </a:cubicBezTo>
                  <a:cubicBezTo>
                    <a:pt x="48" y="43"/>
                    <a:pt x="38" y="56"/>
                    <a:pt x="24" y="56"/>
                  </a:cubicBezTo>
                  <a:close/>
                  <a:moveTo>
                    <a:pt x="24" y="8"/>
                  </a:moveTo>
                  <a:cubicBezTo>
                    <a:pt x="12" y="8"/>
                    <a:pt x="8" y="12"/>
                    <a:pt x="8" y="26"/>
                  </a:cubicBezTo>
                  <a:cubicBezTo>
                    <a:pt x="8" y="37"/>
                    <a:pt x="14" y="48"/>
                    <a:pt x="24" y="48"/>
                  </a:cubicBezTo>
                  <a:cubicBezTo>
                    <a:pt x="35" y="48"/>
                    <a:pt x="40" y="37"/>
                    <a:pt x="40" y="26"/>
                  </a:cubicBezTo>
                  <a:cubicBezTo>
                    <a:pt x="40" y="12"/>
                    <a:pt x="36" y="8"/>
                    <a:pt x="24" y="8"/>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242" name="Freeform 620"/>
            <p:cNvSpPr>
              <a:spLocks/>
            </p:cNvSpPr>
            <p:nvPr/>
          </p:nvSpPr>
          <p:spPr bwMode="auto">
            <a:xfrm>
              <a:off x="7285038" y="2503488"/>
              <a:ext cx="60325" cy="77788"/>
            </a:xfrm>
            <a:custGeom>
              <a:avLst/>
              <a:gdLst>
                <a:gd name="T0" fmla="*/ 22 w 34"/>
                <a:gd name="T1" fmla="*/ 43 h 43"/>
                <a:gd name="T2" fmla="*/ 14 w 34"/>
                <a:gd name="T3" fmla="*/ 43 h 43"/>
                <a:gd name="T4" fmla="*/ 14 w 34"/>
                <a:gd name="T5" fmla="*/ 35 h 43"/>
                <a:gd name="T6" fmla="*/ 22 w 34"/>
                <a:gd name="T7" fmla="*/ 35 h 43"/>
                <a:gd name="T8" fmla="*/ 26 w 34"/>
                <a:gd name="T9" fmla="*/ 27 h 43"/>
                <a:gd name="T10" fmla="*/ 26 w 34"/>
                <a:gd name="T11" fmla="*/ 21 h 43"/>
                <a:gd name="T12" fmla="*/ 0 w 34"/>
                <a:gd name="T13" fmla="*/ 6 h 43"/>
                <a:gd name="T14" fmla="*/ 4 w 34"/>
                <a:gd name="T15" fmla="*/ 0 h 43"/>
                <a:gd name="T16" fmla="*/ 34 w 34"/>
                <a:gd name="T17" fmla="*/ 17 h 43"/>
                <a:gd name="T18" fmla="*/ 34 w 34"/>
                <a:gd name="T19" fmla="*/ 27 h 43"/>
                <a:gd name="T20" fmla="*/ 22 w 34"/>
                <a:gd name="T21"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 h="43">
                  <a:moveTo>
                    <a:pt x="22" y="43"/>
                  </a:moveTo>
                  <a:cubicBezTo>
                    <a:pt x="14" y="43"/>
                    <a:pt x="14" y="43"/>
                    <a:pt x="14" y="43"/>
                  </a:cubicBezTo>
                  <a:cubicBezTo>
                    <a:pt x="14" y="35"/>
                    <a:pt x="14" y="35"/>
                    <a:pt x="14" y="35"/>
                  </a:cubicBezTo>
                  <a:cubicBezTo>
                    <a:pt x="22" y="35"/>
                    <a:pt x="22" y="35"/>
                    <a:pt x="22" y="35"/>
                  </a:cubicBezTo>
                  <a:cubicBezTo>
                    <a:pt x="23" y="35"/>
                    <a:pt x="26" y="32"/>
                    <a:pt x="26" y="27"/>
                  </a:cubicBezTo>
                  <a:cubicBezTo>
                    <a:pt x="26" y="21"/>
                    <a:pt x="26" y="21"/>
                    <a:pt x="26" y="21"/>
                  </a:cubicBezTo>
                  <a:cubicBezTo>
                    <a:pt x="0" y="6"/>
                    <a:pt x="0" y="6"/>
                    <a:pt x="0" y="6"/>
                  </a:cubicBezTo>
                  <a:cubicBezTo>
                    <a:pt x="4" y="0"/>
                    <a:pt x="4" y="0"/>
                    <a:pt x="4" y="0"/>
                  </a:cubicBezTo>
                  <a:cubicBezTo>
                    <a:pt x="34" y="17"/>
                    <a:pt x="34" y="17"/>
                    <a:pt x="34" y="17"/>
                  </a:cubicBezTo>
                  <a:cubicBezTo>
                    <a:pt x="34" y="27"/>
                    <a:pt x="34" y="27"/>
                    <a:pt x="34" y="27"/>
                  </a:cubicBezTo>
                  <a:cubicBezTo>
                    <a:pt x="34" y="36"/>
                    <a:pt x="29" y="43"/>
                    <a:pt x="22" y="43"/>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243" name="Freeform 621"/>
            <p:cNvSpPr>
              <a:spLocks/>
            </p:cNvSpPr>
            <p:nvPr/>
          </p:nvSpPr>
          <p:spPr bwMode="auto">
            <a:xfrm>
              <a:off x="7186613" y="2503488"/>
              <a:ext cx="61913" cy="77788"/>
            </a:xfrm>
            <a:custGeom>
              <a:avLst/>
              <a:gdLst>
                <a:gd name="T0" fmla="*/ 20 w 34"/>
                <a:gd name="T1" fmla="*/ 43 h 43"/>
                <a:gd name="T2" fmla="*/ 12 w 34"/>
                <a:gd name="T3" fmla="*/ 43 h 43"/>
                <a:gd name="T4" fmla="*/ 0 w 34"/>
                <a:gd name="T5" fmla="*/ 27 h 43"/>
                <a:gd name="T6" fmla="*/ 0 w 34"/>
                <a:gd name="T7" fmla="*/ 17 h 43"/>
                <a:gd name="T8" fmla="*/ 30 w 34"/>
                <a:gd name="T9" fmla="*/ 0 h 43"/>
                <a:gd name="T10" fmla="*/ 34 w 34"/>
                <a:gd name="T11" fmla="*/ 6 h 43"/>
                <a:gd name="T12" fmla="*/ 8 w 34"/>
                <a:gd name="T13" fmla="*/ 21 h 43"/>
                <a:gd name="T14" fmla="*/ 8 w 34"/>
                <a:gd name="T15" fmla="*/ 27 h 43"/>
                <a:gd name="T16" fmla="*/ 12 w 34"/>
                <a:gd name="T17" fmla="*/ 35 h 43"/>
                <a:gd name="T18" fmla="*/ 20 w 34"/>
                <a:gd name="T19" fmla="*/ 35 h 43"/>
                <a:gd name="T20" fmla="*/ 20 w 34"/>
                <a:gd name="T21"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 h="43">
                  <a:moveTo>
                    <a:pt x="20" y="43"/>
                  </a:moveTo>
                  <a:cubicBezTo>
                    <a:pt x="12" y="43"/>
                    <a:pt x="12" y="43"/>
                    <a:pt x="12" y="43"/>
                  </a:cubicBezTo>
                  <a:cubicBezTo>
                    <a:pt x="6" y="43"/>
                    <a:pt x="0" y="36"/>
                    <a:pt x="0" y="27"/>
                  </a:cubicBezTo>
                  <a:cubicBezTo>
                    <a:pt x="0" y="17"/>
                    <a:pt x="0" y="17"/>
                    <a:pt x="0" y="17"/>
                  </a:cubicBezTo>
                  <a:cubicBezTo>
                    <a:pt x="30" y="0"/>
                    <a:pt x="30" y="0"/>
                    <a:pt x="30" y="0"/>
                  </a:cubicBezTo>
                  <a:cubicBezTo>
                    <a:pt x="34" y="6"/>
                    <a:pt x="34" y="6"/>
                    <a:pt x="34" y="6"/>
                  </a:cubicBezTo>
                  <a:cubicBezTo>
                    <a:pt x="8" y="21"/>
                    <a:pt x="8" y="21"/>
                    <a:pt x="8" y="21"/>
                  </a:cubicBezTo>
                  <a:cubicBezTo>
                    <a:pt x="8" y="27"/>
                    <a:pt x="8" y="27"/>
                    <a:pt x="8" y="27"/>
                  </a:cubicBezTo>
                  <a:cubicBezTo>
                    <a:pt x="8" y="32"/>
                    <a:pt x="11" y="35"/>
                    <a:pt x="12" y="35"/>
                  </a:cubicBezTo>
                  <a:cubicBezTo>
                    <a:pt x="20" y="35"/>
                    <a:pt x="20" y="35"/>
                    <a:pt x="20" y="35"/>
                  </a:cubicBezTo>
                  <a:lnTo>
                    <a:pt x="20" y="43"/>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244" name="Freeform 622"/>
            <p:cNvSpPr>
              <a:spLocks noEditPoints="1"/>
            </p:cNvSpPr>
            <p:nvPr/>
          </p:nvSpPr>
          <p:spPr bwMode="auto">
            <a:xfrm>
              <a:off x="7223126" y="2573338"/>
              <a:ext cx="85725" cy="101600"/>
            </a:xfrm>
            <a:custGeom>
              <a:avLst/>
              <a:gdLst>
                <a:gd name="T0" fmla="*/ 24 w 48"/>
                <a:gd name="T1" fmla="*/ 56 h 56"/>
                <a:gd name="T2" fmla="*/ 0 w 48"/>
                <a:gd name="T3" fmla="*/ 26 h 56"/>
                <a:gd name="T4" fmla="*/ 24 w 48"/>
                <a:gd name="T5" fmla="*/ 0 h 56"/>
                <a:gd name="T6" fmla="*/ 48 w 48"/>
                <a:gd name="T7" fmla="*/ 26 h 56"/>
                <a:gd name="T8" fmla="*/ 24 w 48"/>
                <a:gd name="T9" fmla="*/ 56 h 56"/>
                <a:gd name="T10" fmla="*/ 24 w 48"/>
                <a:gd name="T11" fmla="*/ 8 h 56"/>
                <a:gd name="T12" fmla="*/ 8 w 48"/>
                <a:gd name="T13" fmla="*/ 26 h 56"/>
                <a:gd name="T14" fmla="*/ 24 w 48"/>
                <a:gd name="T15" fmla="*/ 48 h 56"/>
                <a:gd name="T16" fmla="*/ 40 w 48"/>
                <a:gd name="T17" fmla="*/ 26 h 56"/>
                <a:gd name="T18" fmla="*/ 24 w 48"/>
                <a:gd name="T19" fmla="*/ 8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56">
                  <a:moveTo>
                    <a:pt x="24" y="56"/>
                  </a:moveTo>
                  <a:cubicBezTo>
                    <a:pt x="11" y="56"/>
                    <a:pt x="0" y="43"/>
                    <a:pt x="0" y="26"/>
                  </a:cubicBezTo>
                  <a:cubicBezTo>
                    <a:pt x="0" y="14"/>
                    <a:pt x="3" y="0"/>
                    <a:pt x="24" y="0"/>
                  </a:cubicBezTo>
                  <a:cubicBezTo>
                    <a:pt x="45" y="0"/>
                    <a:pt x="48" y="14"/>
                    <a:pt x="48" y="26"/>
                  </a:cubicBezTo>
                  <a:cubicBezTo>
                    <a:pt x="48" y="43"/>
                    <a:pt x="38" y="56"/>
                    <a:pt x="24" y="56"/>
                  </a:cubicBezTo>
                  <a:close/>
                  <a:moveTo>
                    <a:pt x="24" y="8"/>
                  </a:moveTo>
                  <a:cubicBezTo>
                    <a:pt x="12" y="8"/>
                    <a:pt x="8" y="12"/>
                    <a:pt x="8" y="26"/>
                  </a:cubicBezTo>
                  <a:cubicBezTo>
                    <a:pt x="8" y="37"/>
                    <a:pt x="14" y="48"/>
                    <a:pt x="24" y="48"/>
                  </a:cubicBezTo>
                  <a:cubicBezTo>
                    <a:pt x="35" y="48"/>
                    <a:pt x="40" y="37"/>
                    <a:pt x="40" y="26"/>
                  </a:cubicBezTo>
                  <a:cubicBezTo>
                    <a:pt x="40" y="12"/>
                    <a:pt x="36" y="8"/>
                    <a:pt x="24" y="8"/>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245" name="Freeform 623"/>
            <p:cNvSpPr>
              <a:spLocks/>
            </p:cNvSpPr>
            <p:nvPr/>
          </p:nvSpPr>
          <p:spPr bwMode="auto">
            <a:xfrm>
              <a:off x="7285038" y="2654300"/>
              <a:ext cx="60325" cy="77788"/>
            </a:xfrm>
            <a:custGeom>
              <a:avLst/>
              <a:gdLst>
                <a:gd name="T0" fmla="*/ 22 w 34"/>
                <a:gd name="T1" fmla="*/ 43 h 43"/>
                <a:gd name="T2" fmla="*/ 14 w 34"/>
                <a:gd name="T3" fmla="*/ 43 h 43"/>
                <a:gd name="T4" fmla="*/ 14 w 34"/>
                <a:gd name="T5" fmla="*/ 35 h 43"/>
                <a:gd name="T6" fmla="*/ 22 w 34"/>
                <a:gd name="T7" fmla="*/ 35 h 43"/>
                <a:gd name="T8" fmla="*/ 26 w 34"/>
                <a:gd name="T9" fmla="*/ 27 h 43"/>
                <a:gd name="T10" fmla="*/ 26 w 34"/>
                <a:gd name="T11" fmla="*/ 21 h 43"/>
                <a:gd name="T12" fmla="*/ 0 w 34"/>
                <a:gd name="T13" fmla="*/ 6 h 43"/>
                <a:gd name="T14" fmla="*/ 4 w 34"/>
                <a:gd name="T15" fmla="*/ 0 h 43"/>
                <a:gd name="T16" fmla="*/ 34 w 34"/>
                <a:gd name="T17" fmla="*/ 17 h 43"/>
                <a:gd name="T18" fmla="*/ 34 w 34"/>
                <a:gd name="T19" fmla="*/ 27 h 43"/>
                <a:gd name="T20" fmla="*/ 22 w 34"/>
                <a:gd name="T21"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 h="43">
                  <a:moveTo>
                    <a:pt x="22" y="43"/>
                  </a:moveTo>
                  <a:cubicBezTo>
                    <a:pt x="14" y="43"/>
                    <a:pt x="14" y="43"/>
                    <a:pt x="14" y="43"/>
                  </a:cubicBezTo>
                  <a:cubicBezTo>
                    <a:pt x="14" y="35"/>
                    <a:pt x="14" y="35"/>
                    <a:pt x="14" y="35"/>
                  </a:cubicBezTo>
                  <a:cubicBezTo>
                    <a:pt x="22" y="35"/>
                    <a:pt x="22" y="35"/>
                    <a:pt x="22" y="35"/>
                  </a:cubicBezTo>
                  <a:cubicBezTo>
                    <a:pt x="23" y="35"/>
                    <a:pt x="26" y="32"/>
                    <a:pt x="26" y="27"/>
                  </a:cubicBezTo>
                  <a:cubicBezTo>
                    <a:pt x="26" y="21"/>
                    <a:pt x="26" y="21"/>
                    <a:pt x="26" y="21"/>
                  </a:cubicBezTo>
                  <a:cubicBezTo>
                    <a:pt x="0" y="6"/>
                    <a:pt x="0" y="6"/>
                    <a:pt x="0" y="6"/>
                  </a:cubicBezTo>
                  <a:cubicBezTo>
                    <a:pt x="4" y="0"/>
                    <a:pt x="4" y="0"/>
                    <a:pt x="4" y="0"/>
                  </a:cubicBezTo>
                  <a:cubicBezTo>
                    <a:pt x="34" y="17"/>
                    <a:pt x="34" y="17"/>
                    <a:pt x="34" y="17"/>
                  </a:cubicBezTo>
                  <a:cubicBezTo>
                    <a:pt x="34" y="27"/>
                    <a:pt x="34" y="27"/>
                    <a:pt x="34" y="27"/>
                  </a:cubicBezTo>
                  <a:cubicBezTo>
                    <a:pt x="34" y="36"/>
                    <a:pt x="29" y="43"/>
                    <a:pt x="22" y="43"/>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246" name="Freeform 624"/>
            <p:cNvSpPr>
              <a:spLocks/>
            </p:cNvSpPr>
            <p:nvPr/>
          </p:nvSpPr>
          <p:spPr bwMode="auto">
            <a:xfrm>
              <a:off x="7186613" y="2654300"/>
              <a:ext cx="61913" cy="77788"/>
            </a:xfrm>
            <a:custGeom>
              <a:avLst/>
              <a:gdLst>
                <a:gd name="T0" fmla="*/ 20 w 34"/>
                <a:gd name="T1" fmla="*/ 43 h 43"/>
                <a:gd name="T2" fmla="*/ 12 w 34"/>
                <a:gd name="T3" fmla="*/ 43 h 43"/>
                <a:gd name="T4" fmla="*/ 0 w 34"/>
                <a:gd name="T5" fmla="*/ 27 h 43"/>
                <a:gd name="T6" fmla="*/ 0 w 34"/>
                <a:gd name="T7" fmla="*/ 17 h 43"/>
                <a:gd name="T8" fmla="*/ 30 w 34"/>
                <a:gd name="T9" fmla="*/ 0 h 43"/>
                <a:gd name="T10" fmla="*/ 34 w 34"/>
                <a:gd name="T11" fmla="*/ 6 h 43"/>
                <a:gd name="T12" fmla="*/ 8 w 34"/>
                <a:gd name="T13" fmla="*/ 21 h 43"/>
                <a:gd name="T14" fmla="*/ 8 w 34"/>
                <a:gd name="T15" fmla="*/ 27 h 43"/>
                <a:gd name="T16" fmla="*/ 12 w 34"/>
                <a:gd name="T17" fmla="*/ 35 h 43"/>
                <a:gd name="T18" fmla="*/ 20 w 34"/>
                <a:gd name="T19" fmla="*/ 35 h 43"/>
                <a:gd name="T20" fmla="*/ 20 w 34"/>
                <a:gd name="T21"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 h="43">
                  <a:moveTo>
                    <a:pt x="20" y="43"/>
                  </a:moveTo>
                  <a:cubicBezTo>
                    <a:pt x="12" y="43"/>
                    <a:pt x="12" y="43"/>
                    <a:pt x="12" y="43"/>
                  </a:cubicBezTo>
                  <a:cubicBezTo>
                    <a:pt x="6" y="43"/>
                    <a:pt x="0" y="36"/>
                    <a:pt x="0" y="27"/>
                  </a:cubicBezTo>
                  <a:cubicBezTo>
                    <a:pt x="0" y="17"/>
                    <a:pt x="0" y="17"/>
                    <a:pt x="0" y="17"/>
                  </a:cubicBezTo>
                  <a:cubicBezTo>
                    <a:pt x="30" y="0"/>
                    <a:pt x="30" y="0"/>
                    <a:pt x="30" y="0"/>
                  </a:cubicBezTo>
                  <a:cubicBezTo>
                    <a:pt x="34" y="6"/>
                    <a:pt x="34" y="6"/>
                    <a:pt x="34" y="6"/>
                  </a:cubicBezTo>
                  <a:cubicBezTo>
                    <a:pt x="8" y="21"/>
                    <a:pt x="8" y="21"/>
                    <a:pt x="8" y="21"/>
                  </a:cubicBezTo>
                  <a:cubicBezTo>
                    <a:pt x="8" y="27"/>
                    <a:pt x="8" y="27"/>
                    <a:pt x="8" y="27"/>
                  </a:cubicBezTo>
                  <a:cubicBezTo>
                    <a:pt x="8" y="32"/>
                    <a:pt x="11" y="35"/>
                    <a:pt x="12" y="35"/>
                  </a:cubicBezTo>
                  <a:cubicBezTo>
                    <a:pt x="20" y="35"/>
                    <a:pt x="20" y="35"/>
                    <a:pt x="20" y="35"/>
                  </a:cubicBezTo>
                  <a:lnTo>
                    <a:pt x="20" y="43"/>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247" name="Freeform 625"/>
            <p:cNvSpPr>
              <a:spLocks noEditPoints="1"/>
            </p:cNvSpPr>
            <p:nvPr/>
          </p:nvSpPr>
          <p:spPr bwMode="auto">
            <a:xfrm>
              <a:off x="7223126" y="2725738"/>
              <a:ext cx="85725" cy="100013"/>
            </a:xfrm>
            <a:custGeom>
              <a:avLst/>
              <a:gdLst>
                <a:gd name="T0" fmla="*/ 24 w 48"/>
                <a:gd name="T1" fmla="*/ 56 h 56"/>
                <a:gd name="T2" fmla="*/ 0 w 48"/>
                <a:gd name="T3" fmla="*/ 26 h 56"/>
                <a:gd name="T4" fmla="*/ 24 w 48"/>
                <a:gd name="T5" fmla="*/ 0 h 56"/>
                <a:gd name="T6" fmla="*/ 48 w 48"/>
                <a:gd name="T7" fmla="*/ 26 h 56"/>
                <a:gd name="T8" fmla="*/ 24 w 48"/>
                <a:gd name="T9" fmla="*/ 56 h 56"/>
                <a:gd name="T10" fmla="*/ 24 w 48"/>
                <a:gd name="T11" fmla="*/ 8 h 56"/>
                <a:gd name="T12" fmla="*/ 8 w 48"/>
                <a:gd name="T13" fmla="*/ 26 h 56"/>
                <a:gd name="T14" fmla="*/ 24 w 48"/>
                <a:gd name="T15" fmla="*/ 48 h 56"/>
                <a:gd name="T16" fmla="*/ 40 w 48"/>
                <a:gd name="T17" fmla="*/ 26 h 56"/>
                <a:gd name="T18" fmla="*/ 24 w 48"/>
                <a:gd name="T19" fmla="*/ 8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56">
                  <a:moveTo>
                    <a:pt x="24" y="56"/>
                  </a:moveTo>
                  <a:cubicBezTo>
                    <a:pt x="11" y="56"/>
                    <a:pt x="0" y="43"/>
                    <a:pt x="0" y="26"/>
                  </a:cubicBezTo>
                  <a:cubicBezTo>
                    <a:pt x="0" y="14"/>
                    <a:pt x="3" y="0"/>
                    <a:pt x="24" y="0"/>
                  </a:cubicBezTo>
                  <a:cubicBezTo>
                    <a:pt x="45" y="0"/>
                    <a:pt x="48" y="14"/>
                    <a:pt x="48" y="26"/>
                  </a:cubicBezTo>
                  <a:cubicBezTo>
                    <a:pt x="48" y="43"/>
                    <a:pt x="38" y="56"/>
                    <a:pt x="24" y="56"/>
                  </a:cubicBezTo>
                  <a:close/>
                  <a:moveTo>
                    <a:pt x="24" y="8"/>
                  </a:moveTo>
                  <a:cubicBezTo>
                    <a:pt x="12" y="8"/>
                    <a:pt x="8" y="12"/>
                    <a:pt x="8" y="26"/>
                  </a:cubicBezTo>
                  <a:cubicBezTo>
                    <a:pt x="8" y="37"/>
                    <a:pt x="14" y="48"/>
                    <a:pt x="24" y="48"/>
                  </a:cubicBezTo>
                  <a:cubicBezTo>
                    <a:pt x="35" y="48"/>
                    <a:pt x="40" y="37"/>
                    <a:pt x="40" y="26"/>
                  </a:cubicBezTo>
                  <a:cubicBezTo>
                    <a:pt x="40" y="12"/>
                    <a:pt x="36" y="8"/>
                    <a:pt x="24" y="8"/>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248" name="Freeform 626"/>
            <p:cNvSpPr>
              <a:spLocks/>
            </p:cNvSpPr>
            <p:nvPr/>
          </p:nvSpPr>
          <p:spPr bwMode="auto">
            <a:xfrm>
              <a:off x="7186613" y="2806700"/>
              <a:ext cx="158750" cy="77788"/>
            </a:xfrm>
            <a:custGeom>
              <a:avLst/>
              <a:gdLst>
                <a:gd name="T0" fmla="*/ 76 w 88"/>
                <a:gd name="T1" fmla="*/ 43 h 43"/>
                <a:gd name="T2" fmla="*/ 12 w 88"/>
                <a:gd name="T3" fmla="*/ 43 h 43"/>
                <a:gd name="T4" fmla="*/ 0 w 88"/>
                <a:gd name="T5" fmla="*/ 27 h 43"/>
                <a:gd name="T6" fmla="*/ 0 w 88"/>
                <a:gd name="T7" fmla="*/ 17 h 43"/>
                <a:gd name="T8" fmla="*/ 30 w 88"/>
                <a:gd name="T9" fmla="*/ 0 h 43"/>
                <a:gd name="T10" fmla="*/ 34 w 88"/>
                <a:gd name="T11" fmla="*/ 6 h 43"/>
                <a:gd name="T12" fmla="*/ 8 w 88"/>
                <a:gd name="T13" fmla="*/ 21 h 43"/>
                <a:gd name="T14" fmla="*/ 8 w 88"/>
                <a:gd name="T15" fmla="*/ 27 h 43"/>
                <a:gd name="T16" fmla="*/ 12 w 88"/>
                <a:gd name="T17" fmla="*/ 35 h 43"/>
                <a:gd name="T18" fmla="*/ 76 w 88"/>
                <a:gd name="T19" fmla="*/ 35 h 43"/>
                <a:gd name="T20" fmla="*/ 80 w 88"/>
                <a:gd name="T21" fmla="*/ 27 h 43"/>
                <a:gd name="T22" fmla="*/ 80 w 88"/>
                <a:gd name="T23" fmla="*/ 21 h 43"/>
                <a:gd name="T24" fmla="*/ 54 w 88"/>
                <a:gd name="T25" fmla="*/ 6 h 43"/>
                <a:gd name="T26" fmla="*/ 58 w 88"/>
                <a:gd name="T27" fmla="*/ 0 h 43"/>
                <a:gd name="T28" fmla="*/ 88 w 88"/>
                <a:gd name="T29" fmla="*/ 17 h 43"/>
                <a:gd name="T30" fmla="*/ 88 w 88"/>
                <a:gd name="T31" fmla="*/ 27 h 43"/>
                <a:gd name="T32" fmla="*/ 76 w 88"/>
                <a:gd name="T33"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8" h="43">
                  <a:moveTo>
                    <a:pt x="76" y="43"/>
                  </a:moveTo>
                  <a:cubicBezTo>
                    <a:pt x="12" y="43"/>
                    <a:pt x="12" y="43"/>
                    <a:pt x="12" y="43"/>
                  </a:cubicBezTo>
                  <a:cubicBezTo>
                    <a:pt x="6" y="43"/>
                    <a:pt x="0" y="36"/>
                    <a:pt x="0" y="27"/>
                  </a:cubicBezTo>
                  <a:cubicBezTo>
                    <a:pt x="0" y="17"/>
                    <a:pt x="0" y="17"/>
                    <a:pt x="0" y="17"/>
                  </a:cubicBezTo>
                  <a:cubicBezTo>
                    <a:pt x="30" y="0"/>
                    <a:pt x="30" y="0"/>
                    <a:pt x="30" y="0"/>
                  </a:cubicBezTo>
                  <a:cubicBezTo>
                    <a:pt x="34" y="6"/>
                    <a:pt x="34" y="6"/>
                    <a:pt x="34" y="6"/>
                  </a:cubicBezTo>
                  <a:cubicBezTo>
                    <a:pt x="8" y="21"/>
                    <a:pt x="8" y="21"/>
                    <a:pt x="8" y="21"/>
                  </a:cubicBezTo>
                  <a:cubicBezTo>
                    <a:pt x="8" y="27"/>
                    <a:pt x="8" y="27"/>
                    <a:pt x="8" y="27"/>
                  </a:cubicBezTo>
                  <a:cubicBezTo>
                    <a:pt x="8" y="32"/>
                    <a:pt x="11" y="35"/>
                    <a:pt x="12" y="35"/>
                  </a:cubicBezTo>
                  <a:cubicBezTo>
                    <a:pt x="76" y="35"/>
                    <a:pt x="76" y="35"/>
                    <a:pt x="76" y="35"/>
                  </a:cubicBezTo>
                  <a:cubicBezTo>
                    <a:pt x="77" y="35"/>
                    <a:pt x="80" y="32"/>
                    <a:pt x="80" y="27"/>
                  </a:cubicBezTo>
                  <a:cubicBezTo>
                    <a:pt x="80" y="21"/>
                    <a:pt x="80" y="21"/>
                    <a:pt x="80" y="21"/>
                  </a:cubicBezTo>
                  <a:cubicBezTo>
                    <a:pt x="54" y="6"/>
                    <a:pt x="54" y="6"/>
                    <a:pt x="54" y="6"/>
                  </a:cubicBezTo>
                  <a:cubicBezTo>
                    <a:pt x="58" y="0"/>
                    <a:pt x="58" y="0"/>
                    <a:pt x="58" y="0"/>
                  </a:cubicBezTo>
                  <a:cubicBezTo>
                    <a:pt x="88" y="17"/>
                    <a:pt x="88" y="17"/>
                    <a:pt x="88" y="17"/>
                  </a:cubicBezTo>
                  <a:cubicBezTo>
                    <a:pt x="88" y="27"/>
                    <a:pt x="88" y="27"/>
                    <a:pt x="88" y="27"/>
                  </a:cubicBezTo>
                  <a:cubicBezTo>
                    <a:pt x="88" y="36"/>
                    <a:pt x="83" y="43"/>
                    <a:pt x="76" y="43"/>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249" name="Freeform 627"/>
            <p:cNvSpPr>
              <a:spLocks/>
            </p:cNvSpPr>
            <p:nvPr/>
          </p:nvSpPr>
          <p:spPr bwMode="auto">
            <a:xfrm>
              <a:off x="7324726" y="2768600"/>
              <a:ext cx="323850" cy="71438"/>
            </a:xfrm>
            <a:custGeom>
              <a:avLst/>
              <a:gdLst>
                <a:gd name="T0" fmla="*/ 204 w 204"/>
                <a:gd name="T1" fmla="*/ 45 h 45"/>
                <a:gd name="T2" fmla="*/ 22 w 204"/>
                <a:gd name="T3" fmla="*/ 45 h 45"/>
                <a:gd name="T4" fmla="*/ 22 w 204"/>
                <a:gd name="T5" fmla="*/ 36 h 45"/>
                <a:gd name="T6" fmla="*/ 195 w 204"/>
                <a:gd name="T7" fmla="*/ 36 h 45"/>
                <a:gd name="T8" fmla="*/ 195 w 204"/>
                <a:gd name="T9" fmla="*/ 9 h 45"/>
                <a:gd name="T10" fmla="*/ 0 w 204"/>
                <a:gd name="T11" fmla="*/ 9 h 45"/>
                <a:gd name="T12" fmla="*/ 0 w 204"/>
                <a:gd name="T13" fmla="*/ 0 h 45"/>
                <a:gd name="T14" fmla="*/ 204 w 204"/>
                <a:gd name="T15" fmla="*/ 0 h 45"/>
                <a:gd name="T16" fmla="*/ 204 w 204"/>
                <a:gd name="T17"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4" h="45">
                  <a:moveTo>
                    <a:pt x="204" y="45"/>
                  </a:moveTo>
                  <a:lnTo>
                    <a:pt x="22" y="45"/>
                  </a:lnTo>
                  <a:lnTo>
                    <a:pt x="22" y="36"/>
                  </a:lnTo>
                  <a:lnTo>
                    <a:pt x="195" y="36"/>
                  </a:lnTo>
                  <a:lnTo>
                    <a:pt x="195" y="9"/>
                  </a:lnTo>
                  <a:lnTo>
                    <a:pt x="0" y="9"/>
                  </a:lnTo>
                  <a:lnTo>
                    <a:pt x="0" y="0"/>
                  </a:lnTo>
                  <a:lnTo>
                    <a:pt x="204" y="0"/>
                  </a:lnTo>
                  <a:lnTo>
                    <a:pt x="204" y="45"/>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250" name="Freeform 628"/>
            <p:cNvSpPr>
              <a:spLocks/>
            </p:cNvSpPr>
            <p:nvPr/>
          </p:nvSpPr>
          <p:spPr bwMode="auto">
            <a:xfrm>
              <a:off x="7324726" y="2617788"/>
              <a:ext cx="323850" cy="71438"/>
            </a:xfrm>
            <a:custGeom>
              <a:avLst/>
              <a:gdLst>
                <a:gd name="T0" fmla="*/ 204 w 204"/>
                <a:gd name="T1" fmla="*/ 45 h 45"/>
                <a:gd name="T2" fmla="*/ 22 w 204"/>
                <a:gd name="T3" fmla="*/ 45 h 45"/>
                <a:gd name="T4" fmla="*/ 22 w 204"/>
                <a:gd name="T5" fmla="*/ 36 h 45"/>
                <a:gd name="T6" fmla="*/ 195 w 204"/>
                <a:gd name="T7" fmla="*/ 36 h 45"/>
                <a:gd name="T8" fmla="*/ 195 w 204"/>
                <a:gd name="T9" fmla="*/ 9 h 45"/>
                <a:gd name="T10" fmla="*/ 0 w 204"/>
                <a:gd name="T11" fmla="*/ 9 h 45"/>
                <a:gd name="T12" fmla="*/ 0 w 204"/>
                <a:gd name="T13" fmla="*/ 0 h 45"/>
                <a:gd name="T14" fmla="*/ 204 w 204"/>
                <a:gd name="T15" fmla="*/ 0 h 45"/>
                <a:gd name="T16" fmla="*/ 204 w 204"/>
                <a:gd name="T17"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4" h="45">
                  <a:moveTo>
                    <a:pt x="204" y="45"/>
                  </a:moveTo>
                  <a:lnTo>
                    <a:pt x="22" y="45"/>
                  </a:lnTo>
                  <a:lnTo>
                    <a:pt x="22" y="36"/>
                  </a:lnTo>
                  <a:lnTo>
                    <a:pt x="195" y="36"/>
                  </a:lnTo>
                  <a:lnTo>
                    <a:pt x="195" y="9"/>
                  </a:lnTo>
                  <a:lnTo>
                    <a:pt x="0" y="9"/>
                  </a:lnTo>
                  <a:lnTo>
                    <a:pt x="0" y="0"/>
                  </a:lnTo>
                  <a:lnTo>
                    <a:pt x="204" y="0"/>
                  </a:lnTo>
                  <a:lnTo>
                    <a:pt x="204" y="45"/>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251" name="Freeform 629"/>
            <p:cNvSpPr>
              <a:spLocks/>
            </p:cNvSpPr>
            <p:nvPr/>
          </p:nvSpPr>
          <p:spPr bwMode="auto">
            <a:xfrm>
              <a:off x="7324726" y="2465388"/>
              <a:ext cx="323850" cy="73025"/>
            </a:xfrm>
            <a:custGeom>
              <a:avLst/>
              <a:gdLst>
                <a:gd name="T0" fmla="*/ 204 w 204"/>
                <a:gd name="T1" fmla="*/ 46 h 46"/>
                <a:gd name="T2" fmla="*/ 22 w 204"/>
                <a:gd name="T3" fmla="*/ 46 h 46"/>
                <a:gd name="T4" fmla="*/ 22 w 204"/>
                <a:gd name="T5" fmla="*/ 37 h 46"/>
                <a:gd name="T6" fmla="*/ 195 w 204"/>
                <a:gd name="T7" fmla="*/ 37 h 46"/>
                <a:gd name="T8" fmla="*/ 195 w 204"/>
                <a:gd name="T9" fmla="*/ 9 h 46"/>
                <a:gd name="T10" fmla="*/ 0 w 204"/>
                <a:gd name="T11" fmla="*/ 9 h 46"/>
                <a:gd name="T12" fmla="*/ 0 w 204"/>
                <a:gd name="T13" fmla="*/ 0 h 46"/>
                <a:gd name="T14" fmla="*/ 204 w 204"/>
                <a:gd name="T15" fmla="*/ 0 h 46"/>
                <a:gd name="T16" fmla="*/ 204 w 204"/>
                <a:gd name="T17" fmla="*/ 4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4" h="46">
                  <a:moveTo>
                    <a:pt x="204" y="46"/>
                  </a:moveTo>
                  <a:lnTo>
                    <a:pt x="22" y="46"/>
                  </a:lnTo>
                  <a:lnTo>
                    <a:pt x="22" y="37"/>
                  </a:lnTo>
                  <a:lnTo>
                    <a:pt x="195" y="37"/>
                  </a:lnTo>
                  <a:lnTo>
                    <a:pt x="195" y="9"/>
                  </a:lnTo>
                  <a:lnTo>
                    <a:pt x="0" y="9"/>
                  </a:lnTo>
                  <a:lnTo>
                    <a:pt x="0" y="0"/>
                  </a:lnTo>
                  <a:lnTo>
                    <a:pt x="204" y="0"/>
                  </a:lnTo>
                  <a:lnTo>
                    <a:pt x="204" y="46"/>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252" name="Rectangle 630"/>
            <p:cNvSpPr>
              <a:spLocks noChangeArrowheads="1"/>
            </p:cNvSpPr>
            <p:nvPr/>
          </p:nvSpPr>
          <p:spPr bwMode="auto">
            <a:xfrm>
              <a:off x="7359651" y="2493963"/>
              <a:ext cx="14288" cy="15875"/>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253" name="Rectangle 631"/>
            <p:cNvSpPr>
              <a:spLocks noChangeArrowheads="1"/>
            </p:cNvSpPr>
            <p:nvPr/>
          </p:nvSpPr>
          <p:spPr bwMode="auto">
            <a:xfrm>
              <a:off x="7388226" y="2493963"/>
              <a:ext cx="14288" cy="15875"/>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254" name="Rectangle 632"/>
            <p:cNvSpPr>
              <a:spLocks noChangeArrowheads="1"/>
            </p:cNvSpPr>
            <p:nvPr/>
          </p:nvSpPr>
          <p:spPr bwMode="auto">
            <a:xfrm>
              <a:off x="7416801" y="2493963"/>
              <a:ext cx="15875" cy="15875"/>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255" name="Rectangle 633"/>
            <p:cNvSpPr>
              <a:spLocks noChangeArrowheads="1"/>
            </p:cNvSpPr>
            <p:nvPr/>
          </p:nvSpPr>
          <p:spPr bwMode="auto">
            <a:xfrm>
              <a:off x="7446963" y="2493963"/>
              <a:ext cx="14288" cy="15875"/>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256" name="Rectangle 634"/>
            <p:cNvSpPr>
              <a:spLocks noChangeArrowheads="1"/>
            </p:cNvSpPr>
            <p:nvPr/>
          </p:nvSpPr>
          <p:spPr bwMode="auto">
            <a:xfrm>
              <a:off x="7475538" y="2493963"/>
              <a:ext cx="14288" cy="15875"/>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257" name="Rectangle 635"/>
            <p:cNvSpPr>
              <a:spLocks noChangeArrowheads="1"/>
            </p:cNvSpPr>
            <p:nvPr/>
          </p:nvSpPr>
          <p:spPr bwMode="auto">
            <a:xfrm>
              <a:off x="7504113" y="2493963"/>
              <a:ext cx="14288" cy="15875"/>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258" name="Rectangle 636"/>
            <p:cNvSpPr>
              <a:spLocks noChangeArrowheads="1"/>
            </p:cNvSpPr>
            <p:nvPr/>
          </p:nvSpPr>
          <p:spPr bwMode="auto">
            <a:xfrm>
              <a:off x="7359651" y="2646363"/>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259" name="Rectangle 637"/>
            <p:cNvSpPr>
              <a:spLocks noChangeArrowheads="1"/>
            </p:cNvSpPr>
            <p:nvPr/>
          </p:nvSpPr>
          <p:spPr bwMode="auto">
            <a:xfrm>
              <a:off x="7388226" y="2646363"/>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260" name="Rectangle 638"/>
            <p:cNvSpPr>
              <a:spLocks noChangeArrowheads="1"/>
            </p:cNvSpPr>
            <p:nvPr/>
          </p:nvSpPr>
          <p:spPr bwMode="auto">
            <a:xfrm>
              <a:off x="7416801" y="2646363"/>
              <a:ext cx="15875"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261" name="Rectangle 639"/>
            <p:cNvSpPr>
              <a:spLocks noChangeArrowheads="1"/>
            </p:cNvSpPr>
            <p:nvPr/>
          </p:nvSpPr>
          <p:spPr bwMode="auto">
            <a:xfrm>
              <a:off x="7446963" y="2646363"/>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262" name="Rectangle 640"/>
            <p:cNvSpPr>
              <a:spLocks noChangeArrowheads="1"/>
            </p:cNvSpPr>
            <p:nvPr/>
          </p:nvSpPr>
          <p:spPr bwMode="auto">
            <a:xfrm>
              <a:off x="7475538" y="2646363"/>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263" name="Rectangle 641"/>
            <p:cNvSpPr>
              <a:spLocks noChangeArrowheads="1"/>
            </p:cNvSpPr>
            <p:nvPr/>
          </p:nvSpPr>
          <p:spPr bwMode="auto">
            <a:xfrm>
              <a:off x="7504113" y="2646363"/>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264" name="Rectangle 642"/>
            <p:cNvSpPr>
              <a:spLocks noChangeArrowheads="1"/>
            </p:cNvSpPr>
            <p:nvPr/>
          </p:nvSpPr>
          <p:spPr bwMode="auto">
            <a:xfrm>
              <a:off x="7532688" y="2646363"/>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265" name="Rectangle 643"/>
            <p:cNvSpPr>
              <a:spLocks noChangeArrowheads="1"/>
            </p:cNvSpPr>
            <p:nvPr/>
          </p:nvSpPr>
          <p:spPr bwMode="auto">
            <a:xfrm>
              <a:off x="7561263" y="2646363"/>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266" name="Rectangle 644"/>
            <p:cNvSpPr>
              <a:spLocks noChangeArrowheads="1"/>
            </p:cNvSpPr>
            <p:nvPr/>
          </p:nvSpPr>
          <p:spPr bwMode="auto">
            <a:xfrm>
              <a:off x="7359651" y="2797175"/>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267" name="Rectangle 645"/>
            <p:cNvSpPr>
              <a:spLocks noChangeArrowheads="1"/>
            </p:cNvSpPr>
            <p:nvPr/>
          </p:nvSpPr>
          <p:spPr bwMode="auto">
            <a:xfrm>
              <a:off x="7388226" y="2797175"/>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268" name="Rectangle 646"/>
            <p:cNvSpPr>
              <a:spLocks noChangeArrowheads="1"/>
            </p:cNvSpPr>
            <p:nvPr/>
          </p:nvSpPr>
          <p:spPr bwMode="auto">
            <a:xfrm>
              <a:off x="7416801" y="2797175"/>
              <a:ext cx="15875"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269" name="Rectangle 647"/>
            <p:cNvSpPr>
              <a:spLocks noChangeArrowheads="1"/>
            </p:cNvSpPr>
            <p:nvPr/>
          </p:nvSpPr>
          <p:spPr bwMode="auto">
            <a:xfrm>
              <a:off x="7446963" y="2797175"/>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270" name="Rectangle 648"/>
            <p:cNvSpPr>
              <a:spLocks noChangeArrowheads="1"/>
            </p:cNvSpPr>
            <p:nvPr/>
          </p:nvSpPr>
          <p:spPr bwMode="auto">
            <a:xfrm>
              <a:off x="7475538" y="2797175"/>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271" name="Rectangle 649"/>
            <p:cNvSpPr>
              <a:spLocks noChangeArrowheads="1"/>
            </p:cNvSpPr>
            <p:nvPr/>
          </p:nvSpPr>
          <p:spPr bwMode="auto">
            <a:xfrm>
              <a:off x="7359651" y="2854325"/>
              <a:ext cx="57150" cy="15875"/>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272" name="Rectangle 650"/>
            <p:cNvSpPr>
              <a:spLocks noChangeArrowheads="1"/>
            </p:cNvSpPr>
            <p:nvPr/>
          </p:nvSpPr>
          <p:spPr bwMode="auto">
            <a:xfrm>
              <a:off x="7432676" y="2854325"/>
              <a:ext cx="142875" cy="15875"/>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273" name="Rectangle 651"/>
            <p:cNvSpPr>
              <a:spLocks noChangeArrowheads="1"/>
            </p:cNvSpPr>
            <p:nvPr/>
          </p:nvSpPr>
          <p:spPr bwMode="auto">
            <a:xfrm>
              <a:off x="7359651" y="2703513"/>
              <a:ext cx="130175"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274" name="Rectangle 652"/>
            <p:cNvSpPr>
              <a:spLocks noChangeArrowheads="1"/>
            </p:cNvSpPr>
            <p:nvPr/>
          </p:nvSpPr>
          <p:spPr bwMode="auto">
            <a:xfrm>
              <a:off x="7504113" y="2703513"/>
              <a:ext cx="7143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275" name="Rectangle 653"/>
            <p:cNvSpPr>
              <a:spLocks noChangeArrowheads="1"/>
            </p:cNvSpPr>
            <p:nvPr/>
          </p:nvSpPr>
          <p:spPr bwMode="auto">
            <a:xfrm>
              <a:off x="7475538" y="2552700"/>
              <a:ext cx="28575"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276" name="Rectangle 654"/>
            <p:cNvSpPr>
              <a:spLocks noChangeArrowheads="1"/>
            </p:cNvSpPr>
            <p:nvPr/>
          </p:nvSpPr>
          <p:spPr bwMode="auto">
            <a:xfrm>
              <a:off x="7359651" y="2552700"/>
              <a:ext cx="101600"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277" name="Rectangle 655"/>
            <p:cNvSpPr>
              <a:spLocks noChangeArrowheads="1"/>
            </p:cNvSpPr>
            <p:nvPr/>
          </p:nvSpPr>
          <p:spPr bwMode="auto">
            <a:xfrm>
              <a:off x="7518401" y="2552700"/>
              <a:ext cx="57150"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grpSp>
      <p:grpSp>
        <p:nvGrpSpPr>
          <p:cNvPr id="278" name="Group 277"/>
          <p:cNvGrpSpPr/>
          <p:nvPr/>
        </p:nvGrpSpPr>
        <p:grpSpPr>
          <a:xfrm>
            <a:off x="2868158" y="2632104"/>
            <a:ext cx="431801" cy="461963"/>
            <a:chOff x="5576888" y="2422525"/>
            <a:chExt cx="431801" cy="461963"/>
          </a:xfrm>
        </p:grpSpPr>
        <p:sp>
          <p:nvSpPr>
            <p:cNvPr id="279" name="Rectangle 656"/>
            <p:cNvSpPr>
              <a:spLocks noChangeArrowheads="1"/>
            </p:cNvSpPr>
            <p:nvPr/>
          </p:nvSpPr>
          <p:spPr bwMode="auto">
            <a:xfrm>
              <a:off x="5915026" y="2717800"/>
              <a:ext cx="14288" cy="1666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280" name="Freeform 657"/>
            <p:cNvSpPr>
              <a:spLocks noEditPoints="1"/>
            </p:cNvSpPr>
            <p:nvPr/>
          </p:nvSpPr>
          <p:spPr bwMode="auto">
            <a:xfrm>
              <a:off x="5878513" y="2422525"/>
              <a:ext cx="87313" cy="87313"/>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8 h 48"/>
                <a:gd name="T12" fmla="*/ 8 w 48"/>
                <a:gd name="T13" fmla="*/ 24 h 48"/>
                <a:gd name="T14" fmla="*/ 24 w 48"/>
                <a:gd name="T15" fmla="*/ 40 h 48"/>
                <a:gd name="T16" fmla="*/ 40 w 48"/>
                <a:gd name="T17" fmla="*/ 24 h 48"/>
                <a:gd name="T18" fmla="*/ 24 w 48"/>
                <a:gd name="T19" fmla="*/ 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7"/>
                    <a:pt x="0" y="24"/>
                  </a:cubicBezTo>
                  <a:cubicBezTo>
                    <a:pt x="0" y="11"/>
                    <a:pt x="11" y="0"/>
                    <a:pt x="24" y="0"/>
                  </a:cubicBezTo>
                  <a:cubicBezTo>
                    <a:pt x="37" y="0"/>
                    <a:pt x="48" y="11"/>
                    <a:pt x="48" y="24"/>
                  </a:cubicBezTo>
                  <a:cubicBezTo>
                    <a:pt x="48" y="37"/>
                    <a:pt x="37" y="48"/>
                    <a:pt x="24" y="48"/>
                  </a:cubicBezTo>
                  <a:close/>
                  <a:moveTo>
                    <a:pt x="24" y="8"/>
                  </a:moveTo>
                  <a:cubicBezTo>
                    <a:pt x="15" y="8"/>
                    <a:pt x="8" y="15"/>
                    <a:pt x="8" y="24"/>
                  </a:cubicBezTo>
                  <a:cubicBezTo>
                    <a:pt x="8" y="33"/>
                    <a:pt x="15" y="40"/>
                    <a:pt x="24" y="40"/>
                  </a:cubicBezTo>
                  <a:cubicBezTo>
                    <a:pt x="33" y="40"/>
                    <a:pt x="40" y="33"/>
                    <a:pt x="40" y="24"/>
                  </a:cubicBezTo>
                  <a:cubicBezTo>
                    <a:pt x="40" y="15"/>
                    <a:pt x="33" y="8"/>
                    <a:pt x="24" y="8"/>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281" name="Freeform 658"/>
            <p:cNvSpPr>
              <a:spLocks/>
            </p:cNvSpPr>
            <p:nvPr/>
          </p:nvSpPr>
          <p:spPr bwMode="auto">
            <a:xfrm>
              <a:off x="5788026" y="2524125"/>
              <a:ext cx="220663" cy="360363"/>
            </a:xfrm>
            <a:custGeom>
              <a:avLst/>
              <a:gdLst>
                <a:gd name="T0" fmla="*/ 106 w 122"/>
                <a:gd name="T1" fmla="*/ 200 h 200"/>
                <a:gd name="T2" fmla="*/ 98 w 122"/>
                <a:gd name="T3" fmla="*/ 200 h 200"/>
                <a:gd name="T4" fmla="*/ 98 w 122"/>
                <a:gd name="T5" fmla="*/ 92 h 200"/>
                <a:gd name="T6" fmla="*/ 114 w 122"/>
                <a:gd name="T7" fmla="*/ 92 h 200"/>
                <a:gd name="T8" fmla="*/ 114 w 122"/>
                <a:gd name="T9" fmla="*/ 32 h 200"/>
                <a:gd name="T10" fmla="*/ 90 w 122"/>
                <a:gd name="T11" fmla="*/ 8 h 200"/>
                <a:gd name="T12" fmla="*/ 58 w 122"/>
                <a:gd name="T13" fmla="*/ 8 h 200"/>
                <a:gd name="T14" fmla="*/ 38 w 122"/>
                <a:gd name="T15" fmla="*/ 18 h 200"/>
                <a:gd name="T16" fmla="*/ 6 w 122"/>
                <a:gd name="T17" fmla="*/ 66 h 200"/>
                <a:gd name="T18" fmla="*/ 0 w 122"/>
                <a:gd name="T19" fmla="*/ 61 h 200"/>
                <a:gd name="T20" fmla="*/ 31 w 122"/>
                <a:gd name="T21" fmla="*/ 14 h 200"/>
                <a:gd name="T22" fmla="*/ 58 w 122"/>
                <a:gd name="T23" fmla="*/ 0 h 200"/>
                <a:gd name="T24" fmla="*/ 90 w 122"/>
                <a:gd name="T25" fmla="*/ 0 h 200"/>
                <a:gd name="T26" fmla="*/ 122 w 122"/>
                <a:gd name="T27" fmla="*/ 32 h 200"/>
                <a:gd name="T28" fmla="*/ 122 w 122"/>
                <a:gd name="T29" fmla="*/ 100 h 200"/>
                <a:gd name="T30" fmla="*/ 106 w 122"/>
                <a:gd name="T31" fmla="*/ 100 h 200"/>
                <a:gd name="T32" fmla="*/ 106 w 122"/>
                <a:gd name="T33"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2" h="200">
                  <a:moveTo>
                    <a:pt x="106" y="200"/>
                  </a:moveTo>
                  <a:cubicBezTo>
                    <a:pt x="98" y="200"/>
                    <a:pt x="98" y="200"/>
                    <a:pt x="98" y="200"/>
                  </a:cubicBezTo>
                  <a:cubicBezTo>
                    <a:pt x="98" y="92"/>
                    <a:pt x="98" y="92"/>
                    <a:pt x="98" y="92"/>
                  </a:cubicBezTo>
                  <a:cubicBezTo>
                    <a:pt x="114" y="92"/>
                    <a:pt x="114" y="92"/>
                    <a:pt x="114" y="92"/>
                  </a:cubicBezTo>
                  <a:cubicBezTo>
                    <a:pt x="114" y="32"/>
                    <a:pt x="114" y="32"/>
                    <a:pt x="114" y="32"/>
                  </a:cubicBezTo>
                  <a:cubicBezTo>
                    <a:pt x="114" y="19"/>
                    <a:pt x="103" y="8"/>
                    <a:pt x="90" y="8"/>
                  </a:cubicBezTo>
                  <a:cubicBezTo>
                    <a:pt x="58" y="8"/>
                    <a:pt x="58" y="8"/>
                    <a:pt x="58" y="8"/>
                  </a:cubicBezTo>
                  <a:cubicBezTo>
                    <a:pt x="45" y="8"/>
                    <a:pt x="38" y="18"/>
                    <a:pt x="38" y="18"/>
                  </a:cubicBezTo>
                  <a:cubicBezTo>
                    <a:pt x="6" y="66"/>
                    <a:pt x="6" y="66"/>
                    <a:pt x="6" y="66"/>
                  </a:cubicBezTo>
                  <a:cubicBezTo>
                    <a:pt x="0" y="61"/>
                    <a:pt x="0" y="61"/>
                    <a:pt x="0" y="61"/>
                  </a:cubicBezTo>
                  <a:cubicBezTo>
                    <a:pt x="31" y="14"/>
                    <a:pt x="31" y="14"/>
                    <a:pt x="31" y="14"/>
                  </a:cubicBezTo>
                  <a:cubicBezTo>
                    <a:pt x="31" y="13"/>
                    <a:pt x="40" y="0"/>
                    <a:pt x="58" y="0"/>
                  </a:cubicBezTo>
                  <a:cubicBezTo>
                    <a:pt x="90" y="0"/>
                    <a:pt x="90" y="0"/>
                    <a:pt x="90" y="0"/>
                  </a:cubicBezTo>
                  <a:cubicBezTo>
                    <a:pt x="108" y="0"/>
                    <a:pt x="122" y="14"/>
                    <a:pt x="122" y="32"/>
                  </a:cubicBezTo>
                  <a:cubicBezTo>
                    <a:pt x="122" y="100"/>
                    <a:pt x="122" y="100"/>
                    <a:pt x="122" y="100"/>
                  </a:cubicBezTo>
                  <a:cubicBezTo>
                    <a:pt x="106" y="100"/>
                    <a:pt x="106" y="100"/>
                    <a:pt x="106" y="100"/>
                  </a:cubicBezTo>
                  <a:lnTo>
                    <a:pt x="106" y="200"/>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282" name="Rectangle 659"/>
            <p:cNvSpPr>
              <a:spLocks noChangeArrowheads="1"/>
            </p:cNvSpPr>
            <p:nvPr/>
          </p:nvSpPr>
          <p:spPr bwMode="auto">
            <a:xfrm>
              <a:off x="5915026" y="2552700"/>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283" name="Rectangle 660"/>
            <p:cNvSpPr>
              <a:spLocks noChangeArrowheads="1"/>
            </p:cNvSpPr>
            <p:nvPr/>
          </p:nvSpPr>
          <p:spPr bwMode="auto">
            <a:xfrm>
              <a:off x="5915026" y="2581275"/>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284" name="Rectangle 661"/>
            <p:cNvSpPr>
              <a:spLocks noChangeArrowheads="1"/>
            </p:cNvSpPr>
            <p:nvPr/>
          </p:nvSpPr>
          <p:spPr bwMode="auto">
            <a:xfrm>
              <a:off x="5656263" y="2717800"/>
              <a:ext cx="14288" cy="1666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285" name="Freeform 662"/>
            <p:cNvSpPr>
              <a:spLocks noEditPoints="1"/>
            </p:cNvSpPr>
            <p:nvPr/>
          </p:nvSpPr>
          <p:spPr bwMode="auto">
            <a:xfrm>
              <a:off x="5619751" y="2422525"/>
              <a:ext cx="85725" cy="87313"/>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8 h 48"/>
                <a:gd name="T12" fmla="*/ 8 w 48"/>
                <a:gd name="T13" fmla="*/ 24 h 48"/>
                <a:gd name="T14" fmla="*/ 24 w 48"/>
                <a:gd name="T15" fmla="*/ 40 h 48"/>
                <a:gd name="T16" fmla="*/ 40 w 48"/>
                <a:gd name="T17" fmla="*/ 24 h 48"/>
                <a:gd name="T18" fmla="*/ 24 w 48"/>
                <a:gd name="T19" fmla="*/ 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7"/>
                    <a:pt x="0" y="24"/>
                  </a:cubicBezTo>
                  <a:cubicBezTo>
                    <a:pt x="0" y="11"/>
                    <a:pt x="11" y="0"/>
                    <a:pt x="24" y="0"/>
                  </a:cubicBezTo>
                  <a:cubicBezTo>
                    <a:pt x="37" y="0"/>
                    <a:pt x="48" y="11"/>
                    <a:pt x="48" y="24"/>
                  </a:cubicBezTo>
                  <a:cubicBezTo>
                    <a:pt x="48" y="37"/>
                    <a:pt x="37" y="48"/>
                    <a:pt x="24" y="48"/>
                  </a:cubicBezTo>
                  <a:close/>
                  <a:moveTo>
                    <a:pt x="24" y="8"/>
                  </a:moveTo>
                  <a:cubicBezTo>
                    <a:pt x="15" y="8"/>
                    <a:pt x="8" y="15"/>
                    <a:pt x="8" y="24"/>
                  </a:cubicBezTo>
                  <a:cubicBezTo>
                    <a:pt x="8" y="33"/>
                    <a:pt x="15" y="40"/>
                    <a:pt x="24" y="40"/>
                  </a:cubicBezTo>
                  <a:cubicBezTo>
                    <a:pt x="33" y="40"/>
                    <a:pt x="40" y="33"/>
                    <a:pt x="40" y="24"/>
                  </a:cubicBezTo>
                  <a:cubicBezTo>
                    <a:pt x="40" y="15"/>
                    <a:pt x="33" y="8"/>
                    <a:pt x="24" y="8"/>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286" name="Freeform 663"/>
            <p:cNvSpPr>
              <a:spLocks/>
            </p:cNvSpPr>
            <p:nvPr/>
          </p:nvSpPr>
          <p:spPr bwMode="auto">
            <a:xfrm>
              <a:off x="5576888" y="2524125"/>
              <a:ext cx="244475" cy="360363"/>
            </a:xfrm>
            <a:custGeom>
              <a:avLst/>
              <a:gdLst>
                <a:gd name="T0" fmla="*/ 24 w 136"/>
                <a:gd name="T1" fmla="*/ 200 h 200"/>
                <a:gd name="T2" fmla="*/ 16 w 136"/>
                <a:gd name="T3" fmla="*/ 200 h 200"/>
                <a:gd name="T4" fmla="*/ 16 w 136"/>
                <a:gd name="T5" fmla="*/ 100 h 200"/>
                <a:gd name="T6" fmla="*/ 0 w 136"/>
                <a:gd name="T7" fmla="*/ 100 h 200"/>
                <a:gd name="T8" fmla="*/ 0 w 136"/>
                <a:gd name="T9" fmla="*/ 32 h 200"/>
                <a:gd name="T10" fmla="*/ 32 w 136"/>
                <a:gd name="T11" fmla="*/ 0 h 200"/>
                <a:gd name="T12" fmla="*/ 64 w 136"/>
                <a:gd name="T13" fmla="*/ 0 h 200"/>
                <a:gd name="T14" fmla="*/ 92 w 136"/>
                <a:gd name="T15" fmla="*/ 14 h 200"/>
                <a:gd name="T16" fmla="*/ 136 w 136"/>
                <a:gd name="T17" fmla="*/ 78 h 200"/>
                <a:gd name="T18" fmla="*/ 129 w 136"/>
                <a:gd name="T19" fmla="*/ 82 h 200"/>
                <a:gd name="T20" fmla="*/ 85 w 136"/>
                <a:gd name="T21" fmla="*/ 18 h 200"/>
                <a:gd name="T22" fmla="*/ 64 w 136"/>
                <a:gd name="T23" fmla="*/ 8 h 200"/>
                <a:gd name="T24" fmla="*/ 32 w 136"/>
                <a:gd name="T25" fmla="*/ 8 h 200"/>
                <a:gd name="T26" fmla="*/ 8 w 136"/>
                <a:gd name="T27" fmla="*/ 32 h 200"/>
                <a:gd name="T28" fmla="*/ 8 w 136"/>
                <a:gd name="T29" fmla="*/ 92 h 200"/>
                <a:gd name="T30" fmla="*/ 24 w 136"/>
                <a:gd name="T31" fmla="*/ 92 h 200"/>
                <a:gd name="T32" fmla="*/ 24 w 136"/>
                <a:gd name="T33"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6" h="200">
                  <a:moveTo>
                    <a:pt x="24" y="200"/>
                  </a:moveTo>
                  <a:cubicBezTo>
                    <a:pt x="16" y="200"/>
                    <a:pt x="16" y="200"/>
                    <a:pt x="16" y="200"/>
                  </a:cubicBezTo>
                  <a:cubicBezTo>
                    <a:pt x="16" y="100"/>
                    <a:pt x="16" y="100"/>
                    <a:pt x="16" y="100"/>
                  </a:cubicBezTo>
                  <a:cubicBezTo>
                    <a:pt x="0" y="100"/>
                    <a:pt x="0" y="100"/>
                    <a:pt x="0" y="100"/>
                  </a:cubicBezTo>
                  <a:cubicBezTo>
                    <a:pt x="0" y="32"/>
                    <a:pt x="0" y="32"/>
                    <a:pt x="0" y="32"/>
                  </a:cubicBezTo>
                  <a:cubicBezTo>
                    <a:pt x="0" y="14"/>
                    <a:pt x="14" y="0"/>
                    <a:pt x="32" y="0"/>
                  </a:cubicBezTo>
                  <a:cubicBezTo>
                    <a:pt x="64" y="0"/>
                    <a:pt x="64" y="0"/>
                    <a:pt x="64" y="0"/>
                  </a:cubicBezTo>
                  <a:cubicBezTo>
                    <a:pt x="82" y="0"/>
                    <a:pt x="91" y="13"/>
                    <a:pt x="92" y="14"/>
                  </a:cubicBezTo>
                  <a:cubicBezTo>
                    <a:pt x="136" y="78"/>
                    <a:pt x="136" y="78"/>
                    <a:pt x="136" y="78"/>
                  </a:cubicBezTo>
                  <a:cubicBezTo>
                    <a:pt x="129" y="82"/>
                    <a:pt x="129" y="82"/>
                    <a:pt x="129" y="82"/>
                  </a:cubicBezTo>
                  <a:cubicBezTo>
                    <a:pt x="85" y="18"/>
                    <a:pt x="85" y="18"/>
                    <a:pt x="85" y="18"/>
                  </a:cubicBezTo>
                  <a:cubicBezTo>
                    <a:pt x="85" y="18"/>
                    <a:pt x="78" y="8"/>
                    <a:pt x="64" y="8"/>
                  </a:cubicBezTo>
                  <a:cubicBezTo>
                    <a:pt x="32" y="8"/>
                    <a:pt x="32" y="8"/>
                    <a:pt x="32" y="8"/>
                  </a:cubicBezTo>
                  <a:cubicBezTo>
                    <a:pt x="19" y="8"/>
                    <a:pt x="8" y="19"/>
                    <a:pt x="8" y="32"/>
                  </a:cubicBezTo>
                  <a:cubicBezTo>
                    <a:pt x="8" y="92"/>
                    <a:pt x="8" y="92"/>
                    <a:pt x="8" y="92"/>
                  </a:cubicBezTo>
                  <a:cubicBezTo>
                    <a:pt x="24" y="92"/>
                    <a:pt x="24" y="92"/>
                    <a:pt x="24" y="92"/>
                  </a:cubicBezTo>
                  <a:lnTo>
                    <a:pt x="24" y="200"/>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287" name="Freeform 664"/>
            <p:cNvSpPr>
              <a:spLocks/>
            </p:cNvSpPr>
            <p:nvPr/>
          </p:nvSpPr>
          <p:spPr bwMode="auto">
            <a:xfrm>
              <a:off x="5705476" y="2603500"/>
              <a:ext cx="173038" cy="280988"/>
            </a:xfrm>
            <a:custGeom>
              <a:avLst/>
              <a:gdLst>
                <a:gd name="T0" fmla="*/ 96 w 96"/>
                <a:gd name="T1" fmla="*/ 156 h 156"/>
                <a:gd name="T2" fmla="*/ 88 w 96"/>
                <a:gd name="T3" fmla="*/ 156 h 156"/>
                <a:gd name="T4" fmla="*/ 88 w 96"/>
                <a:gd name="T5" fmla="*/ 14 h 156"/>
                <a:gd name="T6" fmla="*/ 51 w 96"/>
                <a:gd name="T7" fmla="*/ 51 h 156"/>
                <a:gd name="T8" fmla="*/ 45 w 96"/>
                <a:gd name="T9" fmla="*/ 51 h 156"/>
                <a:gd name="T10" fmla="*/ 8 w 96"/>
                <a:gd name="T11" fmla="*/ 14 h 156"/>
                <a:gd name="T12" fmla="*/ 8 w 96"/>
                <a:gd name="T13" fmla="*/ 156 h 156"/>
                <a:gd name="T14" fmla="*/ 0 w 96"/>
                <a:gd name="T15" fmla="*/ 156 h 156"/>
                <a:gd name="T16" fmla="*/ 0 w 96"/>
                <a:gd name="T17" fmla="*/ 4 h 156"/>
                <a:gd name="T18" fmla="*/ 3 w 96"/>
                <a:gd name="T19" fmla="*/ 0 h 156"/>
                <a:gd name="T20" fmla="*/ 7 w 96"/>
                <a:gd name="T21" fmla="*/ 1 h 156"/>
                <a:gd name="T22" fmla="*/ 48 w 96"/>
                <a:gd name="T23" fmla="*/ 42 h 156"/>
                <a:gd name="T24" fmla="*/ 89 w 96"/>
                <a:gd name="T25" fmla="*/ 1 h 156"/>
                <a:gd name="T26" fmla="*/ 94 w 96"/>
                <a:gd name="T27" fmla="*/ 0 h 156"/>
                <a:gd name="T28" fmla="*/ 96 w 96"/>
                <a:gd name="T29" fmla="*/ 4 h 156"/>
                <a:gd name="T30" fmla="*/ 96 w 96"/>
                <a:gd name="T31" fmla="*/ 156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6" h="156">
                  <a:moveTo>
                    <a:pt x="96" y="156"/>
                  </a:moveTo>
                  <a:cubicBezTo>
                    <a:pt x="88" y="156"/>
                    <a:pt x="88" y="156"/>
                    <a:pt x="88" y="156"/>
                  </a:cubicBezTo>
                  <a:cubicBezTo>
                    <a:pt x="88" y="14"/>
                    <a:pt x="88" y="14"/>
                    <a:pt x="88" y="14"/>
                  </a:cubicBezTo>
                  <a:cubicBezTo>
                    <a:pt x="51" y="51"/>
                    <a:pt x="51" y="51"/>
                    <a:pt x="51" y="51"/>
                  </a:cubicBezTo>
                  <a:cubicBezTo>
                    <a:pt x="50" y="52"/>
                    <a:pt x="47" y="52"/>
                    <a:pt x="45" y="51"/>
                  </a:cubicBezTo>
                  <a:cubicBezTo>
                    <a:pt x="8" y="14"/>
                    <a:pt x="8" y="14"/>
                    <a:pt x="8" y="14"/>
                  </a:cubicBezTo>
                  <a:cubicBezTo>
                    <a:pt x="8" y="156"/>
                    <a:pt x="8" y="156"/>
                    <a:pt x="8" y="156"/>
                  </a:cubicBezTo>
                  <a:cubicBezTo>
                    <a:pt x="0" y="156"/>
                    <a:pt x="0" y="156"/>
                    <a:pt x="0" y="156"/>
                  </a:cubicBezTo>
                  <a:cubicBezTo>
                    <a:pt x="0" y="4"/>
                    <a:pt x="0" y="4"/>
                    <a:pt x="0" y="4"/>
                  </a:cubicBezTo>
                  <a:cubicBezTo>
                    <a:pt x="0" y="2"/>
                    <a:pt x="1" y="1"/>
                    <a:pt x="3" y="0"/>
                  </a:cubicBezTo>
                  <a:cubicBezTo>
                    <a:pt x="4" y="0"/>
                    <a:pt x="6" y="0"/>
                    <a:pt x="7" y="1"/>
                  </a:cubicBezTo>
                  <a:cubicBezTo>
                    <a:pt x="48" y="42"/>
                    <a:pt x="48" y="42"/>
                    <a:pt x="48" y="42"/>
                  </a:cubicBezTo>
                  <a:cubicBezTo>
                    <a:pt x="89" y="1"/>
                    <a:pt x="89" y="1"/>
                    <a:pt x="89" y="1"/>
                  </a:cubicBezTo>
                  <a:cubicBezTo>
                    <a:pt x="91" y="0"/>
                    <a:pt x="92" y="0"/>
                    <a:pt x="94" y="0"/>
                  </a:cubicBezTo>
                  <a:cubicBezTo>
                    <a:pt x="95" y="1"/>
                    <a:pt x="96" y="2"/>
                    <a:pt x="96" y="4"/>
                  </a:cubicBezTo>
                  <a:lnTo>
                    <a:pt x="96" y="156"/>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grpSp>
      <p:grpSp>
        <p:nvGrpSpPr>
          <p:cNvPr id="288" name="Group 287"/>
          <p:cNvGrpSpPr/>
          <p:nvPr/>
        </p:nvGrpSpPr>
        <p:grpSpPr>
          <a:xfrm>
            <a:off x="7427016" y="2638033"/>
            <a:ext cx="450850" cy="461963"/>
            <a:chOff x="6383339" y="2422525"/>
            <a:chExt cx="450850" cy="461963"/>
          </a:xfrm>
        </p:grpSpPr>
        <p:sp>
          <p:nvSpPr>
            <p:cNvPr id="289" name="Freeform 387"/>
            <p:cNvSpPr>
              <a:spLocks/>
            </p:cNvSpPr>
            <p:nvPr/>
          </p:nvSpPr>
          <p:spPr bwMode="auto">
            <a:xfrm>
              <a:off x="6497639" y="2422525"/>
              <a:ext cx="215900" cy="461963"/>
            </a:xfrm>
            <a:custGeom>
              <a:avLst/>
              <a:gdLst>
                <a:gd name="T0" fmla="*/ 60 w 120"/>
                <a:gd name="T1" fmla="*/ 256 h 256"/>
                <a:gd name="T2" fmla="*/ 0 w 120"/>
                <a:gd name="T3" fmla="*/ 128 h 256"/>
                <a:gd name="T4" fmla="*/ 12 w 120"/>
                <a:gd name="T5" fmla="*/ 51 h 256"/>
                <a:gd name="T6" fmla="*/ 19 w 120"/>
                <a:gd name="T7" fmla="*/ 53 h 256"/>
                <a:gd name="T8" fmla="*/ 8 w 120"/>
                <a:gd name="T9" fmla="*/ 128 h 256"/>
                <a:gd name="T10" fmla="*/ 60 w 120"/>
                <a:gd name="T11" fmla="*/ 248 h 256"/>
                <a:gd name="T12" fmla="*/ 112 w 120"/>
                <a:gd name="T13" fmla="*/ 128 h 256"/>
                <a:gd name="T14" fmla="*/ 60 w 120"/>
                <a:gd name="T15" fmla="*/ 8 h 256"/>
                <a:gd name="T16" fmla="*/ 43 w 120"/>
                <a:gd name="T17" fmla="*/ 15 h 256"/>
                <a:gd name="T18" fmla="*/ 38 w 120"/>
                <a:gd name="T19" fmla="*/ 9 h 256"/>
                <a:gd name="T20" fmla="*/ 60 w 120"/>
                <a:gd name="T21" fmla="*/ 0 h 256"/>
                <a:gd name="T22" fmla="*/ 120 w 120"/>
                <a:gd name="T23" fmla="*/ 128 h 256"/>
                <a:gd name="T24" fmla="*/ 60 w 120"/>
                <a:gd name="T25"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56">
                  <a:moveTo>
                    <a:pt x="60" y="256"/>
                  </a:moveTo>
                  <a:cubicBezTo>
                    <a:pt x="26" y="256"/>
                    <a:pt x="0" y="200"/>
                    <a:pt x="0" y="128"/>
                  </a:cubicBezTo>
                  <a:cubicBezTo>
                    <a:pt x="0" y="100"/>
                    <a:pt x="4" y="73"/>
                    <a:pt x="12" y="51"/>
                  </a:cubicBezTo>
                  <a:cubicBezTo>
                    <a:pt x="19" y="53"/>
                    <a:pt x="19" y="53"/>
                    <a:pt x="19" y="53"/>
                  </a:cubicBezTo>
                  <a:cubicBezTo>
                    <a:pt x="12" y="75"/>
                    <a:pt x="8" y="101"/>
                    <a:pt x="8" y="128"/>
                  </a:cubicBezTo>
                  <a:cubicBezTo>
                    <a:pt x="8" y="193"/>
                    <a:pt x="32" y="248"/>
                    <a:pt x="60" y="248"/>
                  </a:cubicBezTo>
                  <a:cubicBezTo>
                    <a:pt x="88" y="248"/>
                    <a:pt x="112" y="193"/>
                    <a:pt x="112" y="128"/>
                  </a:cubicBezTo>
                  <a:cubicBezTo>
                    <a:pt x="112" y="63"/>
                    <a:pt x="88" y="8"/>
                    <a:pt x="60" y="8"/>
                  </a:cubicBezTo>
                  <a:cubicBezTo>
                    <a:pt x="54" y="8"/>
                    <a:pt x="48" y="10"/>
                    <a:pt x="43" y="15"/>
                  </a:cubicBezTo>
                  <a:cubicBezTo>
                    <a:pt x="38" y="9"/>
                    <a:pt x="38" y="9"/>
                    <a:pt x="38" y="9"/>
                  </a:cubicBezTo>
                  <a:cubicBezTo>
                    <a:pt x="45" y="3"/>
                    <a:pt x="52" y="0"/>
                    <a:pt x="60" y="0"/>
                  </a:cubicBezTo>
                  <a:cubicBezTo>
                    <a:pt x="93" y="0"/>
                    <a:pt x="120" y="56"/>
                    <a:pt x="120" y="128"/>
                  </a:cubicBezTo>
                  <a:cubicBezTo>
                    <a:pt x="120" y="200"/>
                    <a:pt x="93" y="256"/>
                    <a:pt x="60" y="256"/>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290" name="Freeform 388"/>
            <p:cNvSpPr>
              <a:spLocks/>
            </p:cNvSpPr>
            <p:nvPr/>
          </p:nvSpPr>
          <p:spPr bwMode="auto">
            <a:xfrm>
              <a:off x="6391276" y="2486025"/>
              <a:ext cx="422275" cy="319088"/>
            </a:xfrm>
            <a:custGeom>
              <a:avLst/>
              <a:gdLst>
                <a:gd name="T0" fmla="*/ 186 w 234"/>
                <a:gd name="T1" fmla="*/ 176 h 177"/>
                <a:gd name="T2" fmla="*/ 89 w 234"/>
                <a:gd name="T3" fmla="*/ 145 h 177"/>
                <a:gd name="T4" fmla="*/ 20 w 234"/>
                <a:gd name="T5" fmla="*/ 86 h 177"/>
                <a:gd name="T6" fmla="*/ 8 w 234"/>
                <a:gd name="T7" fmla="*/ 29 h 177"/>
                <a:gd name="T8" fmla="*/ 149 w 234"/>
                <a:gd name="T9" fmla="*/ 41 h 177"/>
                <a:gd name="T10" fmla="*/ 210 w 234"/>
                <a:gd name="T11" fmla="*/ 90 h 177"/>
                <a:gd name="T12" fmla="*/ 204 w 234"/>
                <a:gd name="T13" fmla="*/ 96 h 177"/>
                <a:gd name="T14" fmla="*/ 145 w 234"/>
                <a:gd name="T15" fmla="*/ 48 h 177"/>
                <a:gd name="T16" fmla="*/ 15 w 234"/>
                <a:gd name="T17" fmla="*/ 33 h 177"/>
                <a:gd name="T18" fmla="*/ 26 w 234"/>
                <a:gd name="T19" fmla="*/ 81 h 177"/>
                <a:gd name="T20" fmla="*/ 93 w 234"/>
                <a:gd name="T21" fmla="*/ 138 h 177"/>
                <a:gd name="T22" fmla="*/ 223 w 234"/>
                <a:gd name="T23" fmla="*/ 153 h 177"/>
                <a:gd name="T24" fmla="*/ 226 w 234"/>
                <a:gd name="T25" fmla="*/ 137 h 177"/>
                <a:gd name="T26" fmla="*/ 233 w 234"/>
                <a:gd name="T27" fmla="*/ 136 h 177"/>
                <a:gd name="T28" fmla="*/ 230 w 234"/>
                <a:gd name="T29" fmla="*/ 157 h 177"/>
                <a:gd name="T30" fmla="*/ 186 w 234"/>
                <a:gd name="T31" fmla="*/ 176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4" h="177">
                  <a:moveTo>
                    <a:pt x="186" y="176"/>
                  </a:moveTo>
                  <a:cubicBezTo>
                    <a:pt x="159" y="176"/>
                    <a:pt x="124" y="165"/>
                    <a:pt x="89" y="145"/>
                  </a:cubicBezTo>
                  <a:cubicBezTo>
                    <a:pt x="60" y="128"/>
                    <a:pt x="35" y="107"/>
                    <a:pt x="20" y="86"/>
                  </a:cubicBezTo>
                  <a:cubicBezTo>
                    <a:pt x="4" y="64"/>
                    <a:pt x="0" y="43"/>
                    <a:pt x="8" y="29"/>
                  </a:cubicBezTo>
                  <a:cubicBezTo>
                    <a:pt x="25" y="0"/>
                    <a:pt x="87" y="5"/>
                    <a:pt x="149" y="41"/>
                  </a:cubicBezTo>
                  <a:cubicBezTo>
                    <a:pt x="173" y="55"/>
                    <a:pt x="195" y="72"/>
                    <a:pt x="210" y="90"/>
                  </a:cubicBezTo>
                  <a:cubicBezTo>
                    <a:pt x="204" y="96"/>
                    <a:pt x="204" y="96"/>
                    <a:pt x="204" y="96"/>
                  </a:cubicBezTo>
                  <a:cubicBezTo>
                    <a:pt x="189" y="78"/>
                    <a:pt x="169" y="62"/>
                    <a:pt x="145" y="48"/>
                  </a:cubicBezTo>
                  <a:cubicBezTo>
                    <a:pt x="88" y="15"/>
                    <a:pt x="29" y="9"/>
                    <a:pt x="15" y="33"/>
                  </a:cubicBezTo>
                  <a:cubicBezTo>
                    <a:pt x="8" y="44"/>
                    <a:pt x="12" y="62"/>
                    <a:pt x="26" y="81"/>
                  </a:cubicBezTo>
                  <a:cubicBezTo>
                    <a:pt x="41" y="102"/>
                    <a:pt x="65" y="122"/>
                    <a:pt x="93" y="138"/>
                  </a:cubicBezTo>
                  <a:cubicBezTo>
                    <a:pt x="149" y="171"/>
                    <a:pt x="209" y="177"/>
                    <a:pt x="223" y="153"/>
                  </a:cubicBezTo>
                  <a:cubicBezTo>
                    <a:pt x="225" y="149"/>
                    <a:pt x="226" y="143"/>
                    <a:pt x="226" y="137"/>
                  </a:cubicBezTo>
                  <a:cubicBezTo>
                    <a:pt x="233" y="136"/>
                    <a:pt x="233" y="136"/>
                    <a:pt x="233" y="136"/>
                  </a:cubicBezTo>
                  <a:cubicBezTo>
                    <a:pt x="234" y="144"/>
                    <a:pt x="233" y="151"/>
                    <a:pt x="230" y="157"/>
                  </a:cubicBezTo>
                  <a:cubicBezTo>
                    <a:pt x="222" y="170"/>
                    <a:pt x="207" y="176"/>
                    <a:pt x="186" y="176"/>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291" name="Freeform 389"/>
            <p:cNvSpPr>
              <a:spLocks/>
            </p:cNvSpPr>
            <p:nvPr/>
          </p:nvSpPr>
          <p:spPr bwMode="auto">
            <a:xfrm>
              <a:off x="6397626" y="2486025"/>
              <a:ext cx="436563" cy="319088"/>
            </a:xfrm>
            <a:custGeom>
              <a:avLst/>
              <a:gdLst>
                <a:gd name="T0" fmla="*/ 49 w 243"/>
                <a:gd name="T1" fmla="*/ 176 h 177"/>
                <a:gd name="T2" fmla="*/ 5 w 243"/>
                <a:gd name="T3" fmla="*/ 157 h 177"/>
                <a:gd name="T4" fmla="*/ 1 w 243"/>
                <a:gd name="T5" fmla="*/ 136 h 177"/>
                <a:gd name="T6" fmla="*/ 9 w 243"/>
                <a:gd name="T7" fmla="*/ 137 h 177"/>
                <a:gd name="T8" fmla="*/ 12 w 243"/>
                <a:gd name="T9" fmla="*/ 153 h 177"/>
                <a:gd name="T10" fmla="*/ 142 w 243"/>
                <a:gd name="T11" fmla="*/ 138 h 177"/>
                <a:gd name="T12" fmla="*/ 220 w 243"/>
                <a:gd name="T13" fmla="*/ 33 h 177"/>
                <a:gd name="T14" fmla="*/ 90 w 243"/>
                <a:gd name="T15" fmla="*/ 48 h 177"/>
                <a:gd name="T16" fmla="*/ 31 w 243"/>
                <a:gd name="T17" fmla="*/ 96 h 177"/>
                <a:gd name="T18" fmla="*/ 24 w 243"/>
                <a:gd name="T19" fmla="*/ 90 h 177"/>
                <a:gd name="T20" fmla="*/ 86 w 243"/>
                <a:gd name="T21" fmla="*/ 41 h 177"/>
                <a:gd name="T22" fmla="*/ 227 w 243"/>
                <a:gd name="T23" fmla="*/ 29 h 177"/>
                <a:gd name="T24" fmla="*/ 146 w 243"/>
                <a:gd name="T25" fmla="*/ 145 h 177"/>
                <a:gd name="T26" fmla="*/ 49 w 243"/>
                <a:gd name="T27" fmla="*/ 176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3" h="177">
                  <a:moveTo>
                    <a:pt x="49" y="176"/>
                  </a:moveTo>
                  <a:cubicBezTo>
                    <a:pt x="28" y="176"/>
                    <a:pt x="12" y="170"/>
                    <a:pt x="5" y="157"/>
                  </a:cubicBezTo>
                  <a:cubicBezTo>
                    <a:pt x="1" y="151"/>
                    <a:pt x="0" y="144"/>
                    <a:pt x="1" y="136"/>
                  </a:cubicBezTo>
                  <a:cubicBezTo>
                    <a:pt x="9" y="137"/>
                    <a:pt x="9" y="137"/>
                    <a:pt x="9" y="137"/>
                  </a:cubicBezTo>
                  <a:cubicBezTo>
                    <a:pt x="8" y="143"/>
                    <a:pt x="9" y="149"/>
                    <a:pt x="12" y="153"/>
                  </a:cubicBezTo>
                  <a:cubicBezTo>
                    <a:pt x="26" y="177"/>
                    <a:pt x="85" y="171"/>
                    <a:pt x="142" y="138"/>
                  </a:cubicBezTo>
                  <a:cubicBezTo>
                    <a:pt x="198" y="106"/>
                    <a:pt x="234" y="57"/>
                    <a:pt x="220" y="33"/>
                  </a:cubicBezTo>
                  <a:cubicBezTo>
                    <a:pt x="206" y="9"/>
                    <a:pt x="146" y="15"/>
                    <a:pt x="90" y="48"/>
                  </a:cubicBezTo>
                  <a:cubicBezTo>
                    <a:pt x="66" y="62"/>
                    <a:pt x="45" y="78"/>
                    <a:pt x="31" y="96"/>
                  </a:cubicBezTo>
                  <a:cubicBezTo>
                    <a:pt x="24" y="90"/>
                    <a:pt x="24" y="90"/>
                    <a:pt x="24" y="90"/>
                  </a:cubicBezTo>
                  <a:cubicBezTo>
                    <a:pt x="40" y="72"/>
                    <a:pt x="61" y="55"/>
                    <a:pt x="86" y="41"/>
                  </a:cubicBezTo>
                  <a:cubicBezTo>
                    <a:pt x="148" y="5"/>
                    <a:pt x="210" y="0"/>
                    <a:pt x="227" y="29"/>
                  </a:cubicBezTo>
                  <a:cubicBezTo>
                    <a:pt x="243" y="58"/>
                    <a:pt x="208" y="109"/>
                    <a:pt x="146" y="145"/>
                  </a:cubicBezTo>
                  <a:cubicBezTo>
                    <a:pt x="111" y="165"/>
                    <a:pt x="75" y="176"/>
                    <a:pt x="49" y="176"/>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292" name="Freeform 390"/>
            <p:cNvSpPr>
              <a:spLocks noEditPoints="1"/>
            </p:cNvSpPr>
            <p:nvPr/>
          </p:nvSpPr>
          <p:spPr bwMode="auto">
            <a:xfrm>
              <a:off x="6383339" y="2682875"/>
              <a:ext cx="57150" cy="57150"/>
            </a:xfrm>
            <a:custGeom>
              <a:avLst/>
              <a:gdLst>
                <a:gd name="T0" fmla="*/ 16 w 32"/>
                <a:gd name="T1" fmla="*/ 32 h 32"/>
                <a:gd name="T2" fmla="*/ 0 w 32"/>
                <a:gd name="T3" fmla="*/ 16 h 32"/>
                <a:gd name="T4" fmla="*/ 16 w 32"/>
                <a:gd name="T5" fmla="*/ 0 h 32"/>
                <a:gd name="T6" fmla="*/ 32 w 32"/>
                <a:gd name="T7" fmla="*/ 16 h 32"/>
                <a:gd name="T8" fmla="*/ 16 w 32"/>
                <a:gd name="T9" fmla="*/ 32 h 32"/>
                <a:gd name="T10" fmla="*/ 16 w 32"/>
                <a:gd name="T11" fmla="*/ 8 h 32"/>
                <a:gd name="T12" fmla="*/ 8 w 32"/>
                <a:gd name="T13" fmla="*/ 16 h 32"/>
                <a:gd name="T14" fmla="*/ 16 w 32"/>
                <a:gd name="T15" fmla="*/ 24 h 32"/>
                <a:gd name="T16" fmla="*/ 24 w 32"/>
                <a:gd name="T17" fmla="*/ 16 h 32"/>
                <a:gd name="T18" fmla="*/ 16 w 32"/>
                <a:gd name="T19" fmla="*/ 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2">
                  <a:moveTo>
                    <a:pt x="16" y="32"/>
                  </a:moveTo>
                  <a:cubicBezTo>
                    <a:pt x="7" y="32"/>
                    <a:pt x="0" y="25"/>
                    <a:pt x="0" y="16"/>
                  </a:cubicBezTo>
                  <a:cubicBezTo>
                    <a:pt x="0" y="7"/>
                    <a:pt x="7" y="0"/>
                    <a:pt x="16" y="0"/>
                  </a:cubicBezTo>
                  <a:cubicBezTo>
                    <a:pt x="25" y="0"/>
                    <a:pt x="32" y="7"/>
                    <a:pt x="32" y="16"/>
                  </a:cubicBezTo>
                  <a:cubicBezTo>
                    <a:pt x="32" y="25"/>
                    <a:pt x="25" y="32"/>
                    <a:pt x="16" y="32"/>
                  </a:cubicBezTo>
                  <a:close/>
                  <a:moveTo>
                    <a:pt x="16" y="8"/>
                  </a:moveTo>
                  <a:cubicBezTo>
                    <a:pt x="11" y="8"/>
                    <a:pt x="8" y="12"/>
                    <a:pt x="8" y="16"/>
                  </a:cubicBezTo>
                  <a:cubicBezTo>
                    <a:pt x="8" y="20"/>
                    <a:pt x="11" y="24"/>
                    <a:pt x="16" y="24"/>
                  </a:cubicBezTo>
                  <a:cubicBezTo>
                    <a:pt x="20" y="24"/>
                    <a:pt x="24" y="20"/>
                    <a:pt x="24" y="16"/>
                  </a:cubicBezTo>
                  <a:cubicBezTo>
                    <a:pt x="24" y="12"/>
                    <a:pt x="20" y="8"/>
                    <a:pt x="16" y="8"/>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293" name="Freeform 391"/>
            <p:cNvSpPr>
              <a:spLocks noEditPoints="1"/>
            </p:cNvSpPr>
            <p:nvPr/>
          </p:nvSpPr>
          <p:spPr bwMode="auto">
            <a:xfrm>
              <a:off x="6770689" y="2682875"/>
              <a:ext cx="58738" cy="57150"/>
            </a:xfrm>
            <a:custGeom>
              <a:avLst/>
              <a:gdLst>
                <a:gd name="T0" fmla="*/ 16 w 32"/>
                <a:gd name="T1" fmla="*/ 32 h 32"/>
                <a:gd name="T2" fmla="*/ 0 w 32"/>
                <a:gd name="T3" fmla="*/ 16 h 32"/>
                <a:gd name="T4" fmla="*/ 16 w 32"/>
                <a:gd name="T5" fmla="*/ 0 h 32"/>
                <a:gd name="T6" fmla="*/ 32 w 32"/>
                <a:gd name="T7" fmla="*/ 16 h 32"/>
                <a:gd name="T8" fmla="*/ 16 w 32"/>
                <a:gd name="T9" fmla="*/ 32 h 32"/>
                <a:gd name="T10" fmla="*/ 16 w 32"/>
                <a:gd name="T11" fmla="*/ 8 h 32"/>
                <a:gd name="T12" fmla="*/ 8 w 32"/>
                <a:gd name="T13" fmla="*/ 16 h 32"/>
                <a:gd name="T14" fmla="*/ 16 w 32"/>
                <a:gd name="T15" fmla="*/ 24 h 32"/>
                <a:gd name="T16" fmla="*/ 24 w 32"/>
                <a:gd name="T17" fmla="*/ 16 h 32"/>
                <a:gd name="T18" fmla="*/ 16 w 32"/>
                <a:gd name="T19" fmla="*/ 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2">
                  <a:moveTo>
                    <a:pt x="16" y="32"/>
                  </a:moveTo>
                  <a:cubicBezTo>
                    <a:pt x="7" y="32"/>
                    <a:pt x="0" y="25"/>
                    <a:pt x="0" y="16"/>
                  </a:cubicBezTo>
                  <a:cubicBezTo>
                    <a:pt x="0" y="7"/>
                    <a:pt x="7" y="0"/>
                    <a:pt x="16" y="0"/>
                  </a:cubicBezTo>
                  <a:cubicBezTo>
                    <a:pt x="25" y="0"/>
                    <a:pt x="32" y="7"/>
                    <a:pt x="32" y="16"/>
                  </a:cubicBezTo>
                  <a:cubicBezTo>
                    <a:pt x="32" y="25"/>
                    <a:pt x="25" y="32"/>
                    <a:pt x="16" y="32"/>
                  </a:cubicBezTo>
                  <a:close/>
                  <a:moveTo>
                    <a:pt x="16" y="8"/>
                  </a:moveTo>
                  <a:cubicBezTo>
                    <a:pt x="11" y="8"/>
                    <a:pt x="8" y="12"/>
                    <a:pt x="8" y="16"/>
                  </a:cubicBezTo>
                  <a:cubicBezTo>
                    <a:pt x="8" y="20"/>
                    <a:pt x="11" y="24"/>
                    <a:pt x="16" y="24"/>
                  </a:cubicBezTo>
                  <a:cubicBezTo>
                    <a:pt x="20" y="24"/>
                    <a:pt x="24" y="20"/>
                    <a:pt x="24" y="16"/>
                  </a:cubicBezTo>
                  <a:cubicBezTo>
                    <a:pt x="24" y="12"/>
                    <a:pt x="20" y="8"/>
                    <a:pt x="16" y="8"/>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294" name="Freeform 392"/>
            <p:cNvSpPr>
              <a:spLocks noEditPoints="1"/>
            </p:cNvSpPr>
            <p:nvPr/>
          </p:nvSpPr>
          <p:spPr bwMode="auto">
            <a:xfrm>
              <a:off x="6526214" y="2430462"/>
              <a:ext cx="58738" cy="57150"/>
            </a:xfrm>
            <a:custGeom>
              <a:avLst/>
              <a:gdLst>
                <a:gd name="T0" fmla="*/ 16 w 32"/>
                <a:gd name="T1" fmla="*/ 32 h 32"/>
                <a:gd name="T2" fmla="*/ 0 w 32"/>
                <a:gd name="T3" fmla="*/ 16 h 32"/>
                <a:gd name="T4" fmla="*/ 16 w 32"/>
                <a:gd name="T5" fmla="*/ 0 h 32"/>
                <a:gd name="T6" fmla="*/ 32 w 32"/>
                <a:gd name="T7" fmla="*/ 16 h 32"/>
                <a:gd name="T8" fmla="*/ 16 w 32"/>
                <a:gd name="T9" fmla="*/ 32 h 32"/>
                <a:gd name="T10" fmla="*/ 16 w 32"/>
                <a:gd name="T11" fmla="*/ 8 h 32"/>
                <a:gd name="T12" fmla="*/ 8 w 32"/>
                <a:gd name="T13" fmla="*/ 16 h 32"/>
                <a:gd name="T14" fmla="*/ 16 w 32"/>
                <a:gd name="T15" fmla="*/ 24 h 32"/>
                <a:gd name="T16" fmla="*/ 24 w 32"/>
                <a:gd name="T17" fmla="*/ 16 h 32"/>
                <a:gd name="T18" fmla="*/ 16 w 32"/>
                <a:gd name="T19" fmla="*/ 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2">
                  <a:moveTo>
                    <a:pt x="16" y="32"/>
                  </a:moveTo>
                  <a:cubicBezTo>
                    <a:pt x="7" y="32"/>
                    <a:pt x="0" y="25"/>
                    <a:pt x="0" y="16"/>
                  </a:cubicBezTo>
                  <a:cubicBezTo>
                    <a:pt x="0" y="7"/>
                    <a:pt x="7" y="0"/>
                    <a:pt x="16" y="0"/>
                  </a:cubicBezTo>
                  <a:cubicBezTo>
                    <a:pt x="25" y="0"/>
                    <a:pt x="32" y="7"/>
                    <a:pt x="32" y="16"/>
                  </a:cubicBezTo>
                  <a:cubicBezTo>
                    <a:pt x="32" y="25"/>
                    <a:pt x="25" y="32"/>
                    <a:pt x="16" y="32"/>
                  </a:cubicBezTo>
                  <a:close/>
                  <a:moveTo>
                    <a:pt x="16" y="8"/>
                  </a:moveTo>
                  <a:cubicBezTo>
                    <a:pt x="11" y="8"/>
                    <a:pt x="8" y="12"/>
                    <a:pt x="8" y="16"/>
                  </a:cubicBezTo>
                  <a:cubicBezTo>
                    <a:pt x="8" y="20"/>
                    <a:pt x="11" y="24"/>
                    <a:pt x="16" y="24"/>
                  </a:cubicBezTo>
                  <a:cubicBezTo>
                    <a:pt x="20" y="24"/>
                    <a:pt x="24" y="20"/>
                    <a:pt x="24" y="16"/>
                  </a:cubicBezTo>
                  <a:cubicBezTo>
                    <a:pt x="24" y="12"/>
                    <a:pt x="20" y="8"/>
                    <a:pt x="16" y="8"/>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295" name="Freeform 393"/>
            <p:cNvSpPr>
              <a:spLocks/>
            </p:cNvSpPr>
            <p:nvPr/>
          </p:nvSpPr>
          <p:spPr bwMode="auto">
            <a:xfrm>
              <a:off x="6534151" y="2652712"/>
              <a:ext cx="50800" cy="58738"/>
            </a:xfrm>
            <a:custGeom>
              <a:avLst/>
              <a:gdLst>
                <a:gd name="T0" fmla="*/ 8 w 28"/>
                <a:gd name="T1" fmla="*/ 32 h 32"/>
                <a:gd name="T2" fmla="*/ 0 w 28"/>
                <a:gd name="T3" fmla="*/ 32 h 32"/>
                <a:gd name="T4" fmla="*/ 27 w 28"/>
                <a:gd name="T5" fmla="*/ 0 h 32"/>
                <a:gd name="T6" fmla="*/ 28 w 28"/>
                <a:gd name="T7" fmla="*/ 8 h 32"/>
                <a:gd name="T8" fmla="*/ 8 w 28"/>
                <a:gd name="T9" fmla="*/ 32 h 32"/>
              </a:gdLst>
              <a:ahLst/>
              <a:cxnLst>
                <a:cxn ang="0">
                  <a:pos x="T0" y="T1"/>
                </a:cxn>
                <a:cxn ang="0">
                  <a:pos x="T2" y="T3"/>
                </a:cxn>
                <a:cxn ang="0">
                  <a:pos x="T4" y="T5"/>
                </a:cxn>
                <a:cxn ang="0">
                  <a:pos x="T6" y="T7"/>
                </a:cxn>
                <a:cxn ang="0">
                  <a:pos x="T8" y="T9"/>
                </a:cxn>
              </a:cxnLst>
              <a:rect l="0" t="0" r="r" b="b"/>
              <a:pathLst>
                <a:path w="28" h="32">
                  <a:moveTo>
                    <a:pt x="8" y="32"/>
                  </a:moveTo>
                  <a:cubicBezTo>
                    <a:pt x="0" y="32"/>
                    <a:pt x="0" y="32"/>
                    <a:pt x="0" y="32"/>
                  </a:cubicBezTo>
                  <a:cubicBezTo>
                    <a:pt x="0" y="10"/>
                    <a:pt x="18" y="2"/>
                    <a:pt x="27" y="0"/>
                  </a:cubicBezTo>
                  <a:cubicBezTo>
                    <a:pt x="28" y="8"/>
                    <a:pt x="28" y="8"/>
                    <a:pt x="28" y="8"/>
                  </a:cubicBezTo>
                  <a:cubicBezTo>
                    <a:pt x="28" y="8"/>
                    <a:pt x="8" y="12"/>
                    <a:pt x="8" y="32"/>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296" name="Freeform 394"/>
            <p:cNvSpPr>
              <a:spLocks/>
            </p:cNvSpPr>
            <p:nvPr/>
          </p:nvSpPr>
          <p:spPr bwMode="auto">
            <a:xfrm>
              <a:off x="6626226" y="2652712"/>
              <a:ext cx="52388" cy="58738"/>
            </a:xfrm>
            <a:custGeom>
              <a:avLst/>
              <a:gdLst>
                <a:gd name="T0" fmla="*/ 29 w 29"/>
                <a:gd name="T1" fmla="*/ 32 h 32"/>
                <a:gd name="T2" fmla="*/ 21 w 29"/>
                <a:gd name="T3" fmla="*/ 32 h 32"/>
                <a:gd name="T4" fmla="*/ 0 w 29"/>
                <a:gd name="T5" fmla="*/ 8 h 32"/>
                <a:gd name="T6" fmla="*/ 1 w 29"/>
                <a:gd name="T7" fmla="*/ 0 h 32"/>
                <a:gd name="T8" fmla="*/ 29 w 29"/>
                <a:gd name="T9" fmla="*/ 32 h 32"/>
              </a:gdLst>
              <a:ahLst/>
              <a:cxnLst>
                <a:cxn ang="0">
                  <a:pos x="T0" y="T1"/>
                </a:cxn>
                <a:cxn ang="0">
                  <a:pos x="T2" y="T3"/>
                </a:cxn>
                <a:cxn ang="0">
                  <a:pos x="T4" y="T5"/>
                </a:cxn>
                <a:cxn ang="0">
                  <a:pos x="T6" y="T7"/>
                </a:cxn>
                <a:cxn ang="0">
                  <a:pos x="T8" y="T9"/>
                </a:cxn>
              </a:cxnLst>
              <a:rect l="0" t="0" r="r" b="b"/>
              <a:pathLst>
                <a:path w="29" h="32">
                  <a:moveTo>
                    <a:pt x="29" y="32"/>
                  </a:moveTo>
                  <a:cubicBezTo>
                    <a:pt x="21" y="32"/>
                    <a:pt x="21" y="32"/>
                    <a:pt x="21" y="32"/>
                  </a:cubicBezTo>
                  <a:cubicBezTo>
                    <a:pt x="21" y="12"/>
                    <a:pt x="1" y="8"/>
                    <a:pt x="0" y="8"/>
                  </a:cubicBezTo>
                  <a:cubicBezTo>
                    <a:pt x="1" y="0"/>
                    <a:pt x="1" y="0"/>
                    <a:pt x="1" y="0"/>
                  </a:cubicBezTo>
                  <a:cubicBezTo>
                    <a:pt x="11" y="2"/>
                    <a:pt x="29" y="10"/>
                    <a:pt x="29" y="32"/>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297" name="Freeform 395"/>
            <p:cNvSpPr>
              <a:spLocks noEditPoints="1"/>
            </p:cNvSpPr>
            <p:nvPr/>
          </p:nvSpPr>
          <p:spPr bwMode="auto">
            <a:xfrm>
              <a:off x="6562726" y="2573337"/>
              <a:ext cx="85725" cy="101600"/>
            </a:xfrm>
            <a:custGeom>
              <a:avLst/>
              <a:gdLst>
                <a:gd name="T0" fmla="*/ 24 w 48"/>
                <a:gd name="T1" fmla="*/ 56 h 56"/>
                <a:gd name="T2" fmla="*/ 0 w 48"/>
                <a:gd name="T3" fmla="*/ 26 h 56"/>
                <a:gd name="T4" fmla="*/ 24 w 48"/>
                <a:gd name="T5" fmla="*/ 0 h 56"/>
                <a:gd name="T6" fmla="*/ 48 w 48"/>
                <a:gd name="T7" fmla="*/ 26 h 56"/>
                <a:gd name="T8" fmla="*/ 24 w 48"/>
                <a:gd name="T9" fmla="*/ 56 h 56"/>
                <a:gd name="T10" fmla="*/ 24 w 48"/>
                <a:gd name="T11" fmla="*/ 8 h 56"/>
                <a:gd name="T12" fmla="*/ 8 w 48"/>
                <a:gd name="T13" fmla="*/ 26 h 56"/>
                <a:gd name="T14" fmla="*/ 24 w 48"/>
                <a:gd name="T15" fmla="*/ 48 h 56"/>
                <a:gd name="T16" fmla="*/ 40 w 48"/>
                <a:gd name="T17" fmla="*/ 26 h 56"/>
                <a:gd name="T18" fmla="*/ 24 w 48"/>
                <a:gd name="T19" fmla="*/ 8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56">
                  <a:moveTo>
                    <a:pt x="24" y="56"/>
                  </a:moveTo>
                  <a:cubicBezTo>
                    <a:pt x="10" y="56"/>
                    <a:pt x="0" y="43"/>
                    <a:pt x="0" y="26"/>
                  </a:cubicBezTo>
                  <a:cubicBezTo>
                    <a:pt x="0" y="14"/>
                    <a:pt x="2" y="0"/>
                    <a:pt x="24" y="0"/>
                  </a:cubicBezTo>
                  <a:cubicBezTo>
                    <a:pt x="45" y="0"/>
                    <a:pt x="48" y="14"/>
                    <a:pt x="48" y="26"/>
                  </a:cubicBezTo>
                  <a:cubicBezTo>
                    <a:pt x="48" y="43"/>
                    <a:pt x="37" y="56"/>
                    <a:pt x="24" y="56"/>
                  </a:cubicBezTo>
                  <a:close/>
                  <a:moveTo>
                    <a:pt x="24" y="8"/>
                  </a:moveTo>
                  <a:cubicBezTo>
                    <a:pt x="12" y="8"/>
                    <a:pt x="8" y="12"/>
                    <a:pt x="8" y="26"/>
                  </a:cubicBezTo>
                  <a:cubicBezTo>
                    <a:pt x="8" y="37"/>
                    <a:pt x="13" y="48"/>
                    <a:pt x="24" y="48"/>
                  </a:cubicBezTo>
                  <a:cubicBezTo>
                    <a:pt x="34" y="48"/>
                    <a:pt x="40" y="37"/>
                    <a:pt x="40" y="26"/>
                  </a:cubicBezTo>
                  <a:cubicBezTo>
                    <a:pt x="40" y="12"/>
                    <a:pt x="36" y="8"/>
                    <a:pt x="24" y="8"/>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grpSp>
      <p:sp>
        <p:nvSpPr>
          <p:cNvPr id="225" name="Rectangle 224"/>
          <p:cNvSpPr/>
          <p:nvPr/>
        </p:nvSpPr>
        <p:spPr>
          <a:xfrm>
            <a:off x="2738075" y="3450292"/>
            <a:ext cx="3148376" cy="3199083"/>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 name="Rectangle 225"/>
          <p:cNvSpPr/>
          <p:nvPr/>
        </p:nvSpPr>
        <p:spPr>
          <a:xfrm>
            <a:off x="5934077" y="3450292"/>
            <a:ext cx="6168335" cy="3199083"/>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 name="Title 1">
            <a:extLst>
              <a:ext uri="{FF2B5EF4-FFF2-40B4-BE49-F238E27FC236}">
                <a16:creationId xmlns="" xmlns:a16="http://schemas.microsoft.com/office/drawing/2014/main" id="{C4CC0F66-F716-9E4A-A350-90E627E348D3}"/>
              </a:ext>
            </a:extLst>
          </p:cNvPr>
          <p:cNvSpPr txBox="1">
            <a:spLocks/>
          </p:cNvSpPr>
          <p:nvPr/>
        </p:nvSpPr>
        <p:spPr bwMode="auto">
          <a:xfrm>
            <a:off x="6006733" y="3530355"/>
            <a:ext cx="2407519" cy="3696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L="0" marR="0" lvl="0" indent="0" algn="l" defTabSz="457200" rtl="0" eaLnBrk="0" fontAlgn="base" latinLnBrk="0" hangingPunct="0">
              <a:lnSpc>
                <a:spcPct val="100000"/>
              </a:lnSpc>
              <a:spcBef>
                <a:spcPct val="0"/>
              </a:spcBef>
              <a:spcAft>
                <a:spcPct val="0"/>
              </a:spcAft>
              <a:buClrTx/>
              <a:buSzTx/>
              <a:buFontTx/>
              <a:buNone/>
              <a:tabLst/>
              <a:defRPr/>
            </a:pPr>
            <a:r>
              <a:rPr lang="en-CA" sz="1400" b="1" dirty="0" smtClean="0">
                <a:solidFill>
                  <a:srgbClr val="73B632"/>
                </a:solidFill>
              </a:rPr>
              <a:t>Features of a Sprint</a:t>
            </a:r>
            <a:endParaRPr kumimoji="0" lang="en-CA" sz="1400" b="1" i="0" u="none" strike="noStrike" kern="1200" cap="none" spc="0" normalizeH="0" baseline="0" noProof="0" dirty="0">
              <a:ln>
                <a:noFill/>
              </a:ln>
              <a:solidFill>
                <a:srgbClr val="73B632"/>
              </a:solidFill>
              <a:effectLst/>
              <a:uLnTx/>
              <a:uFillTx/>
              <a:latin typeface="Century Gothic" pitchFamily="34" charset="0"/>
              <a:ea typeface="ヒラギノ角ゴ Pro W3" pitchFamily="126" charset="-128"/>
            </a:endParaRPr>
          </a:p>
        </p:txBody>
      </p:sp>
      <p:sp>
        <p:nvSpPr>
          <p:cNvPr id="228" name="Title 1">
            <a:extLst>
              <a:ext uri="{FF2B5EF4-FFF2-40B4-BE49-F238E27FC236}">
                <a16:creationId xmlns="" xmlns:a16="http://schemas.microsoft.com/office/drawing/2014/main" id="{C4CC0F66-F716-9E4A-A350-90E627E348D3}"/>
              </a:ext>
            </a:extLst>
          </p:cNvPr>
          <p:cNvSpPr txBox="1">
            <a:spLocks/>
          </p:cNvSpPr>
          <p:nvPr/>
        </p:nvSpPr>
        <p:spPr bwMode="auto">
          <a:xfrm>
            <a:off x="6142760" y="3817842"/>
            <a:ext cx="5604179" cy="13815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L="171450" marR="0" lvl="0" indent="-171450" algn="l" defTabSz="4572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CA" sz="1400" i="0" u="none" strike="noStrike" kern="1200" cap="none" spc="0" normalizeH="0" baseline="0" noProof="0" dirty="0" smtClean="0">
                <a:ln>
                  <a:noFill/>
                </a:ln>
                <a:solidFill>
                  <a:schemeClr val="tx1"/>
                </a:solidFill>
                <a:effectLst/>
                <a:uLnTx/>
                <a:uFillTx/>
              </a:rPr>
              <a:t>Fixed time frame.</a:t>
            </a:r>
          </a:p>
          <a:p>
            <a:pPr marL="171450" marR="0" lvl="0" indent="-171450" algn="l" defTabSz="457200" rtl="0" eaLnBrk="0" fontAlgn="base" latinLnBrk="0" hangingPunct="0">
              <a:lnSpc>
                <a:spcPct val="100000"/>
              </a:lnSpc>
              <a:spcBef>
                <a:spcPct val="0"/>
              </a:spcBef>
              <a:spcAft>
                <a:spcPct val="0"/>
              </a:spcAft>
              <a:buClrTx/>
              <a:buSzTx/>
              <a:buFont typeface="Arial" panose="020B0604020202020204" pitchFamily="34" charset="0"/>
              <a:buChar char="•"/>
              <a:tabLst/>
              <a:defRPr/>
            </a:pPr>
            <a:r>
              <a:rPr lang="en-CA" sz="1400" noProof="0" dirty="0" smtClean="0">
                <a:solidFill>
                  <a:schemeClr val="tx1"/>
                </a:solidFill>
              </a:rPr>
              <a:t>Each sprint has a goal that </a:t>
            </a:r>
            <a:r>
              <a:rPr lang="en-CA" sz="1400" dirty="0" smtClean="0">
                <a:solidFill>
                  <a:schemeClr val="tx1"/>
                </a:solidFill>
              </a:rPr>
              <a:t>the team works to deliver.</a:t>
            </a:r>
            <a:endParaRPr lang="en-CA" sz="1400" noProof="0" dirty="0" smtClean="0">
              <a:solidFill>
                <a:schemeClr val="tx1"/>
              </a:solidFill>
            </a:endParaRPr>
          </a:p>
          <a:p>
            <a:pPr marL="171450" marR="0" lvl="0" indent="-171450" algn="l" defTabSz="4572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CA" sz="1400" i="0" u="none" strike="noStrike" kern="1200" cap="none" spc="0" normalizeH="0" dirty="0" smtClean="0">
                <a:ln>
                  <a:noFill/>
                </a:ln>
                <a:solidFill>
                  <a:schemeClr val="tx1"/>
                </a:solidFill>
                <a:effectLst/>
                <a:uLnTx/>
                <a:uFillTx/>
              </a:rPr>
              <a:t>Sprint Backlog, Daily </a:t>
            </a:r>
            <a:r>
              <a:rPr kumimoji="0" lang="en-CA" sz="1400" i="0" u="none" strike="noStrike" kern="1200" cap="none" spc="0" normalizeH="0" dirty="0" err="1" smtClean="0">
                <a:ln>
                  <a:noFill/>
                </a:ln>
                <a:solidFill>
                  <a:schemeClr val="tx1"/>
                </a:solidFill>
                <a:effectLst/>
                <a:uLnTx/>
                <a:uFillTx/>
              </a:rPr>
              <a:t>Standup</a:t>
            </a:r>
            <a:r>
              <a:rPr kumimoji="0" lang="en-CA" sz="1400" i="0" u="none" strike="noStrike" kern="1200" cap="none" spc="0" normalizeH="0" dirty="0" smtClean="0">
                <a:ln>
                  <a:noFill/>
                </a:ln>
                <a:solidFill>
                  <a:schemeClr val="tx1"/>
                </a:solidFill>
                <a:effectLst/>
                <a:uLnTx/>
                <a:uFillTx/>
              </a:rPr>
              <a:t>, Sprint Planning and Sprint Review are ceremonies that happen during each Sprint</a:t>
            </a:r>
          </a:p>
          <a:p>
            <a:pPr marL="171450" marR="0" lvl="0" indent="-171450" algn="l" defTabSz="457200" rtl="0" eaLnBrk="0" fontAlgn="base" latinLnBrk="0" hangingPunct="0">
              <a:lnSpc>
                <a:spcPct val="100000"/>
              </a:lnSpc>
              <a:spcBef>
                <a:spcPct val="0"/>
              </a:spcBef>
              <a:spcAft>
                <a:spcPct val="0"/>
              </a:spcAft>
              <a:buClrTx/>
              <a:buSzTx/>
              <a:buFont typeface="Arial" panose="020B0604020202020204" pitchFamily="34" charset="0"/>
              <a:buChar char="•"/>
              <a:tabLst/>
              <a:defRPr/>
            </a:pPr>
            <a:r>
              <a:rPr lang="en-CA" sz="1400" dirty="0" smtClean="0">
                <a:solidFill>
                  <a:schemeClr val="tx1"/>
                </a:solidFill>
              </a:rPr>
              <a:t>During the sprint, no changes are made that might engager the sprint goal</a:t>
            </a:r>
            <a:endParaRPr lang="en-CA" sz="1400" noProof="0" dirty="0" smtClean="0">
              <a:solidFill>
                <a:schemeClr val="tx1"/>
              </a:solidFill>
            </a:endParaRPr>
          </a:p>
        </p:txBody>
      </p:sp>
      <p:sp>
        <p:nvSpPr>
          <p:cNvPr id="117" name="Title 1">
            <a:extLst>
              <a:ext uri="{FF2B5EF4-FFF2-40B4-BE49-F238E27FC236}">
                <a16:creationId xmlns="" xmlns:a16="http://schemas.microsoft.com/office/drawing/2014/main" id="{C4CC0F66-F716-9E4A-A350-90E627E348D3}"/>
              </a:ext>
            </a:extLst>
          </p:cNvPr>
          <p:cNvSpPr txBox="1">
            <a:spLocks/>
          </p:cNvSpPr>
          <p:nvPr/>
        </p:nvSpPr>
        <p:spPr bwMode="auto">
          <a:xfrm>
            <a:off x="2833233" y="3570447"/>
            <a:ext cx="1269434" cy="3696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CA" sz="1400" b="1" i="0" u="none" strike="noStrike" kern="1200" cap="none" spc="0" normalizeH="0" baseline="0" noProof="0" dirty="0" smtClean="0">
                <a:ln>
                  <a:noFill/>
                </a:ln>
                <a:solidFill>
                  <a:srgbClr val="5B9BD5"/>
                </a:solidFill>
                <a:effectLst/>
                <a:uLnTx/>
                <a:uFillTx/>
                <a:latin typeface="Century Gothic" pitchFamily="34" charset="0"/>
                <a:ea typeface="ヒラギノ角ゴ Pro W3" pitchFamily="126" charset="-128"/>
              </a:rPr>
              <a:t>Key Artifacts</a:t>
            </a:r>
            <a:endParaRPr kumimoji="0" lang="en-CA" sz="1400" b="1" i="0" u="none" strike="noStrike" kern="1200" cap="none" spc="0" normalizeH="0" baseline="0" noProof="0" dirty="0">
              <a:ln>
                <a:noFill/>
              </a:ln>
              <a:solidFill>
                <a:srgbClr val="5B9BD5"/>
              </a:solidFill>
              <a:effectLst/>
              <a:uLnTx/>
              <a:uFillTx/>
              <a:latin typeface="Century Gothic" pitchFamily="34" charset="0"/>
              <a:ea typeface="ヒラギノ角ゴ Pro W3" pitchFamily="126" charset="-128"/>
            </a:endParaRPr>
          </a:p>
        </p:txBody>
      </p:sp>
      <p:grpSp>
        <p:nvGrpSpPr>
          <p:cNvPr id="157" name="Group 156"/>
          <p:cNvGrpSpPr/>
          <p:nvPr/>
        </p:nvGrpSpPr>
        <p:grpSpPr>
          <a:xfrm>
            <a:off x="951262" y="1220166"/>
            <a:ext cx="895986" cy="810059"/>
            <a:chOff x="3270437" y="3813112"/>
            <a:chExt cx="895986" cy="810059"/>
          </a:xfrm>
        </p:grpSpPr>
        <p:grpSp>
          <p:nvGrpSpPr>
            <p:cNvPr id="169" name="Group 168"/>
            <p:cNvGrpSpPr/>
            <p:nvPr/>
          </p:nvGrpSpPr>
          <p:grpSpPr>
            <a:xfrm>
              <a:off x="3551742" y="4039310"/>
              <a:ext cx="323850" cy="346472"/>
              <a:chOff x="5576889" y="2327276"/>
              <a:chExt cx="431800" cy="461963"/>
            </a:xfrm>
          </p:grpSpPr>
          <p:sp>
            <p:nvSpPr>
              <p:cNvPr id="173" name="Freeform 570"/>
              <p:cNvSpPr>
                <a:spLocks noEditPoints="1"/>
              </p:cNvSpPr>
              <p:nvPr/>
            </p:nvSpPr>
            <p:spPr bwMode="auto">
              <a:xfrm>
                <a:off x="5748339" y="2327276"/>
                <a:ext cx="87313" cy="87313"/>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8 h 48"/>
                  <a:gd name="T12" fmla="*/ 8 w 48"/>
                  <a:gd name="T13" fmla="*/ 24 h 48"/>
                  <a:gd name="T14" fmla="*/ 24 w 48"/>
                  <a:gd name="T15" fmla="*/ 40 h 48"/>
                  <a:gd name="T16" fmla="*/ 40 w 48"/>
                  <a:gd name="T17" fmla="*/ 24 h 48"/>
                  <a:gd name="T18" fmla="*/ 24 w 48"/>
                  <a:gd name="T19" fmla="*/ 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0" y="48"/>
                      <a:pt x="0" y="37"/>
                      <a:pt x="0" y="24"/>
                    </a:cubicBezTo>
                    <a:cubicBezTo>
                      <a:pt x="0" y="11"/>
                      <a:pt x="10" y="0"/>
                      <a:pt x="24" y="0"/>
                    </a:cubicBezTo>
                    <a:cubicBezTo>
                      <a:pt x="37" y="0"/>
                      <a:pt x="48" y="11"/>
                      <a:pt x="48" y="24"/>
                    </a:cubicBezTo>
                    <a:cubicBezTo>
                      <a:pt x="48" y="37"/>
                      <a:pt x="37" y="48"/>
                      <a:pt x="24" y="48"/>
                    </a:cubicBezTo>
                    <a:close/>
                    <a:moveTo>
                      <a:pt x="24" y="8"/>
                    </a:moveTo>
                    <a:cubicBezTo>
                      <a:pt x="15" y="8"/>
                      <a:pt x="8" y="15"/>
                      <a:pt x="8" y="24"/>
                    </a:cubicBezTo>
                    <a:cubicBezTo>
                      <a:pt x="8" y="33"/>
                      <a:pt x="15" y="40"/>
                      <a:pt x="24" y="40"/>
                    </a:cubicBezTo>
                    <a:cubicBezTo>
                      <a:pt x="32" y="40"/>
                      <a:pt x="40" y="33"/>
                      <a:pt x="40" y="24"/>
                    </a:cubicBezTo>
                    <a:cubicBezTo>
                      <a:pt x="40" y="15"/>
                      <a:pt x="32" y="8"/>
                      <a:pt x="24" y="8"/>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174" name="Rectangle 571"/>
              <p:cNvSpPr>
                <a:spLocks noChangeArrowheads="1"/>
              </p:cNvSpPr>
              <p:nvPr/>
            </p:nvSpPr>
            <p:spPr bwMode="auto">
              <a:xfrm>
                <a:off x="5921376" y="2659063"/>
                <a:ext cx="14288" cy="130175"/>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175" name="Freeform 572"/>
              <p:cNvSpPr>
                <a:spLocks noEditPoints="1"/>
              </p:cNvSpPr>
              <p:nvPr/>
            </p:nvSpPr>
            <p:spPr bwMode="auto">
              <a:xfrm>
                <a:off x="5892801" y="2386013"/>
                <a:ext cx="73025" cy="71438"/>
              </a:xfrm>
              <a:custGeom>
                <a:avLst/>
                <a:gdLst>
                  <a:gd name="T0" fmla="*/ 20 w 40"/>
                  <a:gd name="T1" fmla="*/ 40 h 40"/>
                  <a:gd name="T2" fmla="*/ 0 w 40"/>
                  <a:gd name="T3" fmla="*/ 20 h 40"/>
                  <a:gd name="T4" fmla="*/ 20 w 40"/>
                  <a:gd name="T5" fmla="*/ 0 h 40"/>
                  <a:gd name="T6" fmla="*/ 40 w 40"/>
                  <a:gd name="T7" fmla="*/ 20 h 40"/>
                  <a:gd name="T8" fmla="*/ 20 w 40"/>
                  <a:gd name="T9" fmla="*/ 40 h 40"/>
                  <a:gd name="T10" fmla="*/ 20 w 40"/>
                  <a:gd name="T11" fmla="*/ 8 h 40"/>
                  <a:gd name="T12" fmla="*/ 8 w 40"/>
                  <a:gd name="T13" fmla="*/ 20 h 40"/>
                  <a:gd name="T14" fmla="*/ 20 w 40"/>
                  <a:gd name="T15" fmla="*/ 32 h 40"/>
                  <a:gd name="T16" fmla="*/ 32 w 40"/>
                  <a:gd name="T17" fmla="*/ 20 h 40"/>
                  <a:gd name="T18" fmla="*/ 20 w 40"/>
                  <a:gd name="T19" fmla="*/ 8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8"/>
                    </a:moveTo>
                    <a:cubicBezTo>
                      <a:pt x="13" y="8"/>
                      <a:pt x="8" y="13"/>
                      <a:pt x="8" y="20"/>
                    </a:cubicBezTo>
                    <a:cubicBezTo>
                      <a:pt x="8" y="27"/>
                      <a:pt x="13" y="32"/>
                      <a:pt x="20" y="32"/>
                    </a:cubicBezTo>
                    <a:cubicBezTo>
                      <a:pt x="26" y="32"/>
                      <a:pt x="32" y="27"/>
                      <a:pt x="32" y="20"/>
                    </a:cubicBezTo>
                    <a:cubicBezTo>
                      <a:pt x="32" y="13"/>
                      <a:pt x="26" y="8"/>
                      <a:pt x="20" y="8"/>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176" name="Freeform 573"/>
              <p:cNvSpPr>
                <a:spLocks/>
              </p:cNvSpPr>
              <p:nvPr/>
            </p:nvSpPr>
            <p:spPr bwMode="auto">
              <a:xfrm>
                <a:off x="5864226" y="2630488"/>
                <a:ext cx="28575" cy="158750"/>
              </a:xfrm>
              <a:custGeom>
                <a:avLst/>
                <a:gdLst>
                  <a:gd name="T0" fmla="*/ 18 w 18"/>
                  <a:gd name="T1" fmla="*/ 100 h 100"/>
                  <a:gd name="T2" fmla="*/ 9 w 18"/>
                  <a:gd name="T3" fmla="*/ 100 h 100"/>
                  <a:gd name="T4" fmla="*/ 9 w 18"/>
                  <a:gd name="T5" fmla="*/ 9 h 100"/>
                  <a:gd name="T6" fmla="*/ 0 w 18"/>
                  <a:gd name="T7" fmla="*/ 9 h 100"/>
                  <a:gd name="T8" fmla="*/ 0 w 18"/>
                  <a:gd name="T9" fmla="*/ 0 h 100"/>
                  <a:gd name="T10" fmla="*/ 18 w 18"/>
                  <a:gd name="T11" fmla="*/ 0 h 100"/>
                  <a:gd name="T12" fmla="*/ 18 w 18"/>
                  <a:gd name="T13" fmla="*/ 100 h 100"/>
                </a:gdLst>
                <a:ahLst/>
                <a:cxnLst>
                  <a:cxn ang="0">
                    <a:pos x="T0" y="T1"/>
                  </a:cxn>
                  <a:cxn ang="0">
                    <a:pos x="T2" y="T3"/>
                  </a:cxn>
                  <a:cxn ang="0">
                    <a:pos x="T4" y="T5"/>
                  </a:cxn>
                  <a:cxn ang="0">
                    <a:pos x="T6" y="T7"/>
                  </a:cxn>
                  <a:cxn ang="0">
                    <a:pos x="T8" y="T9"/>
                  </a:cxn>
                  <a:cxn ang="0">
                    <a:pos x="T10" y="T11"/>
                  </a:cxn>
                  <a:cxn ang="0">
                    <a:pos x="T12" y="T13"/>
                  </a:cxn>
                </a:cxnLst>
                <a:rect l="0" t="0" r="r" b="b"/>
                <a:pathLst>
                  <a:path w="18" h="100">
                    <a:moveTo>
                      <a:pt x="18" y="100"/>
                    </a:moveTo>
                    <a:lnTo>
                      <a:pt x="9" y="100"/>
                    </a:lnTo>
                    <a:lnTo>
                      <a:pt x="9" y="9"/>
                    </a:lnTo>
                    <a:lnTo>
                      <a:pt x="0" y="9"/>
                    </a:lnTo>
                    <a:lnTo>
                      <a:pt x="0" y="0"/>
                    </a:lnTo>
                    <a:lnTo>
                      <a:pt x="18" y="0"/>
                    </a:lnTo>
                    <a:lnTo>
                      <a:pt x="18" y="100"/>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177" name="Freeform 574"/>
              <p:cNvSpPr>
                <a:spLocks/>
              </p:cNvSpPr>
              <p:nvPr/>
            </p:nvSpPr>
            <p:spPr bwMode="auto">
              <a:xfrm>
                <a:off x="5892801" y="2471738"/>
                <a:ext cx="115888" cy="317500"/>
              </a:xfrm>
              <a:custGeom>
                <a:avLst/>
                <a:gdLst>
                  <a:gd name="T0" fmla="*/ 48 w 64"/>
                  <a:gd name="T1" fmla="*/ 176 h 176"/>
                  <a:gd name="T2" fmla="*/ 40 w 64"/>
                  <a:gd name="T3" fmla="*/ 176 h 176"/>
                  <a:gd name="T4" fmla="*/ 40 w 64"/>
                  <a:gd name="T5" fmla="*/ 88 h 176"/>
                  <a:gd name="T6" fmla="*/ 56 w 64"/>
                  <a:gd name="T7" fmla="*/ 88 h 176"/>
                  <a:gd name="T8" fmla="*/ 56 w 64"/>
                  <a:gd name="T9" fmla="*/ 24 h 176"/>
                  <a:gd name="T10" fmla="*/ 40 w 64"/>
                  <a:gd name="T11" fmla="*/ 8 h 176"/>
                  <a:gd name="T12" fmla="*/ 0 w 64"/>
                  <a:gd name="T13" fmla="*/ 8 h 176"/>
                  <a:gd name="T14" fmla="*/ 0 w 64"/>
                  <a:gd name="T15" fmla="*/ 0 h 176"/>
                  <a:gd name="T16" fmla="*/ 40 w 64"/>
                  <a:gd name="T17" fmla="*/ 0 h 176"/>
                  <a:gd name="T18" fmla="*/ 64 w 64"/>
                  <a:gd name="T19" fmla="*/ 24 h 176"/>
                  <a:gd name="T20" fmla="*/ 64 w 64"/>
                  <a:gd name="T21" fmla="*/ 96 h 176"/>
                  <a:gd name="T22" fmla="*/ 48 w 64"/>
                  <a:gd name="T23" fmla="*/ 96 h 176"/>
                  <a:gd name="T24" fmla="*/ 48 w 64"/>
                  <a:gd name="T25" fmla="*/ 176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4" h="176">
                    <a:moveTo>
                      <a:pt x="48" y="176"/>
                    </a:moveTo>
                    <a:cubicBezTo>
                      <a:pt x="40" y="176"/>
                      <a:pt x="40" y="176"/>
                      <a:pt x="40" y="176"/>
                    </a:cubicBezTo>
                    <a:cubicBezTo>
                      <a:pt x="40" y="88"/>
                      <a:pt x="40" y="88"/>
                      <a:pt x="40" y="88"/>
                    </a:cubicBezTo>
                    <a:cubicBezTo>
                      <a:pt x="56" y="88"/>
                      <a:pt x="56" y="88"/>
                      <a:pt x="56" y="88"/>
                    </a:cubicBezTo>
                    <a:cubicBezTo>
                      <a:pt x="56" y="24"/>
                      <a:pt x="56" y="24"/>
                      <a:pt x="56" y="24"/>
                    </a:cubicBezTo>
                    <a:cubicBezTo>
                      <a:pt x="56" y="15"/>
                      <a:pt x="48" y="8"/>
                      <a:pt x="40" y="8"/>
                    </a:cubicBezTo>
                    <a:cubicBezTo>
                      <a:pt x="0" y="8"/>
                      <a:pt x="0" y="8"/>
                      <a:pt x="0" y="8"/>
                    </a:cubicBezTo>
                    <a:cubicBezTo>
                      <a:pt x="0" y="0"/>
                      <a:pt x="0" y="0"/>
                      <a:pt x="0" y="0"/>
                    </a:cubicBezTo>
                    <a:cubicBezTo>
                      <a:pt x="40" y="0"/>
                      <a:pt x="40" y="0"/>
                      <a:pt x="40" y="0"/>
                    </a:cubicBezTo>
                    <a:cubicBezTo>
                      <a:pt x="53" y="0"/>
                      <a:pt x="64" y="11"/>
                      <a:pt x="64" y="24"/>
                    </a:cubicBezTo>
                    <a:cubicBezTo>
                      <a:pt x="64" y="96"/>
                      <a:pt x="64" y="96"/>
                      <a:pt x="64" y="96"/>
                    </a:cubicBezTo>
                    <a:cubicBezTo>
                      <a:pt x="48" y="96"/>
                      <a:pt x="48" y="96"/>
                      <a:pt x="48" y="96"/>
                    </a:cubicBezTo>
                    <a:lnTo>
                      <a:pt x="48" y="176"/>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178" name="Rectangle 575"/>
              <p:cNvSpPr>
                <a:spLocks noChangeArrowheads="1"/>
              </p:cNvSpPr>
              <p:nvPr/>
            </p:nvSpPr>
            <p:spPr bwMode="auto">
              <a:xfrm>
                <a:off x="5921376" y="2500313"/>
                <a:ext cx="14288" cy="15875"/>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179" name="Rectangle 576"/>
              <p:cNvSpPr>
                <a:spLocks noChangeArrowheads="1"/>
              </p:cNvSpPr>
              <p:nvPr/>
            </p:nvSpPr>
            <p:spPr bwMode="auto">
              <a:xfrm>
                <a:off x="5648326" y="2659063"/>
                <a:ext cx="14288" cy="130175"/>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202" name="Freeform 577"/>
              <p:cNvSpPr>
                <a:spLocks/>
              </p:cNvSpPr>
              <p:nvPr/>
            </p:nvSpPr>
            <p:spPr bwMode="auto">
              <a:xfrm>
                <a:off x="5691189" y="2630488"/>
                <a:ext cx="28575" cy="158750"/>
              </a:xfrm>
              <a:custGeom>
                <a:avLst/>
                <a:gdLst>
                  <a:gd name="T0" fmla="*/ 9 w 18"/>
                  <a:gd name="T1" fmla="*/ 100 h 100"/>
                  <a:gd name="T2" fmla="*/ 0 w 18"/>
                  <a:gd name="T3" fmla="*/ 100 h 100"/>
                  <a:gd name="T4" fmla="*/ 0 w 18"/>
                  <a:gd name="T5" fmla="*/ 0 h 100"/>
                  <a:gd name="T6" fmla="*/ 18 w 18"/>
                  <a:gd name="T7" fmla="*/ 0 h 100"/>
                  <a:gd name="T8" fmla="*/ 18 w 18"/>
                  <a:gd name="T9" fmla="*/ 9 h 100"/>
                  <a:gd name="T10" fmla="*/ 9 w 18"/>
                  <a:gd name="T11" fmla="*/ 9 h 100"/>
                  <a:gd name="T12" fmla="*/ 9 w 18"/>
                  <a:gd name="T13" fmla="*/ 100 h 100"/>
                </a:gdLst>
                <a:ahLst/>
                <a:cxnLst>
                  <a:cxn ang="0">
                    <a:pos x="T0" y="T1"/>
                  </a:cxn>
                  <a:cxn ang="0">
                    <a:pos x="T2" y="T3"/>
                  </a:cxn>
                  <a:cxn ang="0">
                    <a:pos x="T4" y="T5"/>
                  </a:cxn>
                  <a:cxn ang="0">
                    <a:pos x="T6" y="T7"/>
                  </a:cxn>
                  <a:cxn ang="0">
                    <a:pos x="T8" y="T9"/>
                  </a:cxn>
                  <a:cxn ang="0">
                    <a:pos x="T10" y="T11"/>
                  </a:cxn>
                  <a:cxn ang="0">
                    <a:pos x="T12" y="T13"/>
                  </a:cxn>
                </a:cxnLst>
                <a:rect l="0" t="0" r="r" b="b"/>
                <a:pathLst>
                  <a:path w="18" h="100">
                    <a:moveTo>
                      <a:pt x="9" y="100"/>
                    </a:moveTo>
                    <a:lnTo>
                      <a:pt x="0" y="100"/>
                    </a:lnTo>
                    <a:lnTo>
                      <a:pt x="0" y="0"/>
                    </a:lnTo>
                    <a:lnTo>
                      <a:pt x="18" y="0"/>
                    </a:lnTo>
                    <a:lnTo>
                      <a:pt x="18" y="9"/>
                    </a:lnTo>
                    <a:lnTo>
                      <a:pt x="9" y="9"/>
                    </a:lnTo>
                    <a:lnTo>
                      <a:pt x="9" y="100"/>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203" name="Freeform 578"/>
              <p:cNvSpPr>
                <a:spLocks/>
              </p:cNvSpPr>
              <p:nvPr/>
            </p:nvSpPr>
            <p:spPr bwMode="auto">
              <a:xfrm>
                <a:off x="5576889" y="2471738"/>
                <a:ext cx="114300" cy="317500"/>
              </a:xfrm>
              <a:custGeom>
                <a:avLst/>
                <a:gdLst>
                  <a:gd name="T0" fmla="*/ 24 w 64"/>
                  <a:gd name="T1" fmla="*/ 176 h 176"/>
                  <a:gd name="T2" fmla="*/ 16 w 64"/>
                  <a:gd name="T3" fmla="*/ 176 h 176"/>
                  <a:gd name="T4" fmla="*/ 16 w 64"/>
                  <a:gd name="T5" fmla="*/ 96 h 176"/>
                  <a:gd name="T6" fmla="*/ 0 w 64"/>
                  <a:gd name="T7" fmla="*/ 96 h 176"/>
                  <a:gd name="T8" fmla="*/ 0 w 64"/>
                  <a:gd name="T9" fmla="*/ 24 h 176"/>
                  <a:gd name="T10" fmla="*/ 24 w 64"/>
                  <a:gd name="T11" fmla="*/ 0 h 176"/>
                  <a:gd name="T12" fmla="*/ 64 w 64"/>
                  <a:gd name="T13" fmla="*/ 0 h 176"/>
                  <a:gd name="T14" fmla="*/ 64 w 64"/>
                  <a:gd name="T15" fmla="*/ 8 h 176"/>
                  <a:gd name="T16" fmla="*/ 24 w 64"/>
                  <a:gd name="T17" fmla="*/ 8 h 176"/>
                  <a:gd name="T18" fmla="*/ 8 w 64"/>
                  <a:gd name="T19" fmla="*/ 24 h 176"/>
                  <a:gd name="T20" fmla="*/ 8 w 64"/>
                  <a:gd name="T21" fmla="*/ 88 h 176"/>
                  <a:gd name="T22" fmla="*/ 24 w 64"/>
                  <a:gd name="T23" fmla="*/ 88 h 176"/>
                  <a:gd name="T24" fmla="*/ 24 w 64"/>
                  <a:gd name="T25" fmla="*/ 176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4" h="176">
                    <a:moveTo>
                      <a:pt x="24" y="176"/>
                    </a:moveTo>
                    <a:cubicBezTo>
                      <a:pt x="16" y="176"/>
                      <a:pt x="16" y="176"/>
                      <a:pt x="16" y="176"/>
                    </a:cubicBezTo>
                    <a:cubicBezTo>
                      <a:pt x="16" y="96"/>
                      <a:pt x="16" y="96"/>
                      <a:pt x="16" y="96"/>
                    </a:cubicBezTo>
                    <a:cubicBezTo>
                      <a:pt x="0" y="96"/>
                      <a:pt x="0" y="96"/>
                      <a:pt x="0" y="96"/>
                    </a:cubicBezTo>
                    <a:cubicBezTo>
                      <a:pt x="0" y="24"/>
                      <a:pt x="0" y="24"/>
                      <a:pt x="0" y="24"/>
                    </a:cubicBezTo>
                    <a:cubicBezTo>
                      <a:pt x="0" y="11"/>
                      <a:pt x="10" y="0"/>
                      <a:pt x="24" y="0"/>
                    </a:cubicBezTo>
                    <a:cubicBezTo>
                      <a:pt x="64" y="0"/>
                      <a:pt x="64" y="0"/>
                      <a:pt x="64" y="0"/>
                    </a:cubicBezTo>
                    <a:cubicBezTo>
                      <a:pt x="64" y="8"/>
                      <a:pt x="64" y="8"/>
                      <a:pt x="64" y="8"/>
                    </a:cubicBezTo>
                    <a:cubicBezTo>
                      <a:pt x="24" y="8"/>
                      <a:pt x="24" y="8"/>
                      <a:pt x="24" y="8"/>
                    </a:cubicBezTo>
                    <a:cubicBezTo>
                      <a:pt x="15" y="8"/>
                      <a:pt x="8" y="15"/>
                      <a:pt x="8" y="24"/>
                    </a:cubicBezTo>
                    <a:cubicBezTo>
                      <a:pt x="8" y="88"/>
                      <a:pt x="8" y="88"/>
                      <a:pt x="8" y="88"/>
                    </a:cubicBezTo>
                    <a:cubicBezTo>
                      <a:pt x="24" y="88"/>
                      <a:pt x="24" y="88"/>
                      <a:pt x="24" y="88"/>
                    </a:cubicBezTo>
                    <a:lnTo>
                      <a:pt x="24" y="176"/>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204" name="Rectangle 579"/>
              <p:cNvSpPr>
                <a:spLocks noChangeArrowheads="1"/>
              </p:cNvSpPr>
              <p:nvPr/>
            </p:nvSpPr>
            <p:spPr bwMode="auto">
              <a:xfrm>
                <a:off x="5648326" y="2500313"/>
                <a:ext cx="14288" cy="15875"/>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205" name="Freeform 580"/>
              <p:cNvSpPr>
                <a:spLocks noEditPoints="1"/>
              </p:cNvSpPr>
              <p:nvPr/>
            </p:nvSpPr>
            <p:spPr bwMode="auto">
              <a:xfrm>
                <a:off x="5619751" y="2386013"/>
                <a:ext cx="71438" cy="71438"/>
              </a:xfrm>
              <a:custGeom>
                <a:avLst/>
                <a:gdLst>
                  <a:gd name="T0" fmla="*/ 20 w 40"/>
                  <a:gd name="T1" fmla="*/ 40 h 40"/>
                  <a:gd name="T2" fmla="*/ 0 w 40"/>
                  <a:gd name="T3" fmla="*/ 20 h 40"/>
                  <a:gd name="T4" fmla="*/ 20 w 40"/>
                  <a:gd name="T5" fmla="*/ 0 h 40"/>
                  <a:gd name="T6" fmla="*/ 40 w 40"/>
                  <a:gd name="T7" fmla="*/ 20 h 40"/>
                  <a:gd name="T8" fmla="*/ 20 w 40"/>
                  <a:gd name="T9" fmla="*/ 40 h 40"/>
                  <a:gd name="T10" fmla="*/ 20 w 40"/>
                  <a:gd name="T11" fmla="*/ 8 h 40"/>
                  <a:gd name="T12" fmla="*/ 8 w 40"/>
                  <a:gd name="T13" fmla="*/ 20 h 40"/>
                  <a:gd name="T14" fmla="*/ 20 w 40"/>
                  <a:gd name="T15" fmla="*/ 32 h 40"/>
                  <a:gd name="T16" fmla="*/ 32 w 40"/>
                  <a:gd name="T17" fmla="*/ 20 h 40"/>
                  <a:gd name="T18" fmla="*/ 20 w 40"/>
                  <a:gd name="T19" fmla="*/ 8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8"/>
                    </a:moveTo>
                    <a:cubicBezTo>
                      <a:pt x="13" y="8"/>
                      <a:pt x="8" y="13"/>
                      <a:pt x="8" y="20"/>
                    </a:cubicBezTo>
                    <a:cubicBezTo>
                      <a:pt x="8" y="27"/>
                      <a:pt x="13" y="32"/>
                      <a:pt x="20" y="32"/>
                    </a:cubicBezTo>
                    <a:cubicBezTo>
                      <a:pt x="26" y="32"/>
                      <a:pt x="32" y="27"/>
                      <a:pt x="32" y="20"/>
                    </a:cubicBezTo>
                    <a:cubicBezTo>
                      <a:pt x="32" y="13"/>
                      <a:pt x="26" y="8"/>
                      <a:pt x="20" y="8"/>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206" name="Line 581"/>
              <p:cNvSpPr>
                <a:spLocks noChangeShapeType="1"/>
              </p:cNvSpPr>
              <p:nvPr/>
            </p:nvSpPr>
            <p:spPr bwMode="auto">
              <a:xfrm>
                <a:off x="5713414" y="2479676"/>
                <a:ext cx="0" cy="0"/>
              </a:xfrm>
              <a:prstGeom prst="line">
                <a:avLst/>
              </a:prstGeom>
              <a:noFill/>
              <a:ln w="14288" cap="flat">
                <a:solidFill>
                  <a:srgbClr val="222829"/>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CA"/>
              </a:p>
            </p:txBody>
          </p:sp>
          <p:sp>
            <p:nvSpPr>
              <p:cNvPr id="207" name="Line 582"/>
              <p:cNvSpPr>
                <a:spLocks noChangeShapeType="1"/>
              </p:cNvSpPr>
              <p:nvPr/>
            </p:nvSpPr>
            <p:spPr bwMode="auto">
              <a:xfrm>
                <a:off x="5872164" y="2479676"/>
                <a:ext cx="0" cy="0"/>
              </a:xfrm>
              <a:prstGeom prst="line">
                <a:avLst/>
              </a:prstGeom>
              <a:noFill/>
              <a:ln w="14288" cap="flat">
                <a:solidFill>
                  <a:srgbClr val="222829"/>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CA"/>
              </a:p>
            </p:txBody>
          </p:sp>
          <p:sp>
            <p:nvSpPr>
              <p:cNvPr id="208" name="Freeform 583"/>
              <p:cNvSpPr>
                <a:spLocks/>
              </p:cNvSpPr>
              <p:nvPr/>
            </p:nvSpPr>
            <p:spPr bwMode="auto">
              <a:xfrm>
                <a:off x="5705476" y="2428876"/>
                <a:ext cx="173038" cy="360363"/>
              </a:xfrm>
              <a:custGeom>
                <a:avLst/>
                <a:gdLst>
                  <a:gd name="T0" fmla="*/ 80 w 96"/>
                  <a:gd name="T1" fmla="*/ 200 h 200"/>
                  <a:gd name="T2" fmla="*/ 72 w 96"/>
                  <a:gd name="T3" fmla="*/ 200 h 200"/>
                  <a:gd name="T4" fmla="*/ 72 w 96"/>
                  <a:gd name="T5" fmla="*/ 96 h 200"/>
                  <a:gd name="T6" fmla="*/ 88 w 96"/>
                  <a:gd name="T7" fmla="*/ 96 h 200"/>
                  <a:gd name="T8" fmla="*/ 88 w 96"/>
                  <a:gd name="T9" fmla="*/ 28 h 200"/>
                  <a:gd name="T10" fmla="*/ 68 w 96"/>
                  <a:gd name="T11" fmla="*/ 8 h 200"/>
                  <a:gd name="T12" fmla="*/ 28 w 96"/>
                  <a:gd name="T13" fmla="*/ 8 h 200"/>
                  <a:gd name="T14" fmla="*/ 8 w 96"/>
                  <a:gd name="T15" fmla="*/ 28 h 200"/>
                  <a:gd name="T16" fmla="*/ 8 w 96"/>
                  <a:gd name="T17" fmla="*/ 96 h 200"/>
                  <a:gd name="T18" fmla="*/ 24 w 96"/>
                  <a:gd name="T19" fmla="*/ 96 h 200"/>
                  <a:gd name="T20" fmla="*/ 24 w 96"/>
                  <a:gd name="T21" fmla="*/ 200 h 200"/>
                  <a:gd name="T22" fmla="*/ 16 w 96"/>
                  <a:gd name="T23" fmla="*/ 200 h 200"/>
                  <a:gd name="T24" fmla="*/ 16 w 96"/>
                  <a:gd name="T25" fmla="*/ 104 h 200"/>
                  <a:gd name="T26" fmla="*/ 0 w 96"/>
                  <a:gd name="T27" fmla="*/ 104 h 200"/>
                  <a:gd name="T28" fmla="*/ 0 w 96"/>
                  <a:gd name="T29" fmla="*/ 28 h 200"/>
                  <a:gd name="T30" fmla="*/ 28 w 96"/>
                  <a:gd name="T31" fmla="*/ 0 h 200"/>
                  <a:gd name="T32" fmla="*/ 68 w 96"/>
                  <a:gd name="T33" fmla="*/ 0 h 200"/>
                  <a:gd name="T34" fmla="*/ 96 w 96"/>
                  <a:gd name="T35" fmla="*/ 28 h 200"/>
                  <a:gd name="T36" fmla="*/ 96 w 96"/>
                  <a:gd name="T37" fmla="*/ 104 h 200"/>
                  <a:gd name="T38" fmla="*/ 80 w 96"/>
                  <a:gd name="T39" fmla="*/ 104 h 200"/>
                  <a:gd name="T40" fmla="*/ 80 w 96"/>
                  <a:gd name="T41"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6" h="200">
                    <a:moveTo>
                      <a:pt x="80" y="200"/>
                    </a:moveTo>
                    <a:cubicBezTo>
                      <a:pt x="72" y="200"/>
                      <a:pt x="72" y="200"/>
                      <a:pt x="72" y="200"/>
                    </a:cubicBezTo>
                    <a:cubicBezTo>
                      <a:pt x="72" y="96"/>
                      <a:pt x="72" y="96"/>
                      <a:pt x="72" y="96"/>
                    </a:cubicBezTo>
                    <a:cubicBezTo>
                      <a:pt x="88" y="96"/>
                      <a:pt x="88" y="96"/>
                      <a:pt x="88" y="96"/>
                    </a:cubicBezTo>
                    <a:cubicBezTo>
                      <a:pt x="88" y="28"/>
                      <a:pt x="88" y="28"/>
                      <a:pt x="88" y="28"/>
                    </a:cubicBezTo>
                    <a:cubicBezTo>
                      <a:pt x="88" y="17"/>
                      <a:pt x="79" y="8"/>
                      <a:pt x="68" y="8"/>
                    </a:cubicBezTo>
                    <a:cubicBezTo>
                      <a:pt x="28" y="8"/>
                      <a:pt x="28" y="8"/>
                      <a:pt x="28" y="8"/>
                    </a:cubicBezTo>
                    <a:cubicBezTo>
                      <a:pt x="17" y="8"/>
                      <a:pt x="8" y="17"/>
                      <a:pt x="8" y="28"/>
                    </a:cubicBezTo>
                    <a:cubicBezTo>
                      <a:pt x="8" y="96"/>
                      <a:pt x="8" y="96"/>
                      <a:pt x="8" y="96"/>
                    </a:cubicBezTo>
                    <a:cubicBezTo>
                      <a:pt x="24" y="96"/>
                      <a:pt x="24" y="96"/>
                      <a:pt x="24" y="96"/>
                    </a:cubicBezTo>
                    <a:cubicBezTo>
                      <a:pt x="24" y="200"/>
                      <a:pt x="24" y="200"/>
                      <a:pt x="24" y="200"/>
                    </a:cubicBezTo>
                    <a:cubicBezTo>
                      <a:pt x="16" y="200"/>
                      <a:pt x="16" y="200"/>
                      <a:pt x="16" y="200"/>
                    </a:cubicBezTo>
                    <a:cubicBezTo>
                      <a:pt x="16" y="104"/>
                      <a:pt x="16" y="104"/>
                      <a:pt x="16" y="104"/>
                    </a:cubicBezTo>
                    <a:cubicBezTo>
                      <a:pt x="0" y="104"/>
                      <a:pt x="0" y="104"/>
                      <a:pt x="0" y="104"/>
                    </a:cubicBezTo>
                    <a:cubicBezTo>
                      <a:pt x="0" y="28"/>
                      <a:pt x="0" y="28"/>
                      <a:pt x="0" y="28"/>
                    </a:cubicBezTo>
                    <a:cubicBezTo>
                      <a:pt x="0" y="13"/>
                      <a:pt x="12" y="0"/>
                      <a:pt x="28" y="0"/>
                    </a:cubicBezTo>
                    <a:cubicBezTo>
                      <a:pt x="68" y="0"/>
                      <a:pt x="68" y="0"/>
                      <a:pt x="68" y="0"/>
                    </a:cubicBezTo>
                    <a:cubicBezTo>
                      <a:pt x="83" y="0"/>
                      <a:pt x="96" y="13"/>
                      <a:pt x="96" y="28"/>
                    </a:cubicBezTo>
                    <a:cubicBezTo>
                      <a:pt x="96" y="104"/>
                      <a:pt x="96" y="104"/>
                      <a:pt x="96" y="104"/>
                    </a:cubicBezTo>
                    <a:cubicBezTo>
                      <a:pt x="80" y="104"/>
                      <a:pt x="80" y="104"/>
                      <a:pt x="80" y="104"/>
                    </a:cubicBezTo>
                    <a:lnTo>
                      <a:pt x="80" y="200"/>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209" name="Rectangle 584"/>
              <p:cNvSpPr>
                <a:spLocks noChangeArrowheads="1"/>
              </p:cNvSpPr>
              <p:nvPr/>
            </p:nvSpPr>
            <p:spPr bwMode="auto">
              <a:xfrm>
                <a:off x="5784851" y="2630488"/>
                <a:ext cx="14288" cy="158750"/>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grpSp>
        <p:grpSp>
          <p:nvGrpSpPr>
            <p:cNvPr id="170" name="Group 169"/>
            <p:cNvGrpSpPr>
              <a:grpSpLocks noChangeAspect="1"/>
            </p:cNvGrpSpPr>
            <p:nvPr/>
          </p:nvGrpSpPr>
          <p:grpSpPr>
            <a:xfrm>
              <a:off x="3270437" y="3813112"/>
              <a:ext cx="895986" cy="810059"/>
              <a:chOff x="2339752" y="3219822"/>
              <a:chExt cx="463551" cy="419100"/>
            </a:xfrm>
          </p:grpSpPr>
          <p:sp>
            <p:nvSpPr>
              <p:cNvPr id="171" name="Freeform 209"/>
              <p:cNvSpPr>
                <a:spLocks/>
              </p:cNvSpPr>
              <p:nvPr/>
            </p:nvSpPr>
            <p:spPr bwMode="auto">
              <a:xfrm>
                <a:off x="2398490" y="3219822"/>
                <a:ext cx="404813" cy="288925"/>
              </a:xfrm>
              <a:custGeom>
                <a:avLst/>
                <a:gdLst>
                  <a:gd name="T0" fmla="*/ 192 w 224"/>
                  <a:gd name="T1" fmla="*/ 160 h 160"/>
                  <a:gd name="T2" fmla="*/ 188 w 224"/>
                  <a:gd name="T3" fmla="*/ 158 h 160"/>
                  <a:gd name="T4" fmla="*/ 160 w 224"/>
                  <a:gd name="T5" fmla="*/ 118 h 160"/>
                  <a:gd name="T6" fmla="*/ 160 w 224"/>
                  <a:gd name="T7" fmla="*/ 114 h 160"/>
                  <a:gd name="T8" fmla="*/ 164 w 224"/>
                  <a:gd name="T9" fmla="*/ 112 h 160"/>
                  <a:gd name="T10" fmla="*/ 172 w 224"/>
                  <a:gd name="T11" fmla="*/ 112 h 160"/>
                  <a:gd name="T12" fmla="*/ 96 w 224"/>
                  <a:gd name="T13" fmla="*/ 40 h 160"/>
                  <a:gd name="T14" fmla="*/ 28 w 224"/>
                  <a:gd name="T15" fmla="*/ 82 h 160"/>
                  <a:gd name="T16" fmla="*/ 21 w 224"/>
                  <a:gd name="T17" fmla="*/ 78 h 160"/>
                  <a:gd name="T18" fmla="*/ 96 w 224"/>
                  <a:gd name="T19" fmla="*/ 32 h 160"/>
                  <a:gd name="T20" fmla="*/ 180 w 224"/>
                  <a:gd name="T21" fmla="*/ 116 h 160"/>
                  <a:gd name="T22" fmla="*/ 176 w 224"/>
                  <a:gd name="T23" fmla="*/ 120 h 160"/>
                  <a:gd name="T24" fmla="*/ 171 w 224"/>
                  <a:gd name="T25" fmla="*/ 120 h 160"/>
                  <a:gd name="T26" fmla="*/ 192 w 224"/>
                  <a:gd name="T27" fmla="*/ 149 h 160"/>
                  <a:gd name="T28" fmla="*/ 212 w 224"/>
                  <a:gd name="T29" fmla="*/ 120 h 160"/>
                  <a:gd name="T30" fmla="*/ 208 w 224"/>
                  <a:gd name="T31" fmla="*/ 120 h 160"/>
                  <a:gd name="T32" fmla="*/ 204 w 224"/>
                  <a:gd name="T33" fmla="*/ 116 h 160"/>
                  <a:gd name="T34" fmla="*/ 96 w 224"/>
                  <a:gd name="T35" fmla="*/ 8 h 160"/>
                  <a:gd name="T36" fmla="*/ 7 w 224"/>
                  <a:gd name="T37" fmla="*/ 54 h 160"/>
                  <a:gd name="T38" fmla="*/ 0 w 224"/>
                  <a:gd name="T39" fmla="*/ 50 h 160"/>
                  <a:gd name="T40" fmla="*/ 96 w 224"/>
                  <a:gd name="T41" fmla="*/ 0 h 160"/>
                  <a:gd name="T42" fmla="*/ 212 w 224"/>
                  <a:gd name="T43" fmla="*/ 112 h 160"/>
                  <a:gd name="T44" fmla="*/ 220 w 224"/>
                  <a:gd name="T45" fmla="*/ 112 h 160"/>
                  <a:gd name="T46" fmla="*/ 223 w 224"/>
                  <a:gd name="T47" fmla="*/ 114 h 160"/>
                  <a:gd name="T48" fmla="*/ 223 w 224"/>
                  <a:gd name="T49" fmla="*/ 118 h 160"/>
                  <a:gd name="T50" fmla="*/ 195 w 224"/>
                  <a:gd name="T51" fmla="*/ 158 h 160"/>
                  <a:gd name="T52" fmla="*/ 192 w 224"/>
                  <a:gd name="T53" fmla="*/ 16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4" h="160">
                    <a:moveTo>
                      <a:pt x="192" y="160"/>
                    </a:moveTo>
                    <a:cubicBezTo>
                      <a:pt x="190" y="160"/>
                      <a:pt x="189" y="159"/>
                      <a:pt x="188" y="158"/>
                    </a:cubicBezTo>
                    <a:cubicBezTo>
                      <a:pt x="160" y="118"/>
                      <a:pt x="160" y="118"/>
                      <a:pt x="160" y="118"/>
                    </a:cubicBezTo>
                    <a:cubicBezTo>
                      <a:pt x="159" y="117"/>
                      <a:pt x="159" y="115"/>
                      <a:pt x="160" y="114"/>
                    </a:cubicBezTo>
                    <a:cubicBezTo>
                      <a:pt x="161" y="113"/>
                      <a:pt x="162" y="112"/>
                      <a:pt x="164" y="112"/>
                    </a:cubicBezTo>
                    <a:cubicBezTo>
                      <a:pt x="172" y="112"/>
                      <a:pt x="172" y="112"/>
                      <a:pt x="172" y="112"/>
                    </a:cubicBezTo>
                    <a:cubicBezTo>
                      <a:pt x="169" y="72"/>
                      <a:pt x="136" y="40"/>
                      <a:pt x="96" y="40"/>
                    </a:cubicBezTo>
                    <a:cubicBezTo>
                      <a:pt x="67" y="40"/>
                      <a:pt x="41" y="56"/>
                      <a:pt x="28" y="82"/>
                    </a:cubicBezTo>
                    <a:cubicBezTo>
                      <a:pt x="21" y="78"/>
                      <a:pt x="21" y="78"/>
                      <a:pt x="21" y="78"/>
                    </a:cubicBezTo>
                    <a:cubicBezTo>
                      <a:pt x="35" y="50"/>
                      <a:pt x="64" y="32"/>
                      <a:pt x="96" y="32"/>
                    </a:cubicBezTo>
                    <a:cubicBezTo>
                      <a:pt x="142" y="32"/>
                      <a:pt x="180" y="70"/>
                      <a:pt x="180" y="116"/>
                    </a:cubicBezTo>
                    <a:cubicBezTo>
                      <a:pt x="180" y="118"/>
                      <a:pt x="178" y="120"/>
                      <a:pt x="176" y="120"/>
                    </a:cubicBezTo>
                    <a:cubicBezTo>
                      <a:pt x="171" y="120"/>
                      <a:pt x="171" y="120"/>
                      <a:pt x="171" y="120"/>
                    </a:cubicBezTo>
                    <a:cubicBezTo>
                      <a:pt x="192" y="149"/>
                      <a:pt x="192" y="149"/>
                      <a:pt x="192" y="149"/>
                    </a:cubicBezTo>
                    <a:cubicBezTo>
                      <a:pt x="212" y="120"/>
                      <a:pt x="212" y="120"/>
                      <a:pt x="212" y="120"/>
                    </a:cubicBezTo>
                    <a:cubicBezTo>
                      <a:pt x="208" y="120"/>
                      <a:pt x="208" y="120"/>
                      <a:pt x="208" y="120"/>
                    </a:cubicBezTo>
                    <a:cubicBezTo>
                      <a:pt x="205" y="120"/>
                      <a:pt x="204" y="118"/>
                      <a:pt x="204" y="116"/>
                    </a:cubicBezTo>
                    <a:cubicBezTo>
                      <a:pt x="204" y="56"/>
                      <a:pt x="155" y="8"/>
                      <a:pt x="96" y="8"/>
                    </a:cubicBezTo>
                    <a:cubicBezTo>
                      <a:pt x="60" y="8"/>
                      <a:pt x="27" y="25"/>
                      <a:pt x="7" y="54"/>
                    </a:cubicBezTo>
                    <a:cubicBezTo>
                      <a:pt x="0" y="50"/>
                      <a:pt x="0" y="50"/>
                      <a:pt x="0" y="50"/>
                    </a:cubicBezTo>
                    <a:cubicBezTo>
                      <a:pt x="22" y="19"/>
                      <a:pt x="58" y="0"/>
                      <a:pt x="96" y="0"/>
                    </a:cubicBezTo>
                    <a:cubicBezTo>
                      <a:pt x="158" y="0"/>
                      <a:pt x="209" y="50"/>
                      <a:pt x="212" y="112"/>
                    </a:cubicBezTo>
                    <a:cubicBezTo>
                      <a:pt x="220" y="112"/>
                      <a:pt x="220" y="112"/>
                      <a:pt x="220" y="112"/>
                    </a:cubicBezTo>
                    <a:cubicBezTo>
                      <a:pt x="221" y="112"/>
                      <a:pt x="222" y="113"/>
                      <a:pt x="223" y="114"/>
                    </a:cubicBezTo>
                    <a:cubicBezTo>
                      <a:pt x="224" y="115"/>
                      <a:pt x="224" y="117"/>
                      <a:pt x="223" y="118"/>
                    </a:cubicBezTo>
                    <a:cubicBezTo>
                      <a:pt x="195" y="158"/>
                      <a:pt x="195" y="158"/>
                      <a:pt x="195" y="158"/>
                    </a:cubicBezTo>
                    <a:cubicBezTo>
                      <a:pt x="194" y="159"/>
                      <a:pt x="193" y="160"/>
                      <a:pt x="192" y="160"/>
                    </a:cubicBezTo>
                    <a:close/>
                  </a:path>
                </a:pathLst>
              </a:custGeom>
              <a:solidFill>
                <a:schemeClr val="tx1"/>
              </a:solidFill>
              <a:ln w="9525">
                <a:noFill/>
                <a:round/>
                <a:headEnd/>
                <a:tailEnd/>
              </a:ln>
              <a:extLst/>
            </p:spPr>
            <p:txBody>
              <a:bodyPr vert="horz" wrap="square" lIns="91440" tIns="45720" rIns="91440" bIns="45720" numCol="1" anchor="t" anchorCtr="0" compatLnSpc="1">
                <a:prstTxWarp prst="textNoShape">
                  <a:avLst/>
                </a:prstTxWarp>
              </a:bodyPr>
              <a:lstStyle/>
              <a:p>
                <a:endParaRPr lang="en-CA"/>
              </a:p>
            </p:txBody>
          </p:sp>
          <p:sp>
            <p:nvSpPr>
              <p:cNvPr id="172" name="Freeform 210"/>
              <p:cNvSpPr>
                <a:spLocks/>
              </p:cNvSpPr>
              <p:nvPr/>
            </p:nvSpPr>
            <p:spPr bwMode="auto">
              <a:xfrm>
                <a:off x="2339752" y="3349997"/>
                <a:ext cx="403225" cy="288925"/>
              </a:xfrm>
              <a:custGeom>
                <a:avLst/>
                <a:gdLst>
                  <a:gd name="T0" fmla="*/ 129 w 224"/>
                  <a:gd name="T1" fmla="*/ 160 h 160"/>
                  <a:gd name="T2" fmla="*/ 13 w 224"/>
                  <a:gd name="T3" fmla="*/ 48 h 160"/>
                  <a:gd name="T4" fmla="*/ 5 w 224"/>
                  <a:gd name="T5" fmla="*/ 48 h 160"/>
                  <a:gd name="T6" fmla="*/ 1 w 224"/>
                  <a:gd name="T7" fmla="*/ 46 h 160"/>
                  <a:gd name="T8" fmla="*/ 1 w 224"/>
                  <a:gd name="T9" fmla="*/ 42 h 160"/>
                  <a:gd name="T10" fmla="*/ 29 w 224"/>
                  <a:gd name="T11" fmla="*/ 2 h 160"/>
                  <a:gd name="T12" fmla="*/ 36 w 224"/>
                  <a:gd name="T13" fmla="*/ 2 h 160"/>
                  <a:gd name="T14" fmla="*/ 64 w 224"/>
                  <a:gd name="T15" fmla="*/ 42 h 160"/>
                  <a:gd name="T16" fmla="*/ 64 w 224"/>
                  <a:gd name="T17" fmla="*/ 46 h 160"/>
                  <a:gd name="T18" fmla="*/ 61 w 224"/>
                  <a:gd name="T19" fmla="*/ 48 h 160"/>
                  <a:gd name="T20" fmla="*/ 53 w 224"/>
                  <a:gd name="T21" fmla="*/ 48 h 160"/>
                  <a:gd name="T22" fmla="*/ 129 w 224"/>
                  <a:gd name="T23" fmla="*/ 120 h 160"/>
                  <a:gd name="T24" fmla="*/ 196 w 224"/>
                  <a:gd name="T25" fmla="*/ 78 h 160"/>
                  <a:gd name="T26" fmla="*/ 204 w 224"/>
                  <a:gd name="T27" fmla="*/ 82 h 160"/>
                  <a:gd name="T28" fmla="*/ 129 w 224"/>
                  <a:gd name="T29" fmla="*/ 128 h 160"/>
                  <a:gd name="T30" fmla="*/ 45 w 224"/>
                  <a:gd name="T31" fmla="*/ 44 h 160"/>
                  <a:gd name="T32" fmla="*/ 49 w 224"/>
                  <a:gd name="T33" fmla="*/ 40 h 160"/>
                  <a:gd name="T34" fmla="*/ 53 w 224"/>
                  <a:gd name="T35" fmla="*/ 40 h 160"/>
                  <a:gd name="T36" fmla="*/ 33 w 224"/>
                  <a:gd name="T37" fmla="*/ 11 h 160"/>
                  <a:gd name="T38" fmla="*/ 12 w 224"/>
                  <a:gd name="T39" fmla="*/ 40 h 160"/>
                  <a:gd name="T40" fmla="*/ 17 w 224"/>
                  <a:gd name="T41" fmla="*/ 40 h 160"/>
                  <a:gd name="T42" fmla="*/ 21 w 224"/>
                  <a:gd name="T43" fmla="*/ 44 h 160"/>
                  <a:gd name="T44" fmla="*/ 129 w 224"/>
                  <a:gd name="T45" fmla="*/ 152 h 160"/>
                  <a:gd name="T46" fmla="*/ 217 w 224"/>
                  <a:gd name="T47" fmla="*/ 106 h 160"/>
                  <a:gd name="T48" fmla="*/ 224 w 224"/>
                  <a:gd name="T49" fmla="*/ 110 h 160"/>
                  <a:gd name="T50" fmla="*/ 129 w 224"/>
                  <a:gd name="T51" fmla="*/ 16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24" h="160">
                    <a:moveTo>
                      <a:pt x="129" y="160"/>
                    </a:moveTo>
                    <a:cubicBezTo>
                      <a:pt x="66" y="160"/>
                      <a:pt x="15" y="110"/>
                      <a:pt x="13" y="48"/>
                    </a:cubicBezTo>
                    <a:cubicBezTo>
                      <a:pt x="5" y="48"/>
                      <a:pt x="5" y="48"/>
                      <a:pt x="5" y="48"/>
                    </a:cubicBezTo>
                    <a:cubicBezTo>
                      <a:pt x="3" y="48"/>
                      <a:pt x="2" y="47"/>
                      <a:pt x="1" y="46"/>
                    </a:cubicBezTo>
                    <a:cubicBezTo>
                      <a:pt x="0" y="45"/>
                      <a:pt x="0" y="43"/>
                      <a:pt x="1" y="42"/>
                    </a:cubicBezTo>
                    <a:cubicBezTo>
                      <a:pt x="29" y="2"/>
                      <a:pt x="29" y="2"/>
                      <a:pt x="29" y="2"/>
                    </a:cubicBezTo>
                    <a:cubicBezTo>
                      <a:pt x="31" y="0"/>
                      <a:pt x="34" y="0"/>
                      <a:pt x="36" y="2"/>
                    </a:cubicBezTo>
                    <a:cubicBezTo>
                      <a:pt x="64" y="42"/>
                      <a:pt x="64" y="42"/>
                      <a:pt x="64" y="42"/>
                    </a:cubicBezTo>
                    <a:cubicBezTo>
                      <a:pt x="65" y="43"/>
                      <a:pt x="65" y="45"/>
                      <a:pt x="64" y="46"/>
                    </a:cubicBezTo>
                    <a:cubicBezTo>
                      <a:pt x="63" y="47"/>
                      <a:pt x="62" y="48"/>
                      <a:pt x="61" y="48"/>
                    </a:cubicBezTo>
                    <a:cubicBezTo>
                      <a:pt x="53" y="48"/>
                      <a:pt x="53" y="48"/>
                      <a:pt x="53" y="48"/>
                    </a:cubicBezTo>
                    <a:cubicBezTo>
                      <a:pt x="55" y="88"/>
                      <a:pt x="88" y="120"/>
                      <a:pt x="129" y="120"/>
                    </a:cubicBezTo>
                    <a:cubicBezTo>
                      <a:pt x="157" y="120"/>
                      <a:pt x="183" y="104"/>
                      <a:pt x="196" y="78"/>
                    </a:cubicBezTo>
                    <a:cubicBezTo>
                      <a:pt x="204" y="82"/>
                      <a:pt x="204" y="82"/>
                      <a:pt x="204" y="82"/>
                    </a:cubicBezTo>
                    <a:cubicBezTo>
                      <a:pt x="189" y="110"/>
                      <a:pt x="161" y="128"/>
                      <a:pt x="129" y="128"/>
                    </a:cubicBezTo>
                    <a:cubicBezTo>
                      <a:pt x="82" y="128"/>
                      <a:pt x="45" y="90"/>
                      <a:pt x="45" y="44"/>
                    </a:cubicBezTo>
                    <a:cubicBezTo>
                      <a:pt x="45" y="42"/>
                      <a:pt x="46" y="40"/>
                      <a:pt x="49" y="40"/>
                    </a:cubicBezTo>
                    <a:cubicBezTo>
                      <a:pt x="53" y="40"/>
                      <a:pt x="53" y="40"/>
                      <a:pt x="53" y="40"/>
                    </a:cubicBezTo>
                    <a:cubicBezTo>
                      <a:pt x="33" y="11"/>
                      <a:pt x="33" y="11"/>
                      <a:pt x="33" y="11"/>
                    </a:cubicBezTo>
                    <a:cubicBezTo>
                      <a:pt x="12" y="40"/>
                      <a:pt x="12" y="40"/>
                      <a:pt x="12" y="40"/>
                    </a:cubicBezTo>
                    <a:cubicBezTo>
                      <a:pt x="17" y="40"/>
                      <a:pt x="17" y="40"/>
                      <a:pt x="17" y="40"/>
                    </a:cubicBezTo>
                    <a:cubicBezTo>
                      <a:pt x="19" y="40"/>
                      <a:pt x="21" y="42"/>
                      <a:pt x="21" y="44"/>
                    </a:cubicBezTo>
                    <a:cubicBezTo>
                      <a:pt x="21" y="104"/>
                      <a:pt x="69" y="152"/>
                      <a:pt x="129" y="152"/>
                    </a:cubicBezTo>
                    <a:cubicBezTo>
                      <a:pt x="164" y="152"/>
                      <a:pt x="197" y="135"/>
                      <a:pt x="217" y="106"/>
                    </a:cubicBezTo>
                    <a:cubicBezTo>
                      <a:pt x="224" y="110"/>
                      <a:pt x="224" y="110"/>
                      <a:pt x="224" y="110"/>
                    </a:cubicBezTo>
                    <a:cubicBezTo>
                      <a:pt x="202" y="141"/>
                      <a:pt x="167" y="160"/>
                      <a:pt x="129" y="160"/>
                    </a:cubicBezTo>
                    <a:close/>
                  </a:path>
                </a:pathLst>
              </a:custGeom>
              <a:solidFill>
                <a:schemeClr val="tx1"/>
              </a:solidFill>
              <a:ln w="9525">
                <a:noFill/>
                <a:round/>
                <a:headEnd/>
                <a:tailEnd/>
              </a:ln>
              <a:extLst/>
            </p:spPr>
            <p:txBody>
              <a:bodyPr vert="horz" wrap="square" lIns="91440" tIns="45720" rIns="91440" bIns="45720" numCol="1" anchor="t" anchorCtr="0" compatLnSpc="1">
                <a:prstTxWarp prst="textNoShape">
                  <a:avLst/>
                </a:prstTxWarp>
              </a:bodyPr>
              <a:lstStyle/>
              <a:p>
                <a:endParaRPr lang="en-CA"/>
              </a:p>
            </p:txBody>
          </p:sp>
        </p:grpSp>
      </p:grpSp>
      <p:grpSp>
        <p:nvGrpSpPr>
          <p:cNvPr id="3" name="Group 2"/>
          <p:cNvGrpSpPr>
            <a:grpSpLocks noChangeAspect="1"/>
          </p:cNvGrpSpPr>
          <p:nvPr/>
        </p:nvGrpSpPr>
        <p:grpSpPr>
          <a:xfrm>
            <a:off x="2717613" y="4048566"/>
            <a:ext cx="1091993" cy="1350285"/>
            <a:chOff x="2579819" y="4048565"/>
            <a:chExt cx="2426651" cy="3000633"/>
          </a:xfrm>
        </p:grpSpPr>
        <p:sp>
          <p:nvSpPr>
            <p:cNvPr id="210" name="Oval 209"/>
            <p:cNvSpPr/>
            <p:nvPr/>
          </p:nvSpPr>
          <p:spPr>
            <a:xfrm>
              <a:off x="2830354" y="4048565"/>
              <a:ext cx="1998618" cy="2002536"/>
            </a:xfrm>
            <a:prstGeom prst="ellipse">
              <a:avLst/>
            </a:prstGeom>
            <a:solidFill>
              <a:schemeClr val="bg1"/>
            </a:solidFill>
            <a:ln>
              <a:solidFill>
                <a:srgbClr val="73B632"/>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 name="Title 1">
              <a:extLst>
                <a:ext uri="{FF2B5EF4-FFF2-40B4-BE49-F238E27FC236}">
                  <a16:creationId xmlns="" xmlns:a16="http://schemas.microsoft.com/office/drawing/2014/main" id="{C4CC0F66-F716-9E4A-A350-90E627E348D3}"/>
                </a:ext>
              </a:extLst>
            </p:cNvPr>
            <p:cNvSpPr txBox="1">
              <a:spLocks/>
            </p:cNvSpPr>
            <p:nvPr/>
          </p:nvSpPr>
          <p:spPr bwMode="auto">
            <a:xfrm>
              <a:off x="2579819" y="6118569"/>
              <a:ext cx="2426651" cy="9306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L="0" marR="0" lvl="0" indent="0" algn="ctr" defTabSz="457200" rtl="0" eaLnBrk="0" fontAlgn="base" latinLnBrk="0" hangingPunct="0">
                <a:lnSpc>
                  <a:spcPct val="100000"/>
                </a:lnSpc>
                <a:spcBef>
                  <a:spcPct val="0"/>
                </a:spcBef>
                <a:spcAft>
                  <a:spcPct val="0"/>
                </a:spcAft>
                <a:buClrTx/>
                <a:buSzTx/>
                <a:buFontTx/>
                <a:buNone/>
                <a:tabLst/>
                <a:defRPr/>
              </a:pPr>
              <a:r>
                <a:rPr kumimoji="0" lang="en-CA" sz="1200" b="1" i="0" u="none" strike="noStrike" kern="1200" cap="none" spc="0" normalizeH="0" baseline="0" noProof="0" dirty="0" smtClean="0">
                  <a:ln>
                    <a:noFill/>
                  </a:ln>
                  <a:solidFill>
                    <a:srgbClr val="73B632"/>
                  </a:solidFill>
                  <a:effectLst/>
                  <a:uLnTx/>
                  <a:uFillTx/>
                  <a:latin typeface="Century Gothic" pitchFamily="34" charset="0"/>
                  <a:ea typeface="ヒラギノ角ゴ Pro W3" pitchFamily="126" charset="-128"/>
                </a:rPr>
                <a:t>Sprint Planning</a:t>
              </a:r>
              <a:endParaRPr kumimoji="0" lang="en-CA" sz="1200" b="1" i="0" u="none" strike="noStrike" kern="1200" cap="none" spc="0" normalizeH="0" baseline="0" noProof="0" dirty="0">
                <a:ln>
                  <a:noFill/>
                </a:ln>
                <a:solidFill>
                  <a:srgbClr val="73B632"/>
                </a:solidFill>
                <a:effectLst/>
                <a:uLnTx/>
                <a:uFillTx/>
                <a:latin typeface="Century Gothic" pitchFamily="34" charset="0"/>
                <a:ea typeface="ヒラギノ角ゴ Pro W3" pitchFamily="126" charset="-128"/>
              </a:endParaRPr>
            </a:p>
          </p:txBody>
        </p:sp>
        <p:grpSp>
          <p:nvGrpSpPr>
            <p:cNvPr id="212" name="Group 211"/>
            <p:cNvGrpSpPr/>
            <p:nvPr/>
          </p:nvGrpSpPr>
          <p:grpSpPr>
            <a:xfrm>
              <a:off x="3394076" y="4418795"/>
              <a:ext cx="914400" cy="914400"/>
              <a:chOff x="7186613" y="2422525"/>
              <a:chExt cx="461963" cy="461963"/>
            </a:xfrm>
          </p:grpSpPr>
          <p:sp>
            <p:nvSpPr>
              <p:cNvPr id="213" name="Freeform 619"/>
              <p:cNvSpPr>
                <a:spLocks noEditPoints="1"/>
              </p:cNvSpPr>
              <p:nvPr/>
            </p:nvSpPr>
            <p:spPr bwMode="auto">
              <a:xfrm>
                <a:off x="7223126" y="2422525"/>
                <a:ext cx="85725" cy="101600"/>
              </a:xfrm>
              <a:custGeom>
                <a:avLst/>
                <a:gdLst>
                  <a:gd name="T0" fmla="*/ 24 w 48"/>
                  <a:gd name="T1" fmla="*/ 56 h 56"/>
                  <a:gd name="T2" fmla="*/ 0 w 48"/>
                  <a:gd name="T3" fmla="*/ 26 h 56"/>
                  <a:gd name="T4" fmla="*/ 24 w 48"/>
                  <a:gd name="T5" fmla="*/ 0 h 56"/>
                  <a:gd name="T6" fmla="*/ 48 w 48"/>
                  <a:gd name="T7" fmla="*/ 26 h 56"/>
                  <a:gd name="T8" fmla="*/ 24 w 48"/>
                  <a:gd name="T9" fmla="*/ 56 h 56"/>
                  <a:gd name="T10" fmla="*/ 24 w 48"/>
                  <a:gd name="T11" fmla="*/ 8 h 56"/>
                  <a:gd name="T12" fmla="*/ 8 w 48"/>
                  <a:gd name="T13" fmla="*/ 26 h 56"/>
                  <a:gd name="T14" fmla="*/ 24 w 48"/>
                  <a:gd name="T15" fmla="*/ 48 h 56"/>
                  <a:gd name="T16" fmla="*/ 40 w 48"/>
                  <a:gd name="T17" fmla="*/ 26 h 56"/>
                  <a:gd name="T18" fmla="*/ 24 w 48"/>
                  <a:gd name="T19" fmla="*/ 8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56">
                    <a:moveTo>
                      <a:pt x="24" y="56"/>
                    </a:moveTo>
                    <a:cubicBezTo>
                      <a:pt x="11" y="56"/>
                      <a:pt x="0" y="43"/>
                      <a:pt x="0" y="26"/>
                    </a:cubicBezTo>
                    <a:cubicBezTo>
                      <a:pt x="0" y="14"/>
                      <a:pt x="3" y="0"/>
                      <a:pt x="24" y="0"/>
                    </a:cubicBezTo>
                    <a:cubicBezTo>
                      <a:pt x="45" y="0"/>
                      <a:pt x="48" y="14"/>
                      <a:pt x="48" y="26"/>
                    </a:cubicBezTo>
                    <a:cubicBezTo>
                      <a:pt x="48" y="43"/>
                      <a:pt x="38" y="56"/>
                      <a:pt x="24" y="56"/>
                    </a:cubicBezTo>
                    <a:close/>
                    <a:moveTo>
                      <a:pt x="24" y="8"/>
                    </a:moveTo>
                    <a:cubicBezTo>
                      <a:pt x="12" y="8"/>
                      <a:pt x="8" y="12"/>
                      <a:pt x="8" y="26"/>
                    </a:cubicBezTo>
                    <a:cubicBezTo>
                      <a:pt x="8" y="37"/>
                      <a:pt x="14" y="48"/>
                      <a:pt x="24" y="48"/>
                    </a:cubicBezTo>
                    <a:cubicBezTo>
                      <a:pt x="35" y="48"/>
                      <a:pt x="40" y="37"/>
                      <a:pt x="40" y="26"/>
                    </a:cubicBezTo>
                    <a:cubicBezTo>
                      <a:pt x="40" y="12"/>
                      <a:pt x="36" y="8"/>
                      <a:pt x="24" y="8"/>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214" name="Freeform 620"/>
              <p:cNvSpPr>
                <a:spLocks/>
              </p:cNvSpPr>
              <p:nvPr/>
            </p:nvSpPr>
            <p:spPr bwMode="auto">
              <a:xfrm>
                <a:off x="7285038" y="2503488"/>
                <a:ext cx="60325" cy="77788"/>
              </a:xfrm>
              <a:custGeom>
                <a:avLst/>
                <a:gdLst>
                  <a:gd name="T0" fmla="*/ 22 w 34"/>
                  <a:gd name="T1" fmla="*/ 43 h 43"/>
                  <a:gd name="T2" fmla="*/ 14 w 34"/>
                  <a:gd name="T3" fmla="*/ 43 h 43"/>
                  <a:gd name="T4" fmla="*/ 14 w 34"/>
                  <a:gd name="T5" fmla="*/ 35 h 43"/>
                  <a:gd name="T6" fmla="*/ 22 w 34"/>
                  <a:gd name="T7" fmla="*/ 35 h 43"/>
                  <a:gd name="T8" fmla="*/ 26 w 34"/>
                  <a:gd name="T9" fmla="*/ 27 h 43"/>
                  <a:gd name="T10" fmla="*/ 26 w 34"/>
                  <a:gd name="T11" fmla="*/ 21 h 43"/>
                  <a:gd name="T12" fmla="*/ 0 w 34"/>
                  <a:gd name="T13" fmla="*/ 6 h 43"/>
                  <a:gd name="T14" fmla="*/ 4 w 34"/>
                  <a:gd name="T15" fmla="*/ 0 h 43"/>
                  <a:gd name="T16" fmla="*/ 34 w 34"/>
                  <a:gd name="T17" fmla="*/ 17 h 43"/>
                  <a:gd name="T18" fmla="*/ 34 w 34"/>
                  <a:gd name="T19" fmla="*/ 27 h 43"/>
                  <a:gd name="T20" fmla="*/ 22 w 34"/>
                  <a:gd name="T21"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 h="43">
                    <a:moveTo>
                      <a:pt x="22" y="43"/>
                    </a:moveTo>
                    <a:cubicBezTo>
                      <a:pt x="14" y="43"/>
                      <a:pt x="14" y="43"/>
                      <a:pt x="14" y="43"/>
                    </a:cubicBezTo>
                    <a:cubicBezTo>
                      <a:pt x="14" y="35"/>
                      <a:pt x="14" y="35"/>
                      <a:pt x="14" y="35"/>
                    </a:cubicBezTo>
                    <a:cubicBezTo>
                      <a:pt x="22" y="35"/>
                      <a:pt x="22" y="35"/>
                      <a:pt x="22" y="35"/>
                    </a:cubicBezTo>
                    <a:cubicBezTo>
                      <a:pt x="23" y="35"/>
                      <a:pt x="26" y="32"/>
                      <a:pt x="26" y="27"/>
                    </a:cubicBezTo>
                    <a:cubicBezTo>
                      <a:pt x="26" y="21"/>
                      <a:pt x="26" y="21"/>
                      <a:pt x="26" y="21"/>
                    </a:cubicBezTo>
                    <a:cubicBezTo>
                      <a:pt x="0" y="6"/>
                      <a:pt x="0" y="6"/>
                      <a:pt x="0" y="6"/>
                    </a:cubicBezTo>
                    <a:cubicBezTo>
                      <a:pt x="4" y="0"/>
                      <a:pt x="4" y="0"/>
                      <a:pt x="4" y="0"/>
                    </a:cubicBezTo>
                    <a:cubicBezTo>
                      <a:pt x="34" y="17"/>
                      <a:pt x="34" y="17"/>
                      <a:pt x="34" y="17"/>
                    </a:cubicBezTo>
                    <a:cubicBezTo>
                      <a:pt x="34" y="27"/>
                      <a:pt x="34" y="27"/>
                      <a:pt x="34" y="27"/>
                    </a:cubicBezTo>
                    <a:cubicBezTo>
                      <a:pt x="34" y="36"/>
                      <a:pt x="29" y="43"/>
                      <a:pt x="22" y="43"/>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215" name="Freeform 621"/>
              <p:cNvSpPr>
                <a:spLocks/>
              </p:cNvSpPr>
              <p:nvPr/>
            </p:nvSpPr>
            <p:spPr bwMode="auto">
              <a:xfrm>
                <a:off x="7186613" y="2503488"/>
                <a:ext cx="61913" cy="77788"/>
              </a:xfrm>
              <a:custGeom>
                <a:avLst/>
                <a:gdLst>
                  <a:gd name="T0" fmla="*/ 20 w 34"/>
                  <a:gd name="T1" fmla="*/ 43 h 43"/>
                  <a:gd name="T2" fmla="*/ 12 w 34"/>
                  <a:gd name="T3" fmla="*/ 43 h 43"/>
                  <a:gd name="T4" fmla="*/ 0 w 34"/>
                  <a:gd name="T5" fmla="*/ 27 h 43"/>
                  <a:gd name="T6" fmla="*/ 0 w 34"/>
                  <a:gd name="T7" fmla="*/ 17 h 43"/>
                  <a:gd name="T8" fmla="*/ 30 w 34"/>
                  <a:gd name="T9" fmla="*/ 0 h 43"/>
                  <a:gd name="T10" fmla="*/ 34 w 34"/>
                  <a:gd name="T11" fmla="*/ 6 h 43"/>
                  <a:gd name="T12" fmla="*/ 8 w 34"/>
                  <a:gd name="T13" fmla="*/ 21 h 43"/>
                  <a:gd name="T14" fmla="*/ 8 w 34"/>
                  <a:gd name="T15" fmla="*/ 27 h 43"/>
                  <a:gd name="T16" fmla="*/ 12 w 34"/>
                  <a:gd name="T17" fmla="*/ 35 h 43"/>
                  <a:gd name="T18" fmla="*/ 20 w 34"/>
                  <a:gd name="T19" fmla="*/ 35 h 43"/>
                  <a:gd name="T20" fmla="*/ 20 w 34"/>
                  <a:gd name="T21"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 h="43">
                    <a:moveTo>
                      <a:pt x="20" y="43"/>
                    </a:moveTo>
                    <a:cubicBezTo>
                      <a:pt x="12" y="43"/>
                      <a:pt x="12" y="43"/>
                      <a:pt x="12" y="43"/>
                    </a:cubicBezTo>
                    <a:cubicBezTo>
                      <a:pt x="6" y="43"/>
                      <a:pt x="0" y="36"/>
                      <a:pt x="0" y="27"/>
                    </a:cubicBezTo>
                    <a:cubicBezTo>
                      <a:pt x="0" y="17"/>
                      <a:pt x="0" y="17"/>
                      <a:pt x="0" y="17"/>
                    </a:cubicBezTo>
                    <a:cubicBezTo>
                      <a:pt x="30" y="0"/>
                      <a:pt x="30" y="0"/>
                      <a:pt x="30" y="0"/>
                    </a:cubicBezTo>
                    <a:cubicBezTo>
                      <a:pt x="34" y="6"/>
                      <a:pt x="34" y="6"/>
                      <a:pt x="34" y="6"/>
                    </a:cubicBezTo>
                    <a:cubicBezTo>
                      <a:pt x="8" y="21"/>
                      <a:pt x="8" y="21"/>
                      <a:pt x="8" y="21"/>
                    </a:cubicBezTo>
                    <a:cubicBezTo>
                      <a:pt x="8" y="27"/>
                      <a:pt x="8" y="27"/>
                      <a:pt x="8" y="27"/>
                    </a:cubicBezTo>
                    <a:cubicBezTo>
                      <a:pt x="8" y="32"/>
                      <a:pt x="11" y="35"/>
                      <a:pt x="12" y="35"/>
                    </a:cubicBezTo>
                    <a:cubicBezTo>
                      <a:pt x="20" y="35"/>
                      <a:pt x="20" y="35"/>
                      <a:pt x="20" y="35"/>
                    </a:cubicBezTo>
                    <a:lnTo>
                      <a:pt x="20" y="43"/>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216" name="Freeform 622"/>
              <p:cNvSpPr>
                <a:spLocks noEditPoints="1"/>
              </p:cNvSpPr>
              <p:nvPr/>
            </p:nvSpPr>
            <p:spPr bwMode="auto">
              <a:xfrm>
                <a:off x="7223126" y="2573338"/>
                <a:ext cx="85725" cy="101600"/>
              </a:xfrm>
              <a:custGeom>
                <a:avLst/>
                <a:gdLst>
                  <a:gd name="T0" fmla="*/ 24 w 48"/>
                  <a:gd name="T1" fmla="*/ 56 h 56"/>
                  <a:gd name="T2" fmla="*/ 0 w 48"/>
                  <a:gd name="T3" fmla="*/ 26 h 56"/>
                  <a:gd name="T4" fmla="*/ 24 w 48"/>
                  <a:gd name="T5" fmla="*/ 0 h 56"/>
                  <a:gd name="T6" fmla="*/ 48 w 48"/>
                  <a:gd name="T7" fmla="*/ 26 h 56"/>
                  <a:gd name="T8" fmla="*/ 24 w 48"/>
                  <a:gd name="T9" fmla="*/ 56 h 56"/>
                  <a:gd name="T10" fmla="*/ 24 w 48"/>
                  <a:gd name="T11" fmla="*/ 8 h 56"/>
                  <a:gd name="T12" fmla="*/ 8 w 48"/>
                  <a:gd name="T13" fmla="*/ 26 h 56"/>
                  <a:gd name="T14" fmla="*/ 24 w 48"/>
                  <a:gd name="T15" fmla="*/ 48 h 56"/>
                  <a:gd name="T16" fmla="*/ 40 w 48"/>
                  <a:gd name="T17" fmla="*/ 26 h 56"/>
                  <a:gd name="T18" fmla="*/ 24 w 48"/>
                  <a:gd name="T19" fmla="*/ 8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56">
                    <a:moveTo>
                      <a:pt x="24" y="56"/>
                    </a:moveTo>
                    <a:cubicBezTo>
                      <a:pt x="11" y="56"/>
                      <a:pt x="0" y="43"/>
                      <a:pt x="0" y="26"/>
                    </a:cubicBezTo>
                    <a:cubicBezTo>
                      <a:pt x="0" y="14"/>
                      <a:pt x="3" y="0"/>
                      <a:pt x="24" y="0"/>
                    </a:cubicBezTo>
                    <a:cubicBezTo>
                      <a:pt x="45" y="0"/>
                      <a:pt x="48" y="14"/>
                      <a:pt x="48" y="26"/>
                    </a:cubicBezTo>
                    <a:cubicBezTo>
                      <a:pt x="48" y="43"/>
                      <a:pt x="38" y="56"/>
                      <a:pt x="24" y="56"/>
                    </a:cubicBezTo>
                    <a:close/>
                    <a:moveTo>
                      <a:pt x="24" y="8"/>
                    </a:moveTo>
                    <a:cubicBezTo>
                      <a:pt x="12" y="8"/>
                      <a:pt x="8" y="12"/>
                      <a:pt x="8" y="26"/>
                    </a:cubicBezTo>
                    <a:cubicBezTo>
                      <a:pt x="8" y="37"/>
                      <a:pt x="14" y="48"/>
                      <a:pt x="24" y="48"/>
                    </a:cubicBezTo>
                    <a:cubicBezTo>
                      <a:pt x="35" y="48"/>
                      <a:pt x="40" y="37"/>
                      <a:pt x="40" y="26"/>
                    </a:cubicBezTo>
                    <a:cubicBezTo>
                      <a:pt x="40" y="12"/>
                      <a:pt x="36" y="8"/>
                      <a:pt x="24" y="8"/>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217" name="Freeform 623"/>
              <p:cNvSpPr>
                <a:spLocks/>
              </p:cNvSpPr>
              <p:nvPr/>
            </p:nvSpPr>
            <p:spPr bwMode="auto">
              <a:xfrm>
                <a:off x="7285038" y="2654300"/>
                <a:ext cx="60325" cy="77788"/>
              </a:xfrm>
              <a:custGeom>
                <a:avLst/>
                <a:gdLst>
                  <a:gd name="T0" fmla="*/ 22 w 34"/>
                  <a:gd name="T1" fmla="*/ 43 h 43"/>
                  <a:gd name="T2" fmla="*/ 14 w 34"/>
                  <a:gd name="T3" fmla="*/ 43 h 43"/>
                  <a:gd name="T4" fmla="*/ 14 w 34"/>
                  <a:gd name="T5" fmla="*/ 35 h 43"/>
                  <a:gd name="T6" fmla="*/ 22 w 34"/>
                  <a:gd name="T7" fmla="*/ 35 h 43"/>
                  <a:gd name="T8" fmla="*/ 26 w 34"/>
                  <a:gd name="T9" fmla="*/ 27 h 43"/>
                  <a:gd name="T10" fmla="*/ 26 w 34"/>
                  <a:gd name="T11" fmla="*/ 21 h 43"/>
                  <a:gd name="T12" fmla="*/ 0 w 34"/>
                  <a:gd name="T13" fmla="*/ 6 h 43"/>
                  <a:gd name="T14" fmla="*/ 4 w 34"/>
                  <a:gd name="T15" fmla="*/ 0 h 43"/>
                  <a:gd name="T16" fmla="*/ 34 w 34"/>
                  <a:gd name="T17" fmla="*/ 17 h 43"/>
                  <a:gd name="T18" fmla="*/ 34 w 34"/>
                  <a:gd name="T19" fmla="*/ 27 h 43"/>
                  <a:gd name="T20" fmla="*/ 22 w 34"/>
                  <a:gd name="T21"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 h="43">
                    <a:moveTo>
                      <a:pt x="22" y="43"/>
                    </a:moveTo>
                    <a:cubicBezTo>
                      <a:pt x="14" y="43"/>
                      <a:pt x="14" y="43"/>
                      <a:pt x="14" y="43"/>
                    </a:cubicBezTo>
                    <a:cubicBezTo>
                      <a:pt x="14" y="35"/>
                      <a:pt x="14" y="35"/>
                      <a:pt x="14" y="35"/>
                    </a:cubicBezTo>
                    <a:cubicBezTo>
                      <a:pt x="22" y="35"/>
                      <a:pt x="22" y="35"/>
                      <a:pt x="22" y="35"/>
                    </a:cubicBezTo>
                    <a:cubicBezTo>
                      <a:pt x="23" y="35"/>
                      <a:pt x="26" y="32"/>
                      <a:pt x="26" y="27"/>
                    </a:cubicBezTo>
                    <a:cubicBezTo>
                      <a:pt x="26" y="21"/>
                      <a:pt x="26" y="21"/>
                      <a:pt x="26" y="21"/>
                    </a:cubicBezTo>
                    <a:cubicBezTo>
                      <a:pt x="0" y="6"/>
                      <a:pt x="0" y="6"/>
                      <a:pt x="0" y="6"/>
                    </a:cubicBezTo>
                    <a:cubicBezTo>
                      <a:pt x="4" y="0"/>
                      <a:pt x="4" y="0"/>
                      <a:pt x="4" y="0"/>
                    </a:cubicBezTo>
                    <a:cubicBezTo>
                      <a:pt x="34" y="17"/>
                      <a:pt x="34" y="17"/>
                      <a:pt x="34" y="17"/>
                    </a:cubicBezTo>
                    <a:cubicBezTo>
                      <a:pt x="34" y="27"/>
                      <a:pt x="34" y="27"/>
                      <a:pt x="34" y="27"/>
                    </a:cubicBezTo>
                    <a:cubicBezTo>
                      <a:pt x="34" y="36"/>
                      <a:pt x="29" y="43"/>
                      <a:pt x="22" y="43"/>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218" name="Freeform 624"/>
              <p:cNvSpPr>
                <a:spLocks/>
              </p:cNvSpPr>
              <p:nvPr/>
            </p:nvSpPr>
            <p:spPr bwMode="auto">
              <a:xfrm>
                <a:off x="7186613" y="2654300"/>
                <a:ext cx="61913" cy="77788"/>
              </a:xfrm>
              <a:custGeom>
                <a:avLst/>
                <a:gdLst>
                  <a:gd name="T0" fmla="*/ 20 w 34"/>
                  <a:gd name="T1" fmla="*/ 43 h 43"/>
                  <a:gd name="T2" fmla="*/ 12 w 34"/>
                  <a:gd name="T3" fmla="*/ 43 h 43"/>
                  <a:gd name="T4" fmla="*/ 0 w 34"/>
                  <a:gd name="T5" fmla="*/ 27 h 43"/>
                  <a:gd name="T6" fmla="*/ 0 w 34"/>
                  <a:gd name="T7" fmla="*/ 17 h 43"/>
                  <a:gd name="T8" fmla="*/ 30 w 34"/>
                  <a:gd name="T9" fmla="*/ 0 h 43"/>
                  <a:gd name="T10" fmla="*/ 34 w 34"/>
                  <a:gd name="T11" fmla="*/ 6 h 43"/>
                  <a:gd name="T12" fmla="*/ 8 w 34"/>
                  <a:gd name="T13" fmla="*/ 21 h 43"/>
                  <a:gd name="T14" fmla="*/ 8 w 34"/>
                  <a:gd name="T15" fmla="*/ 27 h 43"/>
                  <a:gd name="T16" fmla="*/ 12 w 34"/>
                  <a:gd name="T17" fmla="*/ 35 h 43"/>
                  <a:gd name="T18" fmla="*/ 20 w 34"/>
                  <a:gd name="T19" fmla="*/ 35 h 43"/>
                  <a:gd name="T20" fmla="*/ 20 w 34"/>
                  <a:gd name="T21"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 h="43">
                    <a:moveTo>
                      <a:pt x="20" y="43"/>
                    </a:moveTo>
                    <a:cubicBezTo>
                      <a:pt x="12" y="43"/>
                      <a:pt x="12" y="43"/>
                      <a:pt x="12" y="43"/>
                    </a:cubicBezTo>
                    <a:cubicBezTo>
                      <a:pt x="6" y="43"/>
                      <a:pt x="0" y="36"/>
                      <a:pt x="0" y="27"/>
                    </a:cubicBezTo>
                    <a:cubicBezTo>
                      <a:pt x="0" y="17"/>
                      <a:pt x="0" y="17"/>
                      <a:pt x="0" y="17"/>
                    </a:cubicBezTo>
                    <a:cubicBezTo>
                      <a:pt x="30" y="0"/>
                      <a:pt x="30" y="0"/>
                      <a:pt x="30" y="0"/>
                    </a:cubicBezTo>
                    <a:cubicBezTo>
                      <a:pt x="34" y="6"/>
                      <a:pt x="34" y="6"/>
                      <a:pt x="34" y="6"/>
                    </a:cubicBezTo>
                    <a:cubicBezTo>
                      <a:pt x="8" y="21"/>
                      <a:pt x="8" y="21"/>
                      <a:pt x="8" y="21"/>
                    </a:cubicBezTo>
                    <a:cubicBezTo>
                      <a:pt x="8" y="27"/>
                      <a:pt x="8" y="27"/>
                      <a:pt x="8" y="27"/>
                    </a:cubicBezTo>
                    <a:cubicBezTo>
                      <a:pt x="8" y="32"/>
                      <a:pt x="11" y="35"/>
                      <a:pt x="12" y="35"/>
                    </a:cubicBezTo>
                    <a:cubicBezTo>
                      <a:pt x="20" y="35"/>
                      <a:pt x="20" y="35"/>
                      <a:pt x="20" y="35"/>
                    </a:cubicBezTo>
                    <a:lnTo>
                      <a:pt x="20" y="43"/>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219" name="Freeform 625"/>
              <p:cNvSpPr>
                <a:spLocks noEditPoints="1"/>
              </p:cNvSpPr>
              <p:nvPr/>
            </p:nvSpPr>
            <p:spPr bwMode="auto">
              <a:xfrm>
                <a:off x="7223126" y="2725738"/>
                <a:ext cx="85725" cy="100013"/>
              </a:xfrm>
              <a:custGeom>
                <a:avLst/>
                <a:gdLst>
                  <a:gd name="T0" fmla="*/ 24 w 48"/>
                  <a:gd name="T1" fmla="*/ 56 h 56"/>
                  <a:gd name="T2" fmla="*/ 0 w 48"/>
                  <a:gd name="T3" fmla="*/ 26 h 56"/>
                  <a:gd name="T4" fmla="*/ 24 w 48"/>
                  <a:gd name="T5" fmla="*/ 0 h 56"/>
                  <a:gd name="T6" fmla="*/ 48 w 48"/>
                  <a:gd name="T7" fmla="*/ 26 h 56"/>
                  <a:gd name="T8" fmla="*/ 24 w 48"/>
                  <a:gd name="T9" fmla="*/ 56 h 56"/>
                  <a:gd name="T10" fmla="*/ 24 w 48"/>
                  <a:gd name="T11" fmla="*/ 8 h 56"/>
                  <a:gd name="T12" fmla="*/ 8 w 48"/>
                  <a:gd name="T13" fmla="*/ 26 h 56"/>
                  <a:gd name="T14" fmla="*/ 24 w 48"/>
                  <a:gd name="T15" fmla="*/ 48 h 56"/>
                  <a:gd name="T16" fmla="*/ 40 w 48"/>
                  <a:gd name="T17" fmla="*/ 26 h 56"/>
                  <a:gd name="T18" fmla="*/ 24 w 48"/>
                  <a:gd name="T19" fmla="*/ 8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56">
                    <a:moveTo>
                      <a:pt x="24" y="56"/>
                    </a:moveTo>
                    <a:cubicBezTo>
                      <a:pt x="11" y="56"/>
                      <a:pt x="0" y="43"/>
                      <a:pt x="0" y="26"/>
                    </a:cubicBezTo>
                    <a:cubicBezTo>
                      <a:pt x="0" y="14"/>
                      <a:pt x="3" y="0"/>
                      <a:pt x="24" y="0"/>
                    </a:cubicBezTo>
                    <a:cubicBezTo>
                      <a:pt x="45" y="0"/>
                      <a:pt x="48" y="14"/>
                      <a:pt x="48" y="26"/>
                    </a:cubicBezTo>
                    <a:cubicBezTo>
                      <a:pt x="48" y="43"/>
                      <a:pt x="38" y="56"/>
                      <a:pt x="24" y="56"/>
                    </a:cubicBezTo>
                    <a:close/>
                    <a:moveTo>
                      <a:pt x="24" y="8"/>
                    </a:moveTo>
                    <a:cubicBezTo>
                      <a:pt x="12" y="8"/>
                      <a:pt x="8" y="12"/>
                      <a:pt x="8" y="26"/>
                    </a:cubicBezTo>
                    <a:cubicBezTo>
                      <a:pt x="8" y="37"/>
                      <a:pt x="14" y="48"/>
                      <a:pt x="24" y="48"/>
                    </a:cubicBezTo>
                    <a:cubicBezTo>
                      <a:pt x="35" y="48"/>
                      <a:pt x="40" y="37"/>
                      <a:pt x="40" y="26"/>
                    </a:cubicBezTo>
                    <a:cubicBezTo>
                      <a:pt x="40" y="12"/>
                      <a:pt x="36" y="8"/>
                      <a:pt x="24" y="8"/>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220" name="Freeform 626"/>
              <p:cNvSpPr>
                <a:spLocks/>
              </p:cNvSpPr>
              <p:nvPr/>
            </p:nvSpPr>
            <p:spPr bwMode="auto">
              <a:xfrm>
                <a:off x="7186613" y="2806700"/>
                <a:ext cx="158750" cy="77788"/>
              </a:xfrm>
              <a:custGeom>
                <a:avLst/>
                <a:gdLst>
                  <a:gd name="T0" fmla="*/ 76 w 88"/>
                  <a:gd name="T1" fmla="*/ 43 h 43"/>
                  <a:gd name="T2" fmla="*/ 12 w 88"/>
                  <a:gd name="T3" fmla="*/ 43 h 43"/>
                  <a:gd name="T4" fmla="*/ 0 w 88"/>
                  <a:gd name="T5" fmla="*/ 27 h 43"/>
                  <a:gd name="T6" fmla="*/ 0 w 88"/>
                  <a:gd name="T7" fmla="*/ 17 h 43"/>
                  <a:gd name="T8" fmla="*/ 30 w 88"/>
                  <a:gd name="T9" fmla="*/ 0 h 43"/>
                  <a:gd name="T10" fmla="*/ 34 w 88"/>
                  <a:gd name="T11" fmla="*/ 6 h 43"/>
                  <a:gd name="T12" fmla="*/ 8 w 88"/>
                  <a:gd name="T13" fmla="*/ 21 h 43"/>
                  <a:gd name="T14" fmla="*/ 8 w 88"/>
                  <a:gd name="T15" fmla="*/ 27 h 43"/>
                  <a:gd name="T16" fmla="*/ 12 w 88"/>
                  <a:gd name="T17" fmla="*/ 35 h 43"/>
                  <a:gd name="T18" fmla="*/ 76 w 88"/>
                  <a:gd name="T19" fmla="*/ 35 h 43"/>
                  <a:gd name="T20" fmla="*/ 80 w 88"/>
                  <a:gd name="T21" fmla="*/ 27 h 43"/>
                  <a:gd name="T22" fmla="*/ 80 w 88"/>
                  <a:gd name="T23" fmla="*/ 21 h 43"/>
                  <a:gd name="T24" fmla="*/ 54 w 88"/>
                  <a:gd name="T25" fmla="*/ 6 h 43"/>
                  <a:gd name="T26" fmla="*/ 58 w 88"/>
                  <a:gd name="T27" fmla="*/ 0 h 43"/>
                  <a:gd name="T28" fmla="*/ 88 w 88"/>
                  <a:gd name="T29" fmla="*/ 17 h 43"/>
                  <a:gd name="T30" fmla="*/ 88 w 88"/>
                  <a:gd name="T31" fmla="*/ 27 h 43"/>
                  <a:gd name="T32" fmla="*/ 76 w 88"/>
                  <a:gd name="T33"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8" h="43">
                    <a:moveTo>
                      <a:pt x="76" y="43"/>
                    </a:moveTo>
                    <a:cubicBezTo>
                      <a:pt x="12" y="43"/>
                      <a:pt x="12" y="43"/>
                      <a:pt x="12" y="43"/>
                    </a:cubicBezTo>
                    <a:cubicBezTo>
                      <a:pt x="6" y="43"/>
                      <a:pt x="0" y="36"/>
                      <a:pt x="0" y="27"/>
                    </a:cubicBezTo>
                    <a:cubicBezTo>
                      <a:pt x="0" y="17"/>
                      <a:pt x="0" y="17"/>
                      <a:pt x="0" y="17"/>
                    </a:cubicBezTo>
                    <a:cubicBezTo>
                      <a:pt x="30" y="0"/>
                      <a:pt x="30" y="0"/>
                      <a:pt x="30" y="0"/>
                    </a:cubicBezTo>
                    <a:cubicBezTo>
                      <a:pt x="34" y="6"/>
                      <a:pt x="34" y="6"/>
                      <a:pt x="34" y="6"/>
                    </a:cubicBezTo>
                    <a:cubicBezTo>
                      <a:pt x="8" y="21"/>
                      <a:pt x="8" y="21"/>
                      <a:pt x="8" y="21"/>
                    </a:cubicBezTo>
                    <a:cubicBezTo>
                      <a:pt x="8" y="27"/>
                      <a:pt x="8" y="27"/>
                      <a:pt x="8" y="27"/>
                    </a:cubicBezTo>
                    <a:cubicBezTo>
                      <a:pt x="8" y="32"/>
                      <a:pt x="11" y="35"/>
                      <a:pt x="12" y="35"/>
                    </a:cubicBezTo>
                    <a:cubicBezTo>
                      <a:pt x="76" y="35"/>
                      <a:pt x="76" y="35"/>
                      <a:pt x="76" y="35"/>
                    </a:cubicBezTo>
                    <a:cubicBezTo>
                      <a:pt x="77" y="35"/>
                      <a:pt x="80" y="32"/>
                      <a:pt x="80" y="27"/>
                    </a:cubicBezTo>
                    <a:cubicBezTo>
                      <a:pt x="80" y="21"/>
                      <a:pt x="80" y="21"/>
                      <a:pt x="80" y="21"/>
                    </a:cubicBezTo>
                    <a:cubicBezTo>
                      <a:pt x="54" y="6"/>
                      <a:pt x="54" y="6"/>
                      <a:pt x="54" y="6"/>
                    </a:cubicBezTo>
                    <a:cubicBezTo>
                      <a:pt x="58" y="0"/>
                      <a:pt x="58" y="0"/>
                      <a:pt x="58" y="0"/>
                    </a:cubicBezTo>
                    <a:cubicBezTo>
                      <a:pt x="88" y="17"/>
                      <a:pt x="88" y="17"/>
                      <a:pt x="88" y="17"/>
                    </a:cubicBezTo>
                    <a:cubicBezTo>
                      <a:pt x="88" y="27"/>
                      <a:pt x="88" y="27"/>
                      <a:pt x="88" y="27"/>
                    </a:cubicBezTo>
                    <a:cubicBezTo>
                      <a:pt x="88" y="36"/>
                      <a:pt x="83" y="43"/>
                      <a:pt x="76" y="43"/>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221" name="Freeform 627"/>
              <p:cNvSpPr>
                <a:spLocks/>
              </p:cNvSpPr>
              <p:nvPr/>
            </p:nvSpPr>
            <p:spPr bwMode="auto">
              <a:xfrm>
                <a:off x="7324726" y="2768600"/>
                <a:ext cx="323850" cy="71438"/>
              </a:xfrm>
              <a:custGeom>
                <a:avLst/>
                <a:gdLst>
                  <a:gd name="T0" fmla="*/ 204 w 204"/>
                  <a:gd name="T1" fmla="*/ 45 h 45"/>
                  <a:gd name="T2" fmla="*/ 22 w 204"/>
                  <a:gd name="T3" fmla="*/ 45 h 45"/>
                  <a:gd name="T4" fmla="*/ 22 w 204"/>
                  <a:gd name="T5" fmla="*/ 36 h 45"/>
                  <a:gd name="T6" fmla="*/ 195 w 204"/>
                  <a:gd name="T7" fmla="*/ 36 h 45"/>
                  <a:gd name="T8" fmla="*/ 195 w 204"/>
                  <a:gd name="T9" fmla="*/ 9 h 45"/>
                  <a:gd name="T10" fmla="*/ 0 w 204"/>
                  <a:gd name="T11" fmla="*/ 9 h 45"/>
                  <a:gd name="T12" fmla="*/ 0 w 204"/>
                  <a:gd name="T13" fmla="*/ 0 h 45"/>
                  <a:gd name="T14" fmla="*/ 204 w 204"/>
                  <a:gd name="T15" fmla="*/ 0 h 45"/>
                  <a:gd name="T16" fmla="*/ 204 w 204"/>
                  <a:gd name="T17"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4" h="45">
                    <a:moveTo>
                      <a:pt x="204" y="45"/>
                    </a:moveTo>
                    <a:lnTo>
                      <a:pt x="22" y="45"/>
                    </a:lnTo>
                    <a:lnTo>
                      <a:pt x="22" y="36"/>
                    </a:lnTo>
                    <a:lnTo>
                      <a:pt x="195" y="36"/>
                    </a:lnTo>
                    <a:lnTo>
                      <a:pt x="195" y="9"/>
                    </a:lnTo>
                    <a:lnTo>
                      <a:pt x="0" y="9"/>
                    </a:lnTo>
                    <a:lnTo>
                      <a:pt x="0" y="0"/>
                    </a:lnTo>
                    <a:lnTo>
                      <a:pt x="204" y="0"/>
                    </a:lnTo>
                    <a:lnTo>
                      <a:pt x="204" y="45"/>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222" name="Freeform 628"/>
              <p:cNvSpPr>
                <a:spLocks/>
              </p:cNvSpPr>
              <p:nvPr/>
            </p:nvSpPr>
            <p:spPr bwMode="auto">
              <a:xfrm>
                <a:off x="7324726" y="2617788"/>
                <a:ext cx="323850" cy="71438"/>
              </a:xfrm>
              <a:custGeom>
                <a:avLst/>
                <a:gdLst>
                  <a:gd name="T0" fmla="*/ 204 w 204"/>
                  <a:gd name="T1" fmla="*/ 45 h 45"/>
                  <a:gd name="T2" fmla="*/ 22 w 204"/>
                  <a:gd name="T3" fmla="*/ 45 h 45"/>
                  <a:gd name="T4" fmla="*/ 22 w 204"/>
                  <a:gd name="T5" fmla="*/ 36 h 45"/>
                  <a:gd name="T6" fmla="*/ 195 w 204"/>
                  <a:gd name="T7" fmla="*/ 36 h 45"/>
                  <a:gd name="T8" fmla="*/ 195 w 204"/>
                  <a:gd name="T9" fmla="*/ 9 h 45"/>
                  <a:gd name="T10" fmla="*/ 0 w 204"/>
                  <a:gd name="T11" fmla="*/ 9 h 45"/>
                  <a:gd name="T12" fmla="*/ 0 w 204"/>
                  <a:gd name="T13" fmla="*/ 0 h 45"/>
                  <a:gd name="T14" fmla="*/ 204 w 204"/>
                  <a:gd name="T15" fmla="*/ 0 h 45"/>
                  <a:gd name="T16" fmla="*/ 204 w 204"/>
                  <a:gd name="T17"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4" h="45">
                    <a:moveTo>
                      <a:pt x="204" y="45"/>
                    </a:moveTo>
                    <a:lnTo>
                      <a:pt x="22" y="45"/>
                    </a:lnTo>
                    <a:lnTo>
                      <a:pt x="22" y="36"/>
                    </a:lnTo>
                    <a:lnTo>
                      <a:pt x="195" y="36"/>
                    </a:lnTo>
                    <a:lnTo>
                      <a:pt x="195" y="9"/>
                    </a:lnTo>
                    <a:lnTo>
                      <a:pt x="0" y="9"/>
                    </a:lnTo>
                    <a:lnTo>
                      <a:pt x="0" y="0"/>
                    </a:lnTo>
                    <a:lnTo>
                      <a:pt x="204" y="0"/>
                    </a:lnTo>
                    <a:lnTo>
                      <a:pt x="204" y="45"/>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223" name="Freeform 629"/>
              <p:cNvSpPr>
                <a:spLocks/>
              </p:cNvSpPr>
              <p:nvPr/>
            </p:nvSpPr>
            <p:spPr bwMode="auto">
              <a:xfrm>
                <a:off x="7324726" y="2465388"/>
                <a:ext cx="323850" cy="73025"/>
              </a:xfrm>
              <a:custGeom>
                <a:avLst/>
                <a:gdLst>
                  <a:gd name="T0" fmla="*/ 204 w 204"/>
                  <a:gd name="T1" fmla="*/ 46 h 46"/>
                  <a:gd name="T2" fmla="*/ 22 w 204"/>
                  <a:gd name="T3" fmla="*/ 46 h 46"/>
                  <a:gd name="T4" fmla="*/ 22 w 204"/>
                  <a:gd name="T5" fmla="*/ 37 h 46"/>
                  <a:gd name="T6" fmla="*/ 195 w 204"/>
                  <a:gd name="T7" fmla="*/ 37 h 46"/>
                  <a:gd name="T8" fmla="*/ 195 w 204"/>
                  <a:gd name="T9" fmla="*/ 9 h 46"/>
                  <a:gd name="T10" fmla="*/ 0 w 204"/>
                  <a:gd name="T11" fmla="*/ 9 h 46"/>
                  <a:gd name="T12" fmla="*/ 0 w 204"/>
                  <a:gd name="T13" fmla="*/ 0 h 46"/>
                  <a:gd name="T14" fmla="*/ 204 w 204"/>
                  <a:gd name="T15" fmla="*/ 0 h 46"/>
                  <a:gd name="T16" fmla="*/ 204 w 204"/>
                  <a:gd name="T17" fmla="*/ 4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4" h="46">
                    <a:moveTo>
                      <a:pt x="204" y="46"/>
                    </a:moveTo>
                    <a:lnTo>
                      <a:pt x="22" y="46"/>
                    </a:lnTo>
                    <a:lnTo>
                      <a:pt x="22" y="37"/>
                    </a:lnTo>
                    <a:lnTo>
                      <a:pt x="195" y="37"/>
                    </a:lnTo>
                    <a:lnTo>
                      <a:pt x="195" y="9"/>
                    </a:lnTo>
                    <a:lnTo>
                      <a:pt x="0" y="9"/>
                    </a:lnTo>
                    <a:lnTo>
                      <a:pt x="0" y="0"/>
                    </a:lnTo>
                    <a:lnTo>
                      <a:pt x="204" y="0"/>
                    </a:lnTo>
                    <a:lnTo>
                      <a:pt x="204" y="46"/>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229" name="Rectangle 630"/>
              <p:cNvSpPr>
                <a:spLocks noChangeArrowheads="1"/>
              </p:cNvSpPr>
              <p:nvPr/>
            </p:nvSpPr>
            <p:spPr bwMode="auto">
              <a:xfrm>
                <a:off x="7359651" y="2493963"/>
                <a:ext cx="14288" cy="15875"/>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230" name="Rectangle 631"/>
              <p:cNvSpPr>
                <a:spLocks noChangeArrowheads="1"/>
              </p:cNvSpPr>
              <p:nvPr/>
            </p:nvSpPr>
            <p:spPr bwMode="auto">
              <a:xfrm>
                <a:off x="7388226" y="2493963"/>
                <a:ext cx="14288" cy="15875"/>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231" name="Rectangle 632"/>
              <p:cNvSpPr>
                <a:spLocks noChangeArrowheads="1"/>
              </p:cNvSpPr>
              <p:nvPr/>
            </p:nvSpPr>
            <p:spPr bwMode="auto">
              <a:xfrm>
                <a:off x="7416801" y="2493963"/>
                <a:ext cx="15875" cy="15875"/>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232" name="Rectangle 633"/>
              <p:cNvSpPr>
                <a:spLocks noChangeArrowheads="1"/>
              </p:cNvSpPr>
              <p:nvPr/>
            </p:nvSpPr>
            <p:spPr bwMode="auto">
              <a:xfrm>
                <a:off x="7446963" y="2493963"/>
                <a:ext cx="14288" cy="15875"/>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233" name="Rectangle 634"/>
              <p:cNvSpPr>
                <a:spLocks noChangeArrowheads="1"/>
              </p:cNvSpPr>
              <p:nvPr/>
            </p:nvSpPr>
            <p:spPr bwMode="auto">
              <a:xfrm>
                <a:off x="7475538" y="2493963"/>
                <a:ext cx="14288" cy="15875"/>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234" name="Rectangle 635"/>
              <p:cNvSpPr>
                <a:spLocks noChangeArrowheads="1"/>
              </p:cNvSpPr>
              <p:nvPr/>
            </p:nvSpPr>
            <p:spPr bwMode="auto">
              <a:xfrm>
                <a:off x="7504113" y="2493963"/>
                <a:ext cx="14288" cy="15875"/>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235" name="Rectangle 636"/>
              <p:cNvSpPr>
                <a:spLocks noChangeArrowheads="1"/>
              </p:cNvSpPr>
              <p:nvPr/>
            </p:nvSpPr>
            <p:spPr bwMode="auto">
              <a:xfrm>
                <a:off x="7359651" y="2646363"/>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236" name="Rectangle 637"/>
              <p:cNvSpPr>
                <a:spLocks noChangeArrowheads="1"/>
              </p:cNvSpPr>
              <p:nvPr/>
            </p:nvSpPr>
            <p:spPr bwMode="auto">
              <a:xfrm>
                <a:off x="7388226" y="2646363"/>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237" name="Rectangle 638"/>
              <p:cNvSpPr>
                <a:spLocks noChangeArrowheads="1"/>
              </p:cNvSpPr>
              <p:nvPr/>
            </p:nvSpPr>
            <p:spPr bwMode="auto">
              <a:xfrm>
                <a:off x="7416801" y="2646363"/>
                <a:ext cx="15875"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238" name="Rectangle 639"/>
              <p:cNvSpPr>
                <a:spLocks noChangeArrowheads="1"/>
              </p:cNvSpPr>
              <p:nvPr/>
            </p:nvSpPr>
            <p:spPr bwMode="auto">
              <a:xfrm>
                <a:off x="7446963" y="2646363"/>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239" name="Rectangle 640"/>
              <p:cNvSpPr>
                <a:spLocks noChangeArrowheads="1"/>
              </p:cNvSpPr>
              <p:nvPr/>
            </p:nvSpPr>
            <p:spPr bwMode="auto">
              <a:xfrm>
                <a:off x="7475538" y="2646363"/>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298" name="Rectangle 641"/>
              <p:cNvSpPr>
                <a:spLocks noChangeArrowheads="1"/>
              </p:cNvSpPr>
              <p:nvPr/>
            </p:nvSpPr>
            <p:spPr bwMode="auto">
              <a:xfrm>
                <a:off x="7504113" y="2646363"/>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299" name="Rectangle 642"/>
              <p:cNvSpPr>
                <a:spLocks noChangeArrowheads="1"/>
              </p:cNvSpPr>
              <p:nvPr/>
            </p:nvSpPr>
            <p:spPr bwMode="auto">
              <a:xfrm>
                <a:off x="7532688" y="2646363"/>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300" name="Rectangle 643"/>
              <p:cNvSpPr>
                <a:spLocks noChangeArrowheads="1"/>
              </p:cNvSpPr>
              <p:nvPr/>
            </p:nvSpPr>
            <p:spPr bwMode="auto">
              <a:xfrm>
                <a:off x="7561263" y="2646363"/>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301" name="Rectangle 644"/>
              <p:cNvSpPr>
                <a:spLocks noChangeArrowheads="1"/>
              </p:cNvSpPr>
              <p:nvPr/>
            </p:nvSpPr>
            <p:spPr bwMode="auto">
              <a:xfrm>
                <a:off x="7359651" y="2797175"/>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302" name="Rectangle 645"/>
              <p:cNvSpPr>
                <a:spLocks noChangeArrowheads="1"/>
              </p:cNvSpPr>
              <p:nvPr/>
            </p:nvSpPr>
            <p:spPr bwMode="auto">
              <a:xfrm>
                <a:off x="7388226" y="2797175"/>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303" name="Rectangle 646"/>
              <p:cNvSpPr>
                <a:spLocks noChangeArrowheads="1"/>
              </p:cNvSpPr>
              <p:nvPr/>
            </p:nvSpPr>
            <p:spPr bwMode="auto">
              <a:xfrm>
                <a:off x="7416801" y="2797175"/>
                <a:ext cx="15875"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304" name="Rectangle 647"/>
              <p:cNvSpPr>
                <a:spLocks noChangeArrowheads="1"/>
              </p:cNvSpPr>
              <p:nvPr/>
            </p:nvSpPr>
            <p:spPr bwMode="auto">
              <a:xfrm>
                <a:off x="7446963" y="2797175"/>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305" name="Rectangle 648"/>
              <p:cNvSpPr>
                <a:spLocks noChangeArrowheads="1"/>
              </p:cNvSpPr>
              <p:nvPr/>
            </p:nvSpPr>
            <p:spPr bwMode="auto">
              <a:xfrm>
                <a:off x="7475538" y="2797175"/>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306" name="Rectangle 649"/>
              <p:cNvSpPr>
                <a:spLocks noChangeArrowheads="1"/>
              </p:cNvSpPr>
              <p:nvPr/>
            </p:nvSpPr>
            <p:spPr bwMode="auto">
              <a:xfrm>
                <a:off x="7359651" y="2854325"/>
                <a:ext cx="57150" cy="15875"/>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307" name="Rectangle 650"/>
              <p:cNvSpPr>
                <a:spLocks noChangeArrowheads="1"/>
              </p:cNvSpPr>
              <p:nvPr/>
            </p:nvSpPr>
            <p:spPr bwMode="auto">
              <a:xfrm>
                <a:off x="7432676" y="2854325"/>
                <a:ext cx="142875" cy="15875"/>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308" name="Rectangle 651"/>
              <p:cNvSpPr>
                <a:spLocks noChangeArrowheads="1"/>
              </p:cNvSpPr>
              <p:nvPr/>
            </p:nvSpPr>
            <p:spPr bwMode="auto">
              <a:xfrm>
                <a:off x="7359651" y="2703513"/>
                <a:ext cx="130175"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309" name="Rectangle 652"/>
              <p:cNvSpPr>
                <a:spLocks noChangeArrowheads="1"/>
              </p:cNvSpPr>
              <p:nvPr/>
            </p:nvSpPr>
            <p:spPr bwMode="auto">
              <a:xfrm>
                <a:off x="7504113" y="2703513"/>
                <a:ext cx="7143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310" name="Rectangle 653"/>
              <p:cNvSpPr>
                <a:spLocks noChangeArrowheads="1"/>
              </p:cNvSpPr>
              <p:nvPr/>
            </p:nvSpPr>
            <p:spPr bwMode="auto">
              <a:xfrm>
                <a:off x="7475538" y="2552700"/>
                <a:ext cx="28575"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311" name="Rectangle 654"/>
              <p:cNvSpPr>
                <a:spLocks noChangeArrowheads="1"/>
              </p:cNvSpPr>
              <p:nvPr/>
            </p:nvSpPr>
            <p:spPr bwMode="auto">
              <a:xfrm>
                <a:off x="7359651" y="2552700"/>
                <a:ext cx="101600"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312" name="Rectangle 655"/>
              <p:cNvSpPr>
                <a:spLocks noChangeArrowheads="1"/>
              </p:cNvSpPr>
              <p:nvPr/>
            </p:nvSpPr>
            <p:spPr bwMode="auto">
              <a:xfrm>
                <a:off x="7518401" y="2552700"/>
                <a:ext cx="57150"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grpSp>
      </p:grpSp>
      <p:sp>
        <p:nvSpPr>
          <p:cNvPr id="314" name="Title 1">
            <a:extLst>
              <a:ext uri="{FF2B5EF4-FFF2-40B4-BE49-F238E27FC236}">
                <a16:creationId xmlns="" xmlns:a16="http://schemas.microsoft.com/office/drawing/2014/main" id="{C4CC0F66-F716-9E4A-A350-90E627E348D3}"/>
              </a:ext>
            </a:extLst>
          </p:cNvPr>
          <p:cNvSpPr txBox="1">
            <a:spLocks/>
          </p:cNvSpPr>
          <p:nvPr/>
        </p:nvSpPr>
        <p:spPr bwMode="auto">
          <a:xfrm>
            <a:off x="4189689" y="4980462"/>
            <a:ext cx="1019376" cy="437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L="0" marR="0" lvl="0" indent="0" algn="ctr" defTabSz="457200" rtl="0" eaLnBrk="0" fontAlgn="base" latinLnBrk="0" hangingPunct="0">
              <a:lnSpc>
                <a:spcPct val="100000"/>
              </a:lnSpc>
              <a:spcBef>
                <a:spcPct val="0"/>
              </a:spcBef>
              <a:spcAft>
                <a:spcPct val="0"/>
              </a:spcAft>
              <a:buClrTx/>
              <a:buSzTx/>
              <a:buFontTx/>
              <a:buNone/>
              <a:tabLst/>
              <a:defRPr/>
            </a:pPr>
            <a:r>
              <a:rPr kumimoji="0" lang="en-CA" sz="1200" b="1" i="0" u="none" strike="noStrike" kern="1200" cap="none" spc="0" normalizeH="0" baseline="0" noProof="0" dirty="0" smtClean="0">
                <a:ln>
                  <a:noFill/>
                </a:ln>
                <a:solidFill>
                  <a:srgbClr val="E47623"/>
                </a:solidFill>
                <a:effectLst/>
                <a:uLnTx/>
                <a:uFillTx/>
                <a:latin typeface="Century Gothic" pitchFamily="34" charset="0"/>
                <a:ea typeface="ヒラギノ角ゴ Pro W3" pitchFamily="126" charset="-128"/>
              </a:rPr>
              <a:t>Team </a:t>
            </a:r>
            <a:r>
              <a:rPr kumimoji="0" lang="en-CA" sz="1200" b="1" i="0" u="none" strike="noStrike" kern="1200" cap="none" spc="0" normalizeH="0" baseline="0" noProof="0" dirty="0" err="1" smtClean="0">
                <a:ln>
                  <a:noFill/>
                </a:ln>
                <a:solidFill>
                  <a:srgbClr val="E47623"/>
                </a:solidFill>
                <a:effectLst/>
                <a:uLnTx/>
                <a:uFillTx/>
                <a:latin typeface="Century Gothic" pitchFamily="34" charset="0"/>
                <a:ea typeface="ヒラギノ角ゴ Pro W3" pitchFamily="126" charset="-128"/>
              </a:rPr>
              <a:t>Standup</a:t>
            </a:r>
            <a:endParaRPr kumimoji="0" lang="en-CA" sz="1200" b="1" i="0" u="none" strike="noStrike" kern="1200" cap="none" spc="0" normalizeH="0" baseline="0" noProof="0" dirty="0">
              <a:ln>
                <a:noFill/>
              </a:ln>
              <a:solidFill>
                <a:srgbClr val="E47623"/>
              </a:solidFill>
              <a:effectLst/>
              <a:uLnTx/>
              <a:uFillTx/>
              <a:latin typeface="Century Gothic" pitchFamily="34" charset="0"/>
              <a:ea typeface="ヒラギノ角ゴ Pro W3" pitchFamily="126" charset="-128"/>
            </a:endParaRPr>
          </a:p>
        </p:txBody>
      </p:sp>
      <p:grpSp>
        <p:nvGrpSpPr>
          <p:cNvPr id="5" name="Group 4"/>
          <p:cNvGrpSpPr>
            <a:grpSpLocks noChangeAspect="1"/>
          </p:cNvGrpSpPr>
          <p:nvPr/>
        </p:nvGrpSpPr>
        <p:grpSpPr>
          <a:xfrm>
            <a:off x="4256168" y="4079321"/>
            <a:ext cx="899378" cy="901141"/>
            <a:chOff x="3720629" y="3760345"/>
            <a:chExt cx="1998618" cy="2002536"/>
          </a:xfrm>
        </p:grpSpPr>
        <p:sp>
          <p:nvSpPr>
            <p:cNvPr id="313" name="Oval 312"/>
            <p:cNvSpPr/>
            <p:nvPr/>
          </p:nvSpPr>
          <p:spPr>
            <a:xfrm>
              <a:off x="3720629" y="3760345"/>
              <a:ext cx="1998618" cy="2002536"/>
            </a:xfrm>
            <a:prstGeom prst="ellipse">
              <a:avLst/>
            </a:prstGeom>
            <a:solidFill>
              <a:schemeClr val="bg1"/>
            </a:solidFill>
            <a:ln>
              <a:solidFill>
                <a:srgbClr val="E47623"/>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15" name="Group 314"/>
            <p:cNvGrpSpPr/>
            <p:nvPr/>
          </p:nvGrpSpPr>
          <p:grpSpPr>
            <a:xfrm>
              <a:off x="4262737" y="4140811"/>
              <a:ext cx="914400" cy="914400"/>
              <a:chOff x="4778376" y="3949700"/>
              <a:chExt cx="403226" cy="461963"/>
            </a:xfrm>
          </p:grpSpPr>
          <p:sp>
            <p:nvSpPr>
              <p:cNvPr id="316" name="Rectangle 577"/>
              <p:cNvSpPr>
                <a:spLocks noChangeArrowheads="1"/>
              </p:cNvSpPr>
              <p:nvPr/>
            </p:nvSpPr>
            <p:spPr bwMode="auto">
              <a:xfrm>
                <a:off x="4973639" y="4260850"/>
                <a:ext cx="14288" cy="150813"/>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317" name="Freeform 578"/>
              <p:cNvSpPr>
                <a:spLocks noEditPoints="1"/>
              </p:cNvSpPr>
              <p:nvPr/>
            </p:nvSpPr>
            <p:spPr bwMode="auto">
              <a:xfrm>
                <a:off x="4937126" y="3949700"/>
                <a:ext cx="87313" cy="87313"/>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8 h 48"/>
                  <a:gd name="T12" fmla="*/ 8 w 48"/>
                  <a:gd name="T13" fmla="*/ 24 h 48"/>
                  <a:gd name="T14" fmla="*/ 24 w 48"/>
                  <a:gd name="T15" fmla="*/ 40 h 48"/>
                  <a:gd name="T16" fmla="*/ 40 w 48"/>
                  <a:gd name="T17" fmla="*/ 24 h 48"/>
                  <a:gd name="T18" fmla="*/ 24 w 48"/>
                  <a:gd name="T19" fmla="*/ 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7"/>
                      <a:pt x="0" y="24"/>
                    </a:cubicBezTo>
                    <a:cubicBezTo>
                      <a:pt x="0" y="11"/>
                      <a:pt x="11" y="0"/>
                      <a:pt x="24" y="0"/>
                    </a:cubicBezTo>
                    <a:cubicBezTo>
                      <a:pt x="37" y="0"/>
                      <a:pt x="48" y="11"/>
                      <a:pt x="48" y="24"/>
                    </a:cubicBezTo>
                    <a:cubicBezTo>
                      <a:pt x="48" y="37"/>
                      <a:pt x="37" y="48"/>
                      <a:pt x="24" y="48"/>
                    </a:cubicBezTo>
                    <a:close/>
                    <a:moveTo>
                      <a:pt x="24" y="8"/>
                    </a:moveTo>
                    <a:cubicBezTo>
                      <a:pt x="15" y="8"/>
                      <a:pt x="8" y="15"/>
                      <a:pt x="8" y="24"/>
                    </a:cubicBezTo>
                    <a:cubicBezTo>
                      <a:pt x="8" y="33"/>
                      <a:pt x="15" y="40"/>
                      <a:pt x="24" y="40"/>
                    </a:cubicBezTo>
                    <a:cubicBezTo>
                      <a:pt x="33" y="40"/>
                      <a:pt x="40" y="33"/>
                      <a:pt x="40" y="24"/>
                    </a:cubicBezTo>
                    <a:cubicBezTo>
                      <a:pt x="40" y="15"/>
                      <a:pt x="33" y="8"/>
                      <a:pt x="24" y="8"/>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318" name="Freeform 579"/>
              <p:cNvSpPr>
                <a:spLocks/>
              </p:cNvSpPr>
              <p:nvPr/>
            </p:nvSpPr>
            <p:spPr bwMode="auto">
              <a:xfrm>
                <a:off x="4894264" y="4051300"/>
                <a:ext cx="173038" cy="57150"/>
              </a:xfrm>
              <a:custGeom>
                <a:avLst/>
                <a:gdLst>
                  <a:gd name="T0" fmla="*/ 96 w 96"/>
                  <a:gd name="T1" fmla="*/ 32 h 32"/>
                  <a:gd name="T2" fmla="*/ 88 w 96"/>
                  <a:gd name="T3" fmla="*/ 32 h 32"/>
                  <a:gd name="T4" fmla="*/ 88 w 96"/>
                  <a:gd name="T5" fmla="*/ 28 h 32"/>
                  <a:gd name="T6" fmla="*/ 68 w 96"/>
                  <a:gd name="T7" fmla="*/ 8 h 32"/>
                  <a:gd name="T8" fmla="*/ 28 w 96"/>
                  <a:gd name="T9" fmla="*/ 8 h 32"/>
                  <a:gd name="T10" fmla="*/ 8 w 96"/>
                  <a:gd name="T11" fmla="*/ 28 h 32"/>
                  <a:gd name="T12" fmla="*/ 8 w 96"/>
                  <a:gd name="T13" fmla="*/ 32 h 32"/>
                  <a:gd name="T14" fmla="*/ 0 w 96"/>
                  <a:gd name="T15" fmla="*/ 32 h 32"/>
                  <a:gd name="T16" fmla="*/ 0 w 96"/>
                  <a:gd name="T17" fmla="*/ 28 h 32"/>
                  <a:gd name="T18" fmla="*/ 28 w 96"/>
                  <a:gd name="T19" fmla="*/ 0 h 32"/>
                  <a:gd name="T20" fmla="*/ 68 w 96"/>
                  <a:gd name="T21" fmla="*/ 0 h 32"/>
                  <a:gd name="T22" fmla="*/ 96 w 96"/>
                  <a:gd name="T23" fmla="*/ 28 h 32"/>
                  <a:gd name="T24" fmla="*/ 96 w 96"/>
                  <a:gd name="T25"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6" h="32">
                    <a:moveTo>
                      <a:pt x="96" y="32"/>
                    </a:moveTo>
                    <a:cubicBezTo>
                      <a:pt x="88" y="32"/>
                      <a:pt x="88" y="32"/>
                      <a:pt x="88" y="32"/>
                    </a:cubicBezTo>
                    <a:cubicBezTo>
                      <a:pt x="88" y="28"/>
                      <a:pt x="88" y="28"/>
                      <a:pt x="88" y="28"/>
                    </a:cubicBezTo>
                    <a:cubicBezTo>
                      <a:pt x="88" y="17"/>
                      <a:pt x="79" y="8"/>
                      <a:pt x="68" y="8"/>
                    </a:cubicBezTo>
                    <a:cubicBezTo>
                      <a:pt x="28" y="8"/>
                      <a:pt x="28" y="8"/>
                      <a:pt x="28" y="8"/>
                    </a:cubicBezTo>
                    <a:cubicBezTo>
                      <a:pt x="17" y="8"/>
                      <a:pt x="8" y="17"/>
                      <a:pt x="8" y="28"/>
                    </a:cubicBezTo>
                    <a:cubicBezTo>
                      <a:pt x="8" y="32"/>
                      <a:pt x="8" y="32"/>
                      <a:pt x="8" y="32"/>
                    </a:cubicBezTo>
                    <a:cubicBezTo>
                      <a:pt x="0" y="32"/>
                      <a:pt x="0" y="32"/>
                      <a:pt x="0" y="32"/>
                    </a:cubicBezTo>
                    <a:cubicBezTo>
                      <a:pt x="0" y="28"/>
                      <a:pt x="0" y="28"/>
                      <a:pt x="0" y="28"/>
                    </a:cubicBezTo>
                    <a:cubicBezTo>
                      <a:pt x="0" y="13"/>
                      <a:pt x="12" y="0"/>
                      <a:pt x="28" y="0"/>
                    </a:cubicBezTo>
                    <a:cubicBezTo>
                      <a:pt x="68" y="0"/>
                      <a:pt x="68" y="0"/>
                      <a:pt x="68" y="0"/>
                    </a:cubicBezTo>
                    <a:cubicBezTo>
                      <a:pt x="83" y="0"/>
                      <a:pt x="96" y="13"/>
                      <a:pt x="96" y="28"/>
                    </a:cubicBezTo>
                    <a:lnTo>
                      <a:pt x="96" y="32"/>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319" name="Rectangle 580"/>
              <p:cNvSpPr>
                <a:spLocks noChangeArrowheads="1"/>
              </p:cNvSpPr>
              <p:nvPr/>
            </p:nvSpPr>
            <p:spPr bwMode="auto">
              <a:xfrm>
                <a:off x="4851401" y="4289425"/>
                <a:ext cx="14288" cy="12223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320" name="Freeform 581"/>
              <p:cNvSpPr>
                <a:spLocks noEditPoints="1"/>
              </p:cNvSpPr>
              <p:nvPr/>
            </p:nvSpPr>
            <p:spPr bwMode="auto">
              <a:xfrm>
                <a:off x="4822826" y="4014788"/>
                <a:ext cx="71438" cy="73025"/>
              </a:xfrm>
              <a:custGeom>
                <a:avLst/>
                <a:gdLst>
                  <a:gd name="T0" fmla="*/ 20 w 40"/>
                  <a:gd name="T1" fmla="*/ 40 h 40"/>
                  <a:gd name="T2" fmla="*/ 0 w 40"/>
                  <a:gd name="T3" fmla="*/ 20 h 40"/>
                  <a:gd name="T4" fmla="*/ 20 w 40"/>
                  <a:gd name="T5" fmla="*/ 0 h 40"/>
                  <a:gd name="T6" fmla="*/ 40 w 40"/>
                  <a:gd name="T7" fmla="*/ 20 h 40"/>
                  <a:gd name="T8" fmla="*/ 20 w 40"/>
                  <a:gd name="T9" fmla="*/ 40 h 40"/>
                  <a:gd name="T10" fmla="*/ 20 w 40"/>
                  <a:gd name="T11" fmla="*/ 8 h 40"/>
                  <a:gd name="T12" fmla="*/ 8 w 40"/>
                  <a:gd name="T13" fmla="*/ 20 h 40"/>
                  <a:gd name="T14" fmla="*/ 20 w 40"/>
                  <a:gd name="T15" fmla="*/ 32 h 40"/>
                  <a:gd name="T16" fmla="*/ 32 w 40"/>
                  <a:gd name="T17" fmla="*/ 20 h 40"/>
                  <a:gd name="T18" fmla="*/ 20 w 40"/>
                  <a:gd name="T19" fmla="*/ 8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8"/>
                    </a:moveTo>
                    <a:cubicBezTo>
                      <a:pt x="13" y="8"/>
                      <a:pt x="8" y="13"/>
                      <a:pt x="8" y="20"/>
                    </a:cubicBezTo>
                    <a:cubicBezTo>
                      <a:pt x="8" y="27"/>
                      <a:pt x="13" y="32"/>
                      <a:pt x="20" y="32"/>
                    </a:cubicBezTo>
                    <a:cubicBezTo>
                      <a:pt x="26" y="32"/>
                      <a:pt x="32" y="27"/>
                      <a:pt x="32" y="20"/>
                    </a:cubicBezTo>
                    <a:cubicBezTo>
                      <a:pt x="32" y="13"/>
                      <a:pt x="26" y="8"/>
                      <a:pt x="20" y="8"/>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321" name="Freeform 582"/>
              <p:cNvSpPr>
                <a:spLocks/>
              </p:cNvSpPr>
              <p:nvPr/>
            </p:nvSpPr>
            <p:spPr bwMode="auto">
              <a:xfrm>
                <a:off x="4778376" y="4102100"/>
                <a:ext cx="158750" cy="309563"/>
              </a:xfrm>
              <a:custGeom>
                <a:avLst/>
                <a:gdLst>
                  <a:gd name="T0" fmla="*/ 72 w 88"/>
                  <a:gd name="T1" fmla="*/ 172 h 172"/>
                  <a:gd name="T2" fmla="*/ 64 w 88"/>
                  <a:gd name="T3" fmla="*/ 172 h 172"/>
                  <a:gd name="T4" fmla="*/ 64 w 88"/>
                  <a:gd name="T5" fmla="*/ 88 h 172"/>
                  <a:gd name="T6" fmla="*/ 80 w 88"/>
                  <a:gd name="T7" fmla="*/ 88 h 172"/>
                  <a:gd name="T8" fmla="*/ 80 w 88"/>
                  <a:gd name="T9" fmla="*/ 24 h 172"/>
                  <a:gd name="T10" fmla="*/ 64 w 88"/>
                  <a:gd name="T11" fmla="*/ 8 h 172"/>
                  <a:gd name="T12" fmla="*/ 24 w 88"/>
                  <a:gd name="T13" fmla="*/ 8 h 172"/>
                  <a:gd name="T14" fmla="*/ 8 w 88"/>
                  <a:gd name="T15" fmla="*/ 24 h 172"/>
                  <a:gd name="T16" fmla="*/ 8 w 88"/>
                  <a:gd name="T17" fmla="*/ 88 h 172"/>
                  <a:gd name="T18" fmla="*/ 24 w 88"/>
                  <a:gd name="T19" fmla="*/ 88 h 172"/>
                  <a:gd name="T20" fmla="*/ 24 w 88"/>
                  <a:gd name="T21" fmla="*/ 172 h 172"/>
                  <a:gd name="T22" fmla="*/ 16 w 88"/>
                  <a:gd name="T23" fmla="*/ 172 h 172"/>
                  <a:gd name="T24" fmla="*/ 16 w 88"/>
                  <a:gd name="T25" fmla="*/ 96 h 172"/>
                  <a:gd name="T26" fmla="*/ 0 w 88"/>
                  <a:gd name="T27" fmla="*/ 96 h 172"/>
                  <a:gd name="T28" fmla="*/ 0 w 88"/>
                  <a:gd name="T29" fmla="*/ 24 h 172"/>
                  <a:gd name="T30" fmla="*/ 24 w 88"/>
                  <a:gd name="T31" fmla="*/ 0 h 172"/>
                  <a:gd name="T32" fmla="*/ 64 w 88"/>
                  <a:gd name="T33" fmla="*/ 0 h 172"/>
                  <a:gd name="T34" fmla="*/ 88 w 88"/>
                  <a:gd name="T35" fmla="*/ 24 h 172"/>
                  <a:gd name="T36" fmla="*/ 88 w 88"/>
                  <a:gd name="T37" fmla="*/ 96 h 172"/>
                  <a:gd name="T38" fmla="*/ 72 w 88"/>
                  <a:gd name="T39" fmla="*/ 96 h 172"/>
                  <a:gd name="T40" fmla="*/ 72 w 88"/>
                  <a:gd name="T41"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8" h="172">
                    <a:moveTo>
                      <a:pt x="72" y="172"/>
                    </a:moveTo>
                    <a:cubicBezTo>
                      <a:pt x="64" y="172"/>
                      <a:pt x="64" y="172"/>
                      <a:pt x="64" y="172"/>
                    </a:cubicBezTo>
                    <a:cubicBezTo>
                      <a:pt x="64" y="88"/>
                      <a:pt x="64" y="88"/>
                      <a:pt x="64" y="88"/>
                    </a:cubicBezTo>
                    <a:cubicBezTo>
                      <a:pt x="80" y="88"/>
                      <a:pt x="80" y="88"/>
                      <a:pt x="80" y="88"/>
                    </a:cubicBezTo>
                    <a:cubicBezTo>
                      <a:pt x="80" y="24"/>
                      <a:pt x="80" y="24"/>
                      <a:pt x="80" y="24"/>
                    </a:cubicBezTo>
                    <a:cubicBezTo>
                      <a:pt x="80" y="15"/>
                      <a:pt x="73" y="8"/>
                      <a:pt x="64" y="8"/>
                    </a:cubicBezTo>
                    <a:cubicBezTo>
                      <a:pt x="24" y="8"/>
                      <a:pt x="24" y="8"/>
                      <a:pt x="24" y="8"/>
                    </a:cubicBezTo>
                    <a:cubicBezTo>
                      <a:pt x="15" y="8"/>
                      <a:pt x="8" y="15"/>
                      <a:pt x="8" y="24"/>
                    </a:cubicBezTo>
                    <a:cubicBezTo>
                      <a:pt x="8" y="88"/>
                      <a:pt x="8" y="88"/>
                      <a:pt x="8" y="88"/>
                    </a:cubicBezTo>
                    <a:cubicBezTo>
                      <a:pt x="24" y="88"/>
                      <a:pt x="24" y="88"/>
                      <a:pt x="24" y="88"/>
                    </a:cubicBezTo>
                    <a:cubicBezTo>
                      <a:pt x="24" y="172"/>
                      <a:pt x="24" y="172"/>
                      <a:pt x="24" y="172"/>
                    </a:cubicBezTo>
                    <a:cubicBezTo>
                      <a:pt x="16" y="172"/>
                      <a:pt x="16" y="172"/>
                      <a:pt x="16" y="172"/>
                    </a:cubicBezTo>
                    <a:cubicBezTo>
                      <a:pt x="16" y="96"/>
                      <a:pt x="16" y="96"/>
                      <a:pt x="16" y="96"/>
                    </a:cubicBezTo>
                    <a:cubicBezTo>
                      <a:pt x="0" y="96"/>
                      <a:pt x="0" y="96"/>
                      <a:pt x="0" y="96"/>
                    </a:cubicBezTo>
                    <a:cubicBezTo>
                      <a:pt x="0" y="24"/>
                      <a:pt x="0" y="24"/>
                      <a:pt x="0" y="24"/>
                    </a:cubicBezTo>
                    <a:cubicBezTo>
                      <a:pt x="0" y="11"/>
                      <a:pt x="11" y="0"/>
                      <a:pt x="24" y="0"/>
                    </a:cubicBezTo>
                    <a:cubicBezTo>
                      <a:pt x="64" y="0"/>
                      <a:pt x="64" y="0"/>
                      <a:pt x="64" y="0"/>
                    </a:cubicBezTo>
                    <a:cubicBezTo>
                      <a:pt x="77" y="0"/>
                      <a:pt x="88" y="11"/>
                      <a:pt x="88" y="24"/>
                    </a:cubicBezTo>
                    <a:cubicBezTo>
                      <a:pt x="88" y="96"/>
                      <a:pt x="88" y="96"/>
                      <a:pt x="88" y="96"/>
                    </a:cubicBezTo>
                    <a:cubicBezTo>
                      <a:pt x="72" y="96"/>
                      <a:pt x="72" y="96"/>
                      <a:pt x="72" y="96"/>
                    </a:cubicBezTo>
                    <a:lnTo>
                      <a:pt x="72" y="172"/>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322" name="Rectangle 583"/>
              <p:cNvSpPr>
                <a:spLocks noChangeArrowheads="1"/>
              </p:cNvSpPr>
              <p:nvPr/>
            </p:nvSpPr>
            <p:spPr bwMode="auto">
              <a:xfrm>
                <a:off x="5095876" y="4289425"/>
                <a:ext cx="14288" cy="12223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323" name="Freeform 584"/>
              <p:cNvSpPr>
                <a:spLocks noEditPoints="1"/>
              </p:cNvSpPr>
              <p:nvPr/>
            </p:nvSpPr>
            <p:spPr bwMode="auto">
              <a:xfrm>
                <a:off x="5067301" y="4014788"/>
                <a:ext cx="71438" cy="73025"/>
              </a:xfrm>
              <a:custGeom>
                <a:avLst/>
                <a:gdLst>
                  <a:gd name="T0" fmla="*/ 20 w 40"/>
                  <a:gd name="T1" fmla="*/ 40 h 40"/>
                  <a:gd name="T2" fmla="*/ 0 w 40"/>
                  <a:gd name="T3" fmla="*/ 20 h 40"/>
                  <a:gd name="T4" fmla="*/ 20 w 40"/>
                  <a:gd name="T5" fmla="*/ 0 h 40"/>
                  <a:gd name="T6" fmla="*/ 40 w 40"/>
                  <a:gd name="T7" fmla="*/ 20 h 40"/>
                  <a:gd name="T8" fmla="*/ 20 w 40"/>
                  <a:gd name="T9" fmla="*/ 40 h 40"/>
                  <a:gd name="T10" fmla="*/ 20 w 40"/>
                  <a:gd name="T11" fmla="*/ 8 h 40"/>
                  <a:gd name="T12" fmla="*/ 8 w 40"/>
                  <a:gd name="T13" fmla="*/ 20 h 40"/>
                  <a:gd name="T14" fmla="*/ 20 w 40"/>
                  <a:gd name="T15" fmla="*/ 32 h 40"/>
                  <a:gd name="T16" fmla="*/ 32 w 40"/>
                  <a:gd name="T17" fmla="*/ 20 h 40"/>
                  <a:gd name="T18" fmla="*/ 20 w 40"/>
                  <a:gd name="T19" fmla="*/ 8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8"/>
                    </a:moveTo>
                    <a:cubicBezTo>
                      <a:pt x="13" y="8"/>
                      <a:pt x="8" y="13"/>
                      <a:pt x="8" y="20"/>
                    </a:cubicBezTo>
                    <a:cubicBezTo>
                      <a:pt x="8" y="27"/>
                      <a:pt x="13" y="32"/>
                      <a:pt x="20" y="32"/>
                    </a:cubicBezTo>
                    <a:cubicBezTo>
                      <a:pt x="26" y="32"/>
                      <a:pt x="32" y="27"/>
                      <a:pt x="32" y="20"/>
                    </a:cubicBezTo>
                    <a:cubicBezTo>
                      <a:pt x="32" y="13"/>
                      <a:pt x="26" y="8"/>
                      <a:pt x="20" y="8"/>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324" name="Freeform 585"/>
              <p:cNvSpPr>
                <a:spLocks/>
              </p:cNvSpPr>
              <p:nvPr/>
            </p:nvSpPr>
            <p:spPr bwMode="auto">
              <a:xfrm>
                <a:off x="5024439" y="4102100"/>
                <a:ext cx="157163" cy="309563"/>
              </a:xfrm>
              <a:custGeom>
                <a:avLst/>
                <a:gdLst>
                  <a:gd name="T0" fmla="*/ 72 w 88"/>
                  <a:gd name="T1" fmla="*/ 172 h 172"/>
                  <a:gd name="T2" fmla="*/ 64 w 88"/>
                  <a:gd name="T3" fmla="*/ 172 h 172"/>
                  <a:gd name="T4" fmla="*/ 64 w 88"/>
                  <a:gd name="T5" fmla="*/ 88 h 172"/>
                  <a:gd name="T6" fmla="*/ 80 w 88"/>
                  <a:gd name="T7" fmla="*/ 88 h 172"/>
                  <a:gd name="T8" fmla="*/ 80 w 88"/>
                  <a:gd name="T9" fmla="*/ 24 h 172"/>
                  <a:gd name="T10" fmla="*/ 64 w 88"/>
                  <a:gd name="T11" fmla="*/ 8 h 172"/>
                  <a:gd name="T12" fmla="*/ 24 w 88"/>
                  <a:gd name="T13" fmla="*/ 8 h 172"/>
                  <a:gd name="T14" fmla="*/ 8 w 88"/>
                  <a:gd name="T15" fmla="*/ 24 h 172"/>
                  <a:gd name="T16" fmla="*/ 8 w 88"/>
                  <a:gd name="T17" fmla="*/ 88 h 172"/>
                  <a:gd name="T18" fmla="*/ 24 w 88"/>
                  <a:gd name="T19" fmla="*/ 88 h 172"/>
                  <a:gd name="T20" fmla="*/ 24 w 88"/>
                  <a:gd name="T21" fmla="*/ 172 h 172"/>
                  <a:gd name="T22" fmla="*/ 16 w 88"/>
                  <a:gd name="T23" fmla="*/ 172 h 172"/>
                  <a:gd name="T24" fmla="*/ 16 w 88"/>
                  <a:gd name="T25" fmla="*/ 96 h 172"/>
                  <a:gd name="T26" fmla="*/ 0 w 88"/>
                  <a:gd name="T27" fmla="*/ 96 h 172"/>
                  <a:gd name="T28" fmla="*/ 0 w 88"/>
                  <a:gd name="T29" fmla="*/ 24 h 172"/>
                  <a:gd name="T30" fmla="*/ 24 w 88"/>
                  <a:gd name="T31" fmla="*/ 0 h 172"/>
                  <a:gd name="T32" fmla="*/ 64 w 88"/>
                  <a:gd name="T33" fmla="*/ 0 h 172"/>
                  <a:gd name="T34" fmla="*/ 88 w 88"/>
                  <a:gd name="T35" fmla="*/ 24 h 172"/>
                  <a:gd name="T36" fmla="*/ 88 w 88"/>
                  <a:gd name="T37" fmla="*/ 96 h 172"/>
                  <a:gd name="T38" fmla="*/ 72 w 88"/>
                  <a:gd name="T39" fmla="*/ 96 h 172"/>
                  <a:gd name="T40" fmla="*/ 72 w 88"/>
                  <a:gd name="T41"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8" h="172">
                    <a:moveTo>
                      <a:pt x="72" y="172"/>
                    </a:moveTo>
                    <a:cubicBezTo>
                      <a:pt x="64" y="172"/>
                      <a:pt x="64" y="172"/>
                      <a:pt x="64" y="172"/>
                    </a:cubicBezTo>
                    <a:cubicBezTo>
                      <a:pt x="64" y="88"/>
                      <a:pt x="64" y="88"/>
                      <a:pt x="64" y="88"/>
                    </a:cubicBezTo>
                    <a:cubicBezTo>
                      <a:pt x="80" y="88"/>
                      <a:pt x="80" y="88"/>
                      <a:pt x="80" y="88"/>
                    </a:cubicBezTo>
                    <a:cubicBezTo>
                      <a:pt x="80" y="24"/>
                      <a:pt x="80" y="24"/>
                      <a:pt x="80" y="24"/>
                    </a:cubicBezTo>
                    <a:cubicBezTo>
                      <a:pt x="80" y="15"/>
                      <a:pt x="73" y="8"/>
                      <a:pt x="64" y="8"/>
                    </a:cubicBezTo>
                    <a:cubicBezTo>
                      <a:pt x="24" y="8"/>
                      <a:pt x="24" y="8"/>
                      <a:pt x="24" y="8"/>
                    </a:cubicBezTo>
                    <a:cubicBezTo>
                      <a:pt x="15" y="8"/>
                      <a:pt x="8" y="15"/>
                      <a:pt x="8" y="24"/>
                    </a:cubicBezTo>
                    <a:cubicBezTo>
                      <a:pt x="8" y="88"/>
                      <a:pt x="8" y="88"/>
                      <a:pt x="8" y="88"/>
                    </a:cubicBezTo>
                    <a:cubicBezTo>
                      <a:pt x="24" y="88"/>
                      <a:pt x="24" y="88"/>
                      <a:pt x="24" y="88"/>
                    </a:cubicBezTo>
                    <a:cubicBezTo>
                      <a:pt x="24" y="172"/>
                      <a:pt x="24" y="172"/>
                      <a:pt x="24" y="172"/>
                    </a:cubicBezTo>
                    <a:cubicBezTo>
                      <a:pt x="16" y="172"/>
                      <a:pt x="16" y="172"/>
                      <a:pt x="16" y="172"/>
                    </a:cubicBezTo>
                    <a:cubicBezTo>
                      <a:pt x="16" y="96"/>
                      <a:pt x="16" y="96"/>
                      <a:pt x="16" y="96"/>
                    </a:cubicBezTo>
                    <a:cubicBezTo>
                      <a:pt x="0" y="96"/>
                      <a:pt x="0" y="96"/>
                      <a:pt x="0" y="96"/>
                    </a:cubicBezTo>
                    <a:cubicBezTo>
                      <a:pt x="0" y="24"/>
                      <a:pt x="0" y="24"/>
                      <a:pt x="0" y="24"/>
                    </a:cubicBezTo>
                    <a:cubicBezTo>
                      <a:pt x="0" y="11"/>
                      <a:pt x="11" y="0"/>
                      <a:pt x="24" y="0"/>
                    </a:cubicBezTo>
                    <a:cubicBezTo>
                      <a:pt x="64" y="0"/>
                      <a:pt x="64" y="0"/>
                      <a:pt x="64" y="0"/>
                    </a:cubicBezTo>
                    <a:cubicBezTo>
                      <a:pt x="77" y="0"/>
                      <a:pt x="88" y="11"/>
                      <a:pt x="88" y="24"/>
                    </a:cubicBezTo>
                    <a:cubicBezTo>
                      <a:pt x="88" y="96"/>
                      <a:pt x="88" y="96"/>
                      <a:pt x="88" y="96"/>
                    </a:cubicBezTo>
                    <a:cubicBezTo>
                      <a:pt x="72" y="96"/>
                      <a:pt x="72" y="96"/>
                      <a:pt x="72" y="96"/>
                    </a:cubicBezTo>
                    <a:lnTo>
                      <a:pt x="72" y="172"/>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325" name="Rectangle 586"/>
              <p:cNvSpPr>
                <a:spLocks noChangeArrowheads="1"/>
              </p:cNvSpPr>
              <p:nvPr/>
            </p:nvSpPr>
            <p:spPr bwMode="auto">
              <a:xfrm>
                <a:off x="4973639" y="4079875"/>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326" name="Rectangle 587"/>
              <p:cNvSpPr>
                <a:spLocks noChangeArrowheads="1"/>
              </p:cNvSpPr>
              <p:nvPr/>
            </p:nvSpPr>
            <p:spPr bwMode="auto">
              <a:xfrm>
                <a:off x="4973639" y="4108450"/>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327" name="Rectangle 588"/>
              <p:cNvSpPr>
                <a:spLocks noChangeArrowheads="1"/>
              </p:cNvSpPr>
              <p:nvPr/>
            </p:nvSpPr>
            <p:spPr bwMode="auto">
              <a:xfrm>
                <a:off x="5095876" y="4130675"/>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328" name="Rectangle 589"/>
              <p:cNvSpPr>
                <a:spLocks noChangeArrowheads="1"/>
              </p:cNvSpPr>
              <p:nvPr/>
            </p:nvSpPr>
            <p:spPr bwMode="auto">
              <a:xfrm>
                <a:off x="4851401" y="4130675"/>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329" name="Rectangle 590"/>
              <p:cNvSpPr>
                <a:spLocks noChangeArrowheads="1"/>
              </p:cNvSpPr>
              <p:nvPr/>
            </p:nvSpPr>
            <p:spPr bwMode="auto">
              <a:xfrm>
                <a:off x="4922839" y="4267200"/>
                <a:ext cx="14288" cy="144463"/>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330" name="Rectangle 591"/>
              <p:cNvSpPr>
                <a:spLocks noChangeArrowheads="1"/>
              </p:cNvSpPr>
              <p:nvPr/>
            </p:nvSpPr>
            <p:spPr bwMode="auto">
              <a:xfrm>
                <a:off x="5024439" y="4267200"/>
                <a:ext cx="14288" cy="144463"/>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grpSp>
      </p:grpSp>
      <p:sp>
        <p:nvSpPr>
          <p:cNvPr id="333" name="Title 1">
            <a:extLst>
              <a:ext uri="{FF2B5EF4-FFF2-40B4-BE49-F238E27FC236}">
                <a16:creationId xmlns="" xmlns:a16="http://schemas.microsoft.com/office/drawing/2014/main" id="{C4CC0F66-F716-9E4A-A350-90E627E348D3}"/>
              </a:ext>
            </a:extLst>
          </p:cNvPr>
          <p:cNvSpPr txBox="1">
            <a:spLocks/>
          </p:cNvSpPr>
          <p:nvPr/>
        </p:nvSpPr>
        <p:spPr bwMode="auto">
          <a:xfrm>
            <a:off x="2689924" y="6380523"/>
            <a:ext cx="1264733" cy="249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CA" sz="1200" b="1" i="0" u="none" strike="noStrike" kern="1200" cap="none" spc="0" normalizeH="0" baseline="0" noProof="0" dirty="0" smtClean="0">
                <a:ln>
                  <a:noFill/>
                </a:ln>
                <a:solidFill>
                  <a:srgbClr val="EF4051"/>
                </a:solidFill>
                <a:effectLst/>
                <a:uLnTx/>
                <a:uFillTx/>
                <a:latin typeface="Century Gothic" pitchFamily="34" charset="0"/>
                <a:ea typeface="ヒラギノ角ゴ Pro W3" pitchFamily="126" charset="-128"/>
              </a:rPr>
              <a:t>Sprint Review</a:t>
            </a:r>
            <a:endParaRPr kumimoji="0" lang="en-CA" sz="1200" b="1" i="0" u="none" strike="noStrike" kern="1200" cap="none" spc="0" normalizeH="0" baseline="0" noProof="0" dirty="0">
              <a:ln>
                <a:noFill/>
              </a:ln>
              <a:solidFill>
                <a:srgbClr val="EF4051"/>
              </a:solidFill>
              <a:effectLst/>
              <a:uLnTx/>
              <a:uFillTx/>
              <a:latin typeface="Century Gothic" pitchFamily="34" charset="0"/>
              <a:ea typeface="ヒラギノ角ゴ Pro W3" pitchFamily="126" charset="-128"/>
            </a:endParaRPr>
          </a:p>
        </p:txBody>
      </p:sp>
      <p:grpSp>
        <p:nvGrpSpPr>
          <p:cNvPr id="6" name="Group 5"/>
          <p:cNvGrpSpPr>
            <a:grpSpLocks noChangeAspect="1"/>
          </p:cNvGrpSpPr>
          <p:nvPr/>
        </p:nvGrpSpPr>
        <p:grpSpPr>
          <a:xfrm>
            <a:off x="2820284" y="5479382"/>
            <a:ext cx="899378" cy="901141"/>
            <a:chOff x="524961" y="3612655"/>
            <a:chExt cx="1998618" cy="2002536"/>
          </a:xfrm>
        </p:grpSpPr>
        <p:sp>
          <p:nvSpPr>
            <p:cNvPr id="332" name="Oval 331"/>
            <p:cNvSpPr/>
            <p:nvPr/>
          </p:nvSpPr>
          <p:spPr>
            <a:xfrm>
              <a:off x="524961" y="3612655"/>
              <a:ext cx="1998618" cy="2002536"/>
            </a:xfrm>
            <a:prstGeom prst="ellipse">
              <a:avLst/>
            </a:prstGeom>
            <a:solidFill>
              <a:schemeClr val="bg1"/>
            </a:solidFill>
            <a:ln>
              <a:solidFill>
                <a:srgbClr val="EF405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34" name="Group 333"/>
            <p:cNvGrpSpPr/>
            <p:nvPr/>
          </p:nvGrpSpPr>
          <p:grpSpPr>
            <a:xfrm>
              <a:off x="1091997" y="4025698"/>
              <a:ext cx="914400" cy="914400"/>
              <a:chOff x="5562601" y="1658937"/>
              <a:chExt cx="460375" cy="460375"/>
            </a:xfrm>
          </p:grpSpPr>
          <p:sp>
            <p:nvSpPr>
              <p:cNvPr id="335" name="Freeform 373"/>
              <p:cNvSpPr>
                <a:spLocks/>
              </p:cNvSpPr>
              <p:nvPr/>
            </p:nvSpPr>
            <p:spPr bwMode="auto">
              <a:xfrm>
                <a:off x="5719764" y="1716087"/>
                <a:ext cx="274638" cy="158750"/>
              </a:xfrm>
              <a:custGeom>
                <a:avLst/>
                <a:gdLst>
                  <a:gd name="T0" fmla="*/ 173 w 173"/>
                  <a:gd name="T1" fmla="*/ 100 h 100"/>
                  <a:gd name="T2" fmla="*/ 0 w 173"/>
                  <a:gd name="T3" fmla="*/ 100 h 100"/>
                  <a:gd name="T4" fmla="*/ 0 w 173"/>
                  <a:gd name="T5" fmla="*/ 91 h 100"/>
                  <a:gd name="T6" fmla="*/ 164 w 173"/>
                  <a:gd name="T7" fmla="*/ 91 h 100"/>
                  <a:gd name="T8" fmla="*/ 164 w 173"/>
                  <a:gd name="T9" fmla="*/ 9 h 100"/>
                  <a:gd name="T10" fmla="*/ 0 w 173"/>
                  <a:gd name="T11" fmla="*/ 9 h 100"/>
                  <a:gd name="T12" fmla="*/ 0 w 173"/>
                  <a:gd name="T13" fmla="*/ 0 h 100"/>
                  <a:gd name="T14" fmla="*/ 173 w 173"/>
                  <a:gd name="T15" fmla="*/ 0 h 100"/>
                  <a:gd name="T16" fmla="*/ 173 w 173"/>
                  <a:gd name="T1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 h="100">
                    <a:moveTo>
                      <a:pt x="173" y="100"/>
                    </a:moveTo>
                    <a:lnTo>
                      <a:pt x="0" y="100"/>
                    </a:lnTo>
                    <a:lnTo>
                      <a:pt x="0" y="91"/>
                    </a:lnTo>
                    <a:lnTo>
                      <a:pt x="164" y="91"/>
                    </a:lnTo>
                    <a:lnTo>
                      <a:pt x="164" y="9"/>
                    </a:lnTo>
                    <a:lnTo>
                      <a:pt x="0" y="9"/>
                    </a:lnTo>
                    <a:lnTo>
                      <a:pt x="0" y="0"/>
                    </a:lnTo>
                    <a:lnTo>
                      <a:pt x="173" y="0"/>
                    </a:lnTo>
                    <a:lnTo>
                      <a:pt x="173" y="100"/>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336" name="Freeform 374"/>
              <p:cNvSpPr>
                <a:spLocks noEditPoints="1"/>
              </p:cNvSpPr>
              <p:nvPr/>
            </p:nvSpPr>
            <p:spPr bwMode="auto">
              <a:xfrm>
                <a:off x="5605464" y="1658937"/>
                <a:ext cx="85725" cy="85725"/>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8 h 48"/>
                  <a:gd name="T12" fmla="*/ 8 w 48"/>
                  <a:gd name="T13" fmla="*/ 24 h 48"/>
                  <a:gd name="T14" fmla="*/ 24 w 48"/>
                  <a:gd name="T15" fmla="*/ 40 h 48"/>
                  <a:gd name="T16" fmla="*/ 40 w 48"/>
                  <a:gd name="T17" fmla="*/ 24 h 48"/>
                  <a:gd name="T18" fmla="*/ 24 w 48"/>
                  <a:gd name="T19" fmla="*/ 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7"/>
                      <a:pt x="0" y="24"/>
                    </a:cubicBezTo>
                    <a:cubicBezTo>
                      <a:pt x="0" y="11"/>
                      <a:pt x="11" y="0"/>
                      <a:pt x="24" y="0"/>
                    </a:cubicBezTo>
                    <a:cubicBezTo>
                      <a:pt x="37" y="0"/>
                      <a:pt x="48" y="11"/>
                      <a:pt x="48" y="24"/>
                    </a:cubicBezTo>
                    <a:cubicBezTo>
                      <a:pt x="48" y="37"/>
                      <a:pt x="37" y="48"/>
                      <a:pt x="24" y="48"/>
                    </a:cubicBezTo>
                    <a:close/>
                    <a:moveTo>
                      <a:pt x="24" y="8"/>
                    </a:moveTo>
                    <a:cubicBezTo>
                      <a:pt x="15" y="8"/>
                      <a:pt x="8" y="15"/>
                      <a:pt x="8" y="24"/>
                    </a:cubicBezTo>
                    <a:cubicBezTo>
                      <a:pt x="8" y="33"/>
                      <a:pt x="15" y="40"/>
                      <a:pt x="24" y="40"/>
                    </a:cubicBezTo>
                    <a:cubicBezTo>
                      <a:pt x="33" y="40"/>
                      <a:pt x="40" y="33"/>
                      <a:pt x="40" y="24"/>
                    </a:cubicBezTo>
                    <a:cubicBezTo>
                      <a:pt x="40" y="15"/>
                      <a:pt x="33" y="8"/>
                      <a:pt x="24" y="8"/>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337" name="Freeform 375"/>
              <p:cNvSpPr>
                <a:spLocks/>
              </p:cNvSpPr>
              <p:nvPr/>
            </p:nvSpPr>
            <p:spPr bwMode="auto">
              <a:xfrm>
                <a:off x="5562601" y="1687512"/>
                <a:ext cx="460375" cy="244475"/>
              </a:xfrm>
              <a:custGeom>
                <a:avLst/>
                <a:gdLst>
                  <a:gd name="T0" fmla="*/ 256 w 256"/>
                  <a:gd name="T1" fmla="*/ 136 h 136"/>
                  <a:gd name="T2" fmla="*/ 72 w 256"/>
                  <a:gd name="T3" fmla="*/ 136 h 136"/>
                  <a:gd name="T4" fmla="*/ 72 w 256"/>
                  <a:gd name="T5" fmla="*/ 64 h 136"/>
                  <a:gd name="T6" fmla="*/ 136 w 256"/>
                  <a:gd name="T7" fmla="*/ 64 h 136"/>
                  <a:gd name="T8" fmla="*/ 136 w 256"/>
                  <a:gd name="T9" fmla="*/ 48 h 136"/>
                  <a:gd name="T10" fmla="*/ 32 w 256"/>
                  <a:gd name="T11" fmla="*/ 48 h 136"/>
                  <a:gd name="T12" fmla="*/ 8 w 256"/>
                  <a:gd name="T13" fmla="*/ 72 h 136"/>
                  <a:gd name="T14" fmla="*/ 8 w 256"/>
                  <a:gd name="T15" fmla="*/ 128 h 136"/>
                  <a:gd name="T16" fmla="*/ 24 w 256"/>
                  <a:gd name="T17" fmla="*/ 128 h 136"/>
                  <a:gd name="T18" fmla="*/ 24 w 256"/>
                  <a:gd name="T19" fmla="*/ 96 h 136"/>
                  <a:gd name="T20" fmla="*/ 32 w 256"/>
                  <a:gd name="T21" fmla="*/ 96 h 136"/>
                  <a:gd name="T22" fmla="*/ 32 w 256"/>
                  <a:gd name="T23" fmla="*/ 136 h 136"/>
                  <a:gd name="T24" fmla="*/ 0 w 256"/>
                  <a:gd name="T25" fmla="*/ 136 h 136"/>
                  <a:gd name="T26" fmla="*/ 0 w 256"/>
                  <a:gd name="T27" fmla="*/ 72 h 136"/>
                  <a:gd name="T28" fmla="*/ 32 w 256"/>
                  <a:gd name="T29" fmla="*/ 40 h 136"/>
                  <a:gd name="T30" fmla="*/ 144 w 256"/>
                  <a:gd name="T31" fmla="*/ 40 h 136"/>
                  <a:gd name="T32" fmla="*/ 144 w 256"/>
                  <a:gd name="T33" fmla="*/ 72 h 136"/>
                  <a:gd name="T34" fmla="*/ 80 w 256"/>
                  <a:gd name="T35" fmla="*/ 72 h 136"/>
                  <a:gd name="T36" fmla="*/ 80 w 256"/>
                  <a:gd name="T37" fmla="*/ 128 h 136"/>
                  <a:gd name="T38" fmla="*/ 248 w 256"/>
                  <a:gd name="T39" fmla="*/ 128 h 136"/>
                  <a:gd name="T40" fmla="*/ 248 w 256"/>
                  <a:gd name="T41" fmla="*/ 8 h 136"/>
                  <a:gd name="T42" fmla="*/ 80 w 256"/>
                  <a:gd name="T43" fmla="*/ 8 h 136"/>
                  <a:gd name="T44" fmla="*/ 80 w 256"/>
                  <a:gd name="T45" fmla="*/ 0 h 136"/>
                  <a:gd name="T46" fmla="*/ 256 w 256"/>
                  <a:gd name="T47" fmla="*/ 0 h 136"/>
                  <a:gd name="T48" fmla="*/ 256 w 256"/>
                  <a:gd name="T49" fmla="*/ 136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56" h="136">
                    <a:moveTo>
                      <a:pt x="256" y="136"/>
                    </a:moveTo>
                    <a:cubicBezTo>
                      <a:pt x="72" y="136"/>
                      <a:pt x="72" y="136"/>
                      <a:pt x="72" y="136"/>
                    </a:cubicBezTo>
                    <a:cubicBezTo>
                      <a:pt x="72" y="64"/>
                      <a:pt x="72" y="64"/>
                      <a:pt x="72" y="64"/>
                    </a:cubicBezTo>
                    <a:cubicBezTo>
                      <a:pt x="136" y="64"/>
                      <a:pt x="136" y="64"/>
                      <a:pt x="136" y="64"/>
                    </a:cubicBezTo>
                    <a:cubicBezTo>
                      <a:pt x="136" y="48"/>
                      <a:pt x="136" y="48"/>
                      <a:pt x="136" y="48"/>
                    </a:cubicBezTo>
                    <a:cubicBezTo>
                      <a:pt x="32" y="48"/>
                      <a:pt x="32" y="48"/>
                      <a:pt x="32" y="48"/>
                    </a:cubicBezTo>
                    <a:cubicBezTo>
                      <a:pt x="19" y="48"/>
                      <a:pt x="8" y="59"/>
                      <a:pt x="8" y="72"/>
                    </a:cubicBezTo>
                    <a:cubicBezTo>
                      <a:pt x="8" y="128"/>
                      <a:pt x="8" y="128"/>
                      <a:pt x="8" y="128"/>
                    </a:cubicBezTo>
                    <a:cubicBezTo>
                      <a:pt x="24" y="128"/>
                      <a:pt x="24" y="128"/>
                      <a:pt x="24" y="128"/>
                    </a:cubicBezTo>
                    <a:cubicBezTo>
                      <a:pt x="24" y="96"/>
                      <a:pt x="24" y="96"/>
                      <a:pt x="24" y="96"/>
                    </a:cubicBezTo>
                    <a:cubicBezTo>
                      <a:pt x="32" y="96"/>
                      <a:pt x="32" y="96"/>
                      <a:pt x="32" y="96"/>
                    </a:cubicBezTo>
                    <a:cubicBezTo>
                      <a:pt x="32" y="136"/>
                      <a:pt x="32" y="136"/>
                      <a:pt x="32" y="136"/>
                    </a:cubicBezTo>
                    <a:cubicBezTo>
                      <a:pt x="0" y="136"/>
                      <a:pt x="0" y="136"/>
                      <a:pt x="0" y="136"/>
                    </a:cubicBezTo>
                    <a:cubicBezTo>
                      <a:pt x="0" y="72"/>
                      <a:pt x="0" y="72"/>
                      <a:pt x="0" y="72"/>
                    </a:cubicBezTo>
                    <a:cubicBezTo>
                      <a:pt x="0" y="54"/>
                      <a:pt x="15" y="40"/>
                      <a:pt x="32" y="40"/>
                    </a:cubicBezTo>
                    <a:cubicBezTo>
                      <a:pt x="144" y="40"/>
                      <a:pt x="144" y="40"/>
                      <a:pt x="144" y="40"/>
                    </a:cubicBezTo>
                    <a:cubicBezTo>
                      <a:pt x="144" y="72"/>
                      <a:pt x="144" y="72"/>
                      <a:pt x="144" y="72"/>
                    </a:cubicBezTo>
                    <a:cubicBezTo>
                      <a:pt x="80" y="72"/>
                      <a:pt x="80" y="72"/>
                      <a:pt x="80" y="72"/>
                    </a:cubicBezTo>
                    <a:cubicBezTo>
                      <a:pt x="80" y="128"/>
                      <a:pt x="80" y="128"/>
                      <a:pt x="80" y="128"/>
                    </a:cubicBezTo>
                    <a:cubicBezTo>
                      <a:pt x="248" y="128"/>
                      <a:pt x="248" y="128"/>
                      <a:pt x="248" y="128"/>
                    </a:cubicBezTo>
                    <a:cubicBezTo>
                      <a:pt x="248" y="8"/>
                      <a:pt x="248" y="8"/>
                      <a:pt x="248" y="8"/>
                    </a:cubicBezTo>
                    <a:cubicBezTo>
                      <a:pt x="80" y="8"/>
                      <a:pt x="80" y="8"/>
                      <a:pt x="80" y="8"/>
                    </a:cubicBezTo>
                    <a:cubicBezTo>
                      <a:pt x="80" y="0"/>
                      <a:pt x="80" y="0"/>
                      <a:pt x="80" y="0"/>
                    </a:cubicBezTo>
                    <a:cubicBezTo>
                      <a:pt x="256" y="0"/>
                      <a:pt x="256" y="0"/>
                      <a:pt x="256" y="0"/>
                    </a:cubicBezTo>
                    <a:lnTo>
                      <a:pt x="256" y="136"/>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338" name="Rectangle 376"/>
              <p:cNvSpPr>
                <a:spLocks noChangeArrowheads="1"/>
              </p:cNvSpPr>
              <p:nvPr/>
            </p:nvSpPr>
            <p:spPr bwMode="auto">
              <a:xfrm>
                <a:off x="5719764" y="1889125"/>
                <a:ext cx="27463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339" name="Freeform 377"/>
              <p:cNvSpPr>
                <a:spLocks/>
              </p:cNvSpPr>
              <p:nvPr/>
            </p:nvSpPr>
            <p:spPr bwMode="auto">
              <a:xfrm>
                <a:off x="5562601" y="2043112"/>
                <a:ext cx="460375" cy="76200"/>
              </a:xfrm>
              <a:custGeom>
                <a:avLst/>
                <a:gdLst>
                  <a:gd name="T0" fmla="*/ 244 w 256"/>
                  <a:gd name="T1" fmla="*/ 43 h 43"/>
                  <a:gd name="T2" fmla="*/ 12 w 256"/>
                  <a:gd name="T3" fmla="*/ 43 h 43"/>
                  <a:gd name="T4" fmla="*/ 0 w 256"/>
                  <a:gd name="T5" fmla="*/ 27 h 43"/>
                  <a:gd name="T6" fmla="*/ 0 w 256"/>
                  <a:gd name="T7" fmla="*/ 17 h 43"/>
                  <a:gd name="T8" fmla="*/ 30 w 256"/>
                  <a:gd name="T9" fmla="*/ 0 h 43"/>
                  <a:gd name="T10" fmla="*/ 34 w 256"/>
                  <a:gd name="T11" fmla="*/ 6 h 43"/>
                  <a:gd name="T12" fmla="*/ 8 w 256"/>
                  <a:gd name="T13" fmla="*/ 21 h 43"/>
                  <a:gd name="T14" fmla="*/ 8 w 256"/>
                  <a:gd name="T15" fmla="*/ 27 h 43"/>
                  <a:gd name="T16" fmla="*/ 12 w 256"/>
                  <a:gd name="T17" fmla="*/ 35 h 43"/>
                  <a:gd name="T18" fmla="*/ 244 w 256"/>
                  <a:gd name="T19" fmla="*/ 35 h 43"/>
                  <a:gd name="T20" fmla="*/ 248 w 256"/>
                  <a:gd name="T21" fmla="*/ 27 h 43"/>
                  <a:gd name="T22" fmla="*/ 248 w 256"/>
                  <a:gd name="T23" fmla="*/ 21 h 43"/>
                  <a:gd name="T24" fmla="*/ 222 w 256"/>
                  <a:gd name="T25" fmla="*/ 6 h 43"/>
                  <a:gd name="T26" fmla="*/ 226 w 256"/>
                  <a:gd name="T27" fmla="*/ 0 h 43"/>
                  <a:gd name="T28" fmla="*/ 256 w 256"/>
                  <a:gd name="T29" fmla="*/ 17 h 43"/>
                  <a:gd name="T30" fmla="*/ 256 w 256"/>
                  <a:gd name="T31" fmla="*/ 27 h 43"/>
                  <a:gd name="T32" fmla="*/ 244 w 256"/>
                  <a:gd name="T33"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6" h="43">
                    <a:moveTo>
                      <a:pt x="244" y="43"/>
                    </a:moveTo>
                    <a:cubicBezTo>
                      <a:pt x="12" y="43"/>
                      <a:pt x="12" y="43"/>
                      <a:pt x="12" y="43"/>
                    </a:cubicBezTo>
                    <a:cubicBezTo>
                      <a:pt x="6" y="43"/>
                      <a:pt x="0" y="36"/>
                      <a:pt x="0" y="27"/>
                    </a:cubicBezTo>
                    <a:cubicBezTo>
                      <a:pt x="0" y="17"/>
                      <a:pt x="0" y="17"/>
                      <a:pt x="0" y="17"/>
                    </a:cubicBezTo>
                    <a:cubicBezTo>
                      <a:pt x="30" y="0"/>
                      <a:pt x="30" y="0"/>
                      <a:pt x="30" y="0"/>
                    </a:cubicBezTo>
                    <a:cubicBezTo>
                      <a:pt x="34" y="6"/>
                      <a:pt x="34" y="6"/>
                      <a:pt x="34" y="6"/>
                    </a:cubicBezTo>
                    <a:cubicBezTo>
                      <a:pt x="8" y="21"/>
                      <a:pt x="8" y="21"/>
                      <a:pt x="8" y="21"/>
                    </a:cubicBezTo>
                    <a:cubicBezTo>
                      <a:pt x="8" y="27"/>
                      <a:pt x="8" y="27"/>
                      <a:pt x="8" y="27"/>
                    </a:cubicBezTo>
                    <a:cubicBezTo>
                      <a:pt x="8" y="32"/>
                      <a:pt x="11" y="35"/>
                      <a:pt x="12" y="35"/>
                    </a:cubicBezTo>
                    <a:cubicBezTo>
                      <a:pt x="244" y="35"/>
                      <a:pt x="244" y="35"/>
                      <a:pt x="244" y="35"/>
                    </a:cubicBezTo>
                    <a:cubicBezTo>
                      <a:pt x="245" y="35"/>
                      <a:pt x="248" y="32"/>
                      <a:pt x="248" y="27"/>
                    </a:cubicBezTo>
                    <a:cubicBezTo>
                      <a:pt x="248" y="21"/>
                      <a:pt x="248" y="21"/>
                      <a:pt x="248" y="21"/>
                    </a:cubicBezTo>
                    <a:cubicBezTo>
                      <a:pt x="222" y="6"/>
                      <a:pt x="222" y="6"/>
                      <a:pt x="222" y="6"/>
                    </a:cubicBezTo>
                    <a:cubicBezTo>
                      <a:pt x="226" y="0"/>
                      <a:pt x="226" y="0"/>
                      <a:pt x="226" y="0"/>
                    </a:cubicBezTo>
                    <a:cubicBezTo>
                      <a:pt x="256" y="17"/>
                      <a:pt x="256" y="17"/>
                      <a:pt x="256" y="17"/>
                    </a:cubicBezTo>
                    <a:cubicBezTo>
                      <a:pt x="256" y="27"/>
                      <a:pt x="256" y="27"/>
                      <a:pt x="256" y="27"/>
                    </a:cubicBezTo>
                    <a:cubicBezTo>
                      <a:pt x="256" y="36"/>
                      <a:pt x="251" y="43"/>
                      <a:pt x="244" y="43"/>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340" name="Freeform 378"/>
              <p:cNvSpPr>
                <a:spLocks/>
              </p:cNvSpPr>
              <p:nvPr/>
            </p:nvSpPr>
            <p:spPr bwMode="auto">
              <a:xfrm>
                <a:off x="5810251" y="2041525"/>
                <a:ext cx="115888" cy="44450"/>
              </a:xfrm>
              <a:custGeom>
                <a:avLst/>
                <a:gdLst>
                  <a:gd name="T0" fmla="*/ 39 w 73"/>
                  <a:gd name="T1" fmla="*/ 28 h 28"/>
                  <a:gd name="T2" fmla="*/ 0 w 73"/>
                  <a:gd name="T3" fmla="*/ 9 h 28"/>
                  <a:gd name="T4" fmla="*/ 5 w 73"/>
                  <a:gd name="T5" fmla="*/ 0 h 28"/>
                  <a:gd name="T6" fmla="*/ 39 w 73"/>
                  <a:gd name="T7" fmla="*/ 17 h 28"/>
                  <a:gd name="T8" fmla="*/ 68 w 73"/>
                  <a:gd name="T9" fmla="*/ 1 h 28"/>
                  <a:gd name="T10" fmla="*/ 73 w 73"/>
                  <a:gd name="T11" fmla="*/ 7 h 28"/>
                  <a:gd name="T12" fmla="*/ 39 w 73"/>
                  <a:gd name="T13" fmla="*/ 28 h 28"/>
                </a:gdLst>
                <a:ahLst/>
                <a:cxnLst>
                  <a:cxn ang="0">
                    <a:pos x="T0" y="T1"/>
                  </a:cxn>
                  <a:cxn ang="0">
                    <a:pos x="T2" y="T3"/>
                  </a:cxn>
                  <a:cxn ang="0">
                    <a:pos x="T4" y="T5"/>
                  </a:cxn>
                  <a:cxn ang="0">
                    <a:pos x="T6" y="T7"/>
                  </a:cxn>
                  <a:cxn ang="0">
                    <a:pos x="T8" y="T9"/>
                  </a:cxn>
                  <a:cxn ang="0">
                    <a:pos x="T10" y="T11"/>
                  </a:cxn>
                  <a:cxn ang="0">
                    <a:pos x="T12" y="T13"/>
                  </a:cxn>
                </a:cxnLst>
                <a:rect l="0" t="0" r="r" b="b"/>
                <a:pathLst>
                  <a:path w="73" h="28">
                    <a:moveTo>
                      <a:pt x="39" y="28"/>
                    </a:moveTo>
                    <a:lnTo>
                      <a:pt x="0" y="9"/>
                    </a:lnTo>
                    <a:lnTo>
                      <a:pt x="5" y="0"/>
                    </a:lnTo>
                    <a:lnTo>
                      <a:pt x="39" y="17"/>
                    </a:lnTo>
                    <a:lnTo>
                      <a:pt x="68" y="1"/>
                    </a:lnTo>
                    <a:lnTo>
                      <a:pt x="73" y="7"/>
                    </a:lnTo>
                    <a:lnTo>
                      <a:pt x="39" y="28"/>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341" name="Freeform 379"/>
              <p:cNvSpPr>
                <a:spLocks/>
              </p:cNvSpPr>
              <p:nvPr/>
            </p:nvSpPr>
            <p:spPr bwMode="auto">
              <a:xfrm>
                <a:off x="5659439" y="2041525"/>
                <a:ext cx="114300" cy="44450"/>
              </a:xfrm>
              <a:custGeom>
                <a:avLst/>
                <a:gdLst>
                  <a:gd name="T0" fmla="*/ 34 w 72"/>
                  <a:gd name="T1" fmla="*/ 28 h 28"/>
                  <a:gd name="T2" fmla="*/ 0 w 72"/>
                  <a:gd name="T3" fmla="*/ 7 h 28"/>
                  <a:gd name="T4" fmla="*/ 4 w 72"/>
                  <a:gd name="T5" fmla="*/ 1 h 28"/>
                  <a:gd name="T6" fmla="*/ 34 w 72"/>
                  <a:gd name="T7" fmla="*/ 17 h 28"/>
                  <a:gd name="T8" fmla="*/ 68 w 72"/>
                  <a:gd name="T9" fmla="*/ 0 h 28"/>
                  <a:gd name="T10" fmla="*/ 72 w 72"/>
                  <a:gd name="T11" fmla="*/ 9 h 28"/>
                  <a:gd name="T12" fmla="*/ 34 w 72"/>
                  <a:gd name="T13" fmla="*/ 28 h 28"/>
                </a:gdLst>
                <a:ahLst/>
                <a:cxnLst>
                  <a:cxn ang="0">
                    <a:pos x="T0" y="T1"/>
                  </a:cxn>
                  <a:cxn ang="0">
                    <a:pos x="T2" y="T3"/>
                  </a:cxn>
                  <a:cxn ang="0">
                    <a:pos x="T4" y="T5"/>
                  </a:cxn>
                  <a:cxn ang="0">
                    <a:pos x="T6" y="T7"/>
                  </a:cxn>
                  <a:cxn ang="0">
                    <a:pos x="T8" y="T9"/>
                  </a:cxn>
                  <a:cxn ang="0">
                    <a:pos x="T10" y="T11"/>
                  </a:cxn>
                  <a:cxn ang="0">
                    <a:pos x="T12" y="T13"/>
                  </a:cxn>
                </a:cxnLst>
                <a:rect l="0" t="0" r="r" b="b"/>
                <a:pathLst>
                  <a:path w="72" h="28">
                    <a:moveTo>
                      <a:pt x="34" y="28"/>
                    </a:moveTo>
                    <a:lnTo>
                      <a:pt x="0" y="7"/>
                    </a:lnTo>
                    <a:lnTo>
                      <a:pt x="4" y="1"/>
                    </a:lnTo>
                    <a:lnTo>
                      <a:pt x="34" y="17"/>
                    </a:lnTo>
                    <a:lnTo>
                      <a:pt x="68" y="0"/>
                    </a:lnTo>
                    <a:lnTo>
                      <a:pt x="72" y="9"/>
                    </a:lnTo>
                    <a:lnTo>
                      <a:pt x="34" y="28"/>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342" name="Freeform 380"/>
              <p:cNvSpPr>
                <a:spLocks noEditPoints="1"/>
              </p:cNvSpPr>
              <p:nvPr/>
            </p:nvSpPr>
            <p:spPr bwMode="auto">
              <a:xfrm>
                <a:off x="5597526" y="1962150"/>
                <a:ext cx="87313" cy="100013"/>
              </a:xfrm>
              <a:custGeom>
                <a:avLst/>
                <a:gdLst>
                  <a:gd name="T0" fmla="*/ 24 w 48"/>
                  <a:gd name="T1" fmla="*/ 56 h 56"/>
                  <a:gd name="T2" fmla="*/ 0 w 48"/>
                  <a:gd name="T3" fmla="*/ 26 h 56"/>
                  <a:gd name="T4" fmla="*/ 24 w 48"/>
                  <a:gd name="T5" fmla="*/ 0 h 56"/>
                  <a:gd name="T6" fmla="*/ 48 w 48"/>
                  <a:gd name="T7" fmla="*/ 26 h 56"/>
                  <a:gd name="T8" fmla="*/ 24 w 48"/>
                  <a:gd name="T9" fmla="*/ 56 h 56"/>
                  <a:gd name="T10" fmla="*/ 24 w 48"/>
                  <a:gd name="T11" fmla="*/ 8 h 56"/>
                  <a:gd name="T12" fmla="*/ 8 w 48"/>
                  <a:gd name="T13" fmla="*/ 26 h 56"/>
                  <a:gd name="T14" fmla="*/ 24 w 48"/>
                  <a:gd name="T15" fmla="*/ 48 h 56"/>
                  <a:gd name="T16" fmla="*/ 40 w 48"/>
                  <a:gd name="T17" fmla="*/ 26 h 56"/>
                  <a:gd name="T18" fmla="*/ 24 w 48"/>
                  <a:gd name="T19" fmla="*/ 8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56">
                    <a:moveTo>
                      <a:pt x="24" y="56"/>
                    </a:moveTo>
                    <a:cubicBezTo>
                      <a:pt x="11" y="56"/>
                      <a:pt x="0" y="43"/>
                      <a:pt x="0" y="26"/>
                    </a:cubicBezTo>
                    <a:cubicBezTo>
                      <a:pt x="0" y="14"/>
                      <a:pt x="3" y="0"/>
                      <a:pt x="24" y="0"/>
                    </a:cubicBezTo>
                    <a:cubicBezTo>
                      <a:pt x="46" y="0"/>
                      <a:pt x="48" y="14"/>
                      <a:pt x="48" y="26"/>
                    </a:cubicBezTo>
                    <a:cubicBezTo>
                      <a:pt x="48" y="43"/>
                      <a:pt x="38" y="56"/>
                      <a:pt x="24" y="56"/>
                    </a:cubicBezTo>
                    <a:close/>
                    <a:moveTo>
                      <a:pt x="24" y="8"/>
                    </a:moveTo>
                    <a:cubicBezTo>
                      <a:pt x="12" y="8"/>
                      <a:pt x="8" y="12"/>
                      <a:pt x="8" y="26"/>
                    </a:cubicBezTo>
                    <a:cubicBezTo>
                      <a:pt x="8" y="37"/>
                      <a:pt x="14" y="48"/>
                      <a:pt x="24" y="48"/>
                    </a:cubicBezTo>
                    <a:cubicBezTo>
                      <a:pt x="35" y="48"/>
                      <a:pt x="40" y="37"/>
                      <a:pt x="40" y="26"/>
                    </a:cubicBezTo>
                    <a:cubicBezTo>
                      <a:pt x="40" y="12"/>
                      <a:pt x="36" y="8"/>
                      <a:pt x="24" y="8"/>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343" name="Freeform 381"/>
              <p:cNvSpPr>
                <a:spLocks noEditPoints="1"/>
              </p:cNvSpPr>
              <p:nvPr/>
            </p:nvSpPr>
            <p:spPr bwMode="auto">
              <a:xfrm>
                <a:off x="5748339" y="1962150"/>
                <a:ext cx="87313" cy="100013"/>
              </a:xfrm>
              <a:custGeom>
                <a:avLst/>
                <a:gdLst>
                  <a:gd name="T0" fmla="*/ 24 w 48"/>
                  <a:gd name="T1" fmla="*/ 56 h 56"/>
                  <a:gd name="T2" fmla="*/ 0 w 48"/>
                  <a:gd name="T3" fmla="*/ 26 h 56"/>
                  <a:gd name="T4" fmla="*/ 24 w 48"/>
                  <a:gd name="T5" fmla="*/ 0 h 56"/>
                  <a:gd name="T6" fmla="*/ 48 w 48"/>
                  <a:gd name="T7" fmla="*/ 26 h 56"/>
                  <a:gd name="T8" fmla="*/ 24 w 48"/>
                  <a:gd name="T9" fmla="*/ 56 h 56"/>
                  <a:gd name="T10" fmla="*/ 24 w 48"/>
                  <a:gd name="T11" fmla="*/ 8 h 56"/>
                  <a:gd name="T12" fmla="*/ 8 w 48"/>
                  <a:gd name="T13" fmla="*/ 26 h 56"/>
                  <a:gd name="T14" fmla="*/ 24 w 48"/>
                  <a:gd name="T15" fmla="*/ 48 h 56"/>
                  <a:gd name="T16" fmla="*/ 40 w 48"/>
                  <a:gd name="T17" fmla="*/ 26 h 56"/>
                  <a:gd name="T18" fmla="*/ 24 w 48"/>
                  <a:gd name="T19" fmla="*/ 8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56">
                    <a:moveTo>
                      <a:pt x="24" y="56"/>
                    </a:moveTo>
                    <a:cubicBezTo>
                      <a:pt x="11" y="56"/>
                      <a:pt x="0" y="43"/>
                      <a:pt x="0" y="26"/>
                    </a:cubicBezTo>
                    <a:cubicBezTo>
                      <a:pt x="0" y="14"/>
                      <a:pt x="3" y="0"/>
                      <a:pt x="24" y="0"/>
                    </a:cubicBezTo>
                    <a:cubicBezTo>
                      <a:pt x="46" y="0"/>
                      <a:pt x="48" y="14"/>
                      <a:pt x="48" y="26"/>
                    </a:cubicBezTo>
                    <a:cubicBezTo>
                      <a:pt x="48" y="43"/>
                      <a:pt x="38" y="56"/>
                      <a:pt x="24" y="56"/>
                    </a:cubicBezTo>
                    <a:close/>
                    <a:moveTo>
                      <a:pt x="24" y="8"/>
                    </a:moveTo>
                    <a:cubicBezTo>
                      <a:pt x="12" y="8"/>
                      <a:pt x="8" y="12"/>
                      <a:pt x="8" y="26"/>
                    </a:cubicBezTo>
                    <a:cubicBezTo>
                      <a:pt x="8" y="37"/>
                      <a:pt x="14" y="48"/>
                      <a:pt x="24" y="48"/>
                    </a:cubicBezTo>
                    <a:cubicBezTo>
                      <a:pt x="35" y="48"/>
                      <a:pt x="40" y="37"/>
                      <a:pt x="40" y="26"/>
                    </a:cubicBezTo>
                    <a:cubicBezTo>
                      <a:pt x="40" y="12"/>
                      <a:pt x="36" y="8"/>
                      <a:pt x="24" y="8"/>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344" name="Freeform 382"/>
              <p:cNvSpPr>
                <a:spLocks noEditPoints="1"/>
              </p:cNvSpPr>
              <p:nvPr/>
            </p:nvSpPr>
            <p:spPr bwMode="auto">
              <a:xfrm>
                <a:off x="5900739" y="1962150"/>
                <a:ext cx="85725" cy="100013"/>
              </a:xfrm>
              <a:custGeom>
                <a:avLst/>
                <a:gdLst>
                  <a:gd name="T0" fmla="*/ 24 w 48"/>
                  <a:gd name="T1" fmla="*/ 56 h 56"/>
                  <a:gd name="T2" fmla="*/ 0 w 48"/>
                  <a:gd name="T3" fmla="*/ 26 h 56"/>
                  <a:gd name="T4" fmla="*/ 24 w 48"/>
                  <a:gd name="T5" fmla="*/ 0 h 56"/>
                  <a:gd name="T6" fmla="*/ 48 w 48"/>
                  <a:gd name="T7" fmla="*/ 26 h 56"/>
                  <a:gd name="T8" fmla="*/ 24 w 48"/>
                  <a:gd name="T9" fmla="*/ 56 h 56"/>
                  <a:gd name="T10" fmla="*/ 24 w 48"/>
                  <a:gd name="T11" fmla="*/ 8 h 56"/>
                  <a:gd name="T12" fmla="*/ 8 w 48"/>
                  <a:gd name="T13" fmla="*/ 26 h 56"/>
                  <a:gd name="T14" fmla="*/ 24 w 48"/>
                  <a:gd name="T15" fmla="*/ 48 h 56"/>
                  <a:gd name="T16" fmla="*/ 40 w 48"/>
                  <a:gd name="T17" fmla="*/ 26 h 56"/>
                  <a:gd name="T18" fmla="*/ 24 w 48"/>
                  <a:gd name="T19" fmla="*/ 8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56">
                    <a:moveTo>
                      <a:pt x="24" y="56"/>
                    </a:moveTo>
                    <a:cubicBezTo>
                      <a:pt x="11" y="56"/>
                      <a:pt x="0" y="43"/>
                      <a:pt x="0" y="26"/>
                    </a:cubicBezTo>
                    <a:cubicBezTo>
                      <a:pt x="0" y="14"/>
                      <a:pt x="3" y="0"/>
                      <a:pt x="24" y="0"/>
                    </a:cubicBezTo>
                    <a:cubicBezTo>
                      <a:pt x="46" y="0"/>
                      <a:pt x="48" y="14"/>
                      <a:pt x="48" y="26"/>
                    </a:cubicBezTo>
                    <a:cubicBezTo>
                      <a:pt x="48" y="43"/>
                      <a:pt x="38" y="56"/>
                      <a:pt x="24" y="56"/>
                    </a:cubicBezTo>
                    <a:close/>
                    <a:moveTo>
                      <a:pt x="24" y="8"/>
                    </a:moveTo>
                    <a:cubicBezTo>
                      <a:pt x="12" y="8"/>
                      <a:pt x="8" y="12"/>
                      <a:pt x="8" y="26"/>
                    </a:cubicBezTo>
                    <a:cubicBezTo>
                      <a:pt x="8" y="37"/>
                      <a:pt x="14" y="48"/>
                      <a:pt x="24" y="48"/>
                    </a:cubicBezTo>
                    <a:cubicBezTo>
                      <a:pt x="35" y="48"/>
                      <a:pt x="40" y="37"/>
                      <a:pt x="40" y="26"/>
                    </a:cubicBezTo>
                    <a:cubicBezTo>
                      <a:pt x="40" y="12"/>
                      <a:pt x="36" y="8"/>
                      <a:pt x="24" y="8"/>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345" name="Rectangle 383"/>
              <p:cNvSpPr>
                <a:spLocks noChangeArrowheads="1"/>
              </p:cNvSpPr>
              <p:nvPr/>
            </p:nvSpPr>
            <p:spPr bwMode="auto">
              <a:xfrm>
                <a:off x="5705476" y="2076450"/>
                <a:ext cx="14288" cy="22225"/>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346" name="Rectangle 384"/>
              <p:cNvSpPr>
                <a:spLocks noChangeArrowheads="1"/>
              </p:cNvSpPr>
              <p:nvPr/>
            </p:nvSpPr>
            <p:spPr bwMode="auto">
              <a:xfrm>
                <a:off x="5864226" y="2076450"/>
                <a:ext cx="14288" cy="22225"/>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347" name="Rectangle 385"/>
              <p:cNvSpPr>
                <a:spLocks noChangeArrowheads="1"/>
              </p:cNvSpPr>
              <p:nvPr/>
            </p:nvSpPr>
            <p:spPr bwMode="auto">
              <a:xfrm>
                <a:off x="5640389" y="1789112"/>
                <a:ext cx="15875"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348" name="Rectangle 386"/>
              <p:cNvSpPr>
                <a:spLocks noChangeArrowheads="1"/>
              </p:cNvSpPr>
              <p:nvPr/>
            </p:nvSpPr>
            <p:spPr bwMode="auto">
              <a:xfrm>
                <a:off x="5640389" y="1817687"/>
                <a:ext cx="15875"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grpSp>
      </p:grpSp>
      <p:sp>
        <p:nvSpPr>
          <p:cNvPr id="350" name="Title 1">
            <a:extLst>
              <a:ext uri="{FF2B5EF4-FFF2-40B4-BE49-F238E27FC236}">
                <a16:creationId xmlns="" xmlns:a16="http://schemas.microsoft.com/office/drawing/2014/main" id="{C4CC0F66-F716-9E4A-A350-90E627E348D3}"/>
              </a:ext>
            </a:extLst>
          </p:cNvPr>
          <p:cNvSpPr txBox="1">
            <a:spLocks/>
          </p:cNvSpPr>
          <p:nvPr/>
        </p:nvSpPr>
        <p:spPr bwMode="auto">
          <a:xfrm>
            <a:off x="3809606" y="6217397"/>
            <a:ext cx="1822844" cy="4319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L="0" marR="0" lvl="0" indent="0" algn="ctr" defTabSz="457200" rtl="0" eaLnBrk="0" fontAlgn="base" latinLnBrk="0" hangingPunct="0">
              <a:lnSpc>
                <a:spcPct val="100000"/>
              </a:lnSpc>
              <a:spcBef>
                <a:spcPct val="0"/>
              </a:spcBef>
              <a:spcAft>
                <a:spcPct val="0"/>
              </a:spcAft>
              <a:buClrTx/>
              <a:buSzTx/>
              <a:buFontTx/>
              <a:buNone/>
              <a:tabLst/>
              <a:defRPr/>
            </a:pPr>
            <a:r>
              <a:rPr kumimoji="0" lang="en-CA" sz="1200" b="1" i="0" u="none" strike="noStrike" kern="1200" cap="none" spc="0" normalizeH="0" baseline="0" noProof="0" dirty="0" smtClean="0">
                <a:ln>
                  <a:noFill/>
                </a:ln>
                <a:solidFill>
                  <a:srgbClr val="E47623"/>
                </a:solidFill>
                <a:effectLst/>
                <a:uLnTx/>
                <a:uFillTx/>
                <a:latin typeface="Century Gothic" pitchFamily="34" charset="0"/>
                <a:ea typeface="ヒラギノ角ゴ Pro W3" pitchFamily="126" charset="-128"/>
              </a:rPr>
              <a:t>Sprint Retrospective</a:t>
            </a:r>
            <a:endParaRPr kumimoji="0" lang="en-CA" sz="1200" b="1" i="0" u="none" strike="noStrike" kern="1200" cap="none" spc="0" normalizeH="0" baseline="0" noProof="0" dirty="0">
              <a:ln>
                <a:noFill/>
              </a:ln>
              <a:solidFill>
                <a:srgbClr val="E47623"/>
              </a:solidFill>
              <a:effectLst/>
              <a:uLnTx/>
              <a:uFillTx/>
              <a:latin typeface="Century Gothic" pitchFamily="34" charset="0"/>
              <a:ea typeface="ヒラギノ角ゴ Pro W3" pitchFamily="126" charset="-128"/>
            </a:endParaRPr>
          </a:p>
        </p:txBody>
      </p:sp>
      <p:grpSp>
        <p:nvGrpSpPr>
          <p:cNvPr id="12" name="Group 11"/>
          <p:cNvGrpSpPr>
            <a:grpSpLocks noChangeAspect="1"/>
          </p:cNvGrpSpPr>
          <p:nvPr/>
        </p:nvGrpSpPr>
        <p:grpSpPr>
          <a:xfrm>
            <a:off x="4256978" y="5480731"/>
            <a:ext cx="899378" cy="901141"/>
            <a:chOff x="335652" y="4071246"/>
            <a:chExt cx="1998618" cy="2002536"/>
          </a:xfrm>
        </p:grpSpPr>
        <p:sp>
          <p:nvSpPr>
            <p:cNvPr id="349" name="Oval 348"/>
            <p:cNvSpPr/>
            <p:nvPr/>
          </p:nvSpPr>
          <p:spPr>
            <a:xfrm>
              <a:off x="335652" y="4071246"/>
              <a:ext cx="1998618" cy="2002536"/>
            </a:xfrm>
            <a:prstGeom prst="ellipse">
              <a:avLst/>
            </a:prstGeom>
            <a:solidFill>
              <a:schemeClr val="bg1"/>
            </a:solidFill>
            <a:ln>
              <a:solidFill>
                <a:srgbClr val="E47623"/>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2" name="Rectangle 501"/>
            <p:cNvSpPr>
              <a:spLocks noChangeArrowheads="1"/>
            </p:cNvSpPr>
            <p:nvPr/>
          </p:nvSpPr>
          <p:spPr bwMode="auto">
            <a:xfrm>
              <a:off x="1320819" y="4709825"/>
              <a:ext cx="28281" cy="28279"/>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353" name="Rectangle 502"/>
            <p:cNvSpPr>
              <a:spLocks noChangeArrowheads="1"/>
            </p:cNvSpPr>
            <p:nvPr/>
          </p:nvSpPr>
          <p:spPr bwMode="auto">
            <a:xfrm>
              <a:off x="1320819" y="4766386"/>
              <a:ext cx="28281" cy="28279"/>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354" name="Freeform 503"/>
            <p:cNvSpPr>
              <a:spLocks/>
            </p:cNvSpPr>
            <p:nvPr/>
          </p:nvSpPr>
          <p:spPr bwMode="auto">
            <a:xfrm>
              <a:off x="950032" y="4452159"/>
              <a:ext cx="270235" cy="455628"/>
            </a:xfrm>
            <a:custGeom>
              <a:avLst/>
              <a:gdLst>
                <a:gd name="T0" fmla="*/ 76 w 76"/>
                <a:gd name="T1" fmla="*/ 128 h 128"/>
                <a:gd name="T2" fmla="*/ 68 w 76"/>
                <a:gd name="T3" fmla="*/ 128 h 128"/>
                <a:gd name="T4" fmla="*/ 68 w 76"/>
                <a:gd name="T5" fmla="*/ 96 h 128"/>
                <a:gd name="T6" fmla="*/ 60 w 76"/>
                <a:gd name="T7" fmla="*/ 88 h 128"/>
                <a:gd name="T8" fmla="*/ 34 w 76"/>
                <a:gd name="T9" fmla="*/ 88 h 128"/>
                <a:gd name="T10" fmla="*/ 0 w 76"/>
                <a:gd name="T11" fmla="*/ 33 h 128"/>
                <a:gd name="T12" fmla="*/ 0 w 76"/>
                <a:gd name="T13" fmla="*/ 0 h 128"/>
                <a:gd name="T14" fmla="*/ 8 w 76"/>
                <a:gd name="T15" fmla="*/ 0 h 128"/>
                <a:gd name="T16" fmla="*/ 8 w 76"/>
                <a:gd name="T17" fmla="*/ 31 h 128"/>
                <a:gd name="T18" fmla="*/ 38 w 76"/>
                <a:gd name="T19" fmla="*/ 80 h 128"/>
                <a:gd name="T20" fmla="*/ 60 w 76"/>
                <a:gd name="T21" fmla="*/ 80 h 128"/>
                <a:gd name="T22" fmla="*/ 76 w 76"/>
                <a:gd name="T23" fmla="*/ 96 h 128"/>
                <a:gd name="T24" fmla="*/ 76 w 76"/>
                <a:gd name="T25"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128">
                  <a:moveTo>
                    <a:pt x="76" y="128"/>
                  </a:moveTo>
                  <a:cubicBezTo>
                    <a:pt x="68" y="128"/>
                    <a:pt x="68" y="128"/>
                    <a:pt x="68" y="128"/>
                  </a:cubicBezTo>
                  <a:cubicBezTo>
                    <a:pt x="68" y="96"/>
                    <a:pt x="68" y="96"/>
                    <a:pt x="68" y="96"/>
                  </a:cubicBezTo>
                  <a:cubicBezTo>
                    <a:pt x="68" y="92"/>
                    <a:pt x="65" y="88"/>
                    <a:pt x="60" y="88"/>
                  </a:cubicBezTo>
                  <a:cubicBezTo>
                    <a:pt x="34" y="88"/>
                    <a:pt x="34" y="88"/>
                    <a:pt x="34" y="88"/>
                  </a:cubicBezTo>
                  <a:cubicBezTo>
                    <a:pt x="0" y="33"/>
                    <a:pt x="0" y="33"/>
                    <a:pt x="0" y="33"/>
                  </a:cubicBezTo>
                  <a:cubicBezTo>
                    <a:pt x="0" y="0"/>
                    <a:pt x="0" y="0"/>
                    <a:pt x="0" y="0"/>
                  </a:cubicBezTo>
                  <a:cubicBezTo>
                    <a:pt x="8" y="0"/>
                    <a:pt x="8" y="0"/>
                    <a:pt x="8" y="0"/>
                  </a:cubicBezTo>
                  <a:cubicBezTo>
                    <a:pt x="8" y="31"/>
                    <a:pt x="8" y="31"/>
                    <a:pt x="8" y="31"/>
                  </a:cubicBezTo>
                  <a:cubicBezTo>
                    <a:pt x="38" y="80"/>
                    <a:pt x="38" y="80"/>
                    <a:pt x="38" y="80"/>
                  </a:cubicBezTo>
                  <a:cubicBezTo>
                    <a:pt x="60" y="80"/>
                    <a:pt x="60" y="80"/>
                    <a:pt x="60" y="80"/>
                  </a:cubicBezTo>
                  <a:cubicBezTo>
                    <a:pt x="69" y="80"/>
                    <a:pt x="76" y="87"/>
                    <a:pt x="76" y="96"/>
                  </a:cubicBezTo>
                  <a:lnTo>
                    <a:pt x="76" y="128"/>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355" name="Freeform 504"/>
            <p:cNvSpPr>
              <a:spLocks noEditPoints="1"/>
            </p:cNvSpPr>
            <p:nvPr/>
          </p:nvSpPr>
          <p:spPr bwMode="auto">
            <a:xfrm>
              <a:off x="950032" y="4395598"/>
              <a:ext cx="113122" cy="113122"/>
            </a:xfrm>
            <a:custGeom>
              <a:avLst/>
              <a:gdLst>
                <a:gd name="T0" fmla="*/ 16 w 32"/>
                <a:gd name="T1" fmla="*/ 32 h 32"/>
                <a:gd name="T2" fmla="*/ 0 w 32"/>
                <a:gd name="T3" fmla="*/ 16 h 32"/>
                <a:gd name="T4" fmla="*/ 16 w 32"/>
                <a:gd name="T5" fmla="*/ 0 h 32"/>
                <a:gd name="T6" fmla="*/ 32 w 32"/>
                <a:gd name="T7" fmla="*/ 16 h 32"/>
                <a:gd name="T8" fmla="*/ 16 w 32"/>
                <a:gd name="T9" fmla="*/ 32 h 32"/>
                <a:gd name="T10" fmla="*/ 16 w 32"/>
                <a:gd name="T11" fmla="*/ 8 h 32"/>
                <a:gd name="T12" fmla="*/ 8 w 32"/>
                <a:gd name="T13" fmla="*/ 16 h 32"/>
                <a:gd name="T14" fmla="*/ 16 w 32"/>
                <a:gd name="T15" fmla="*/ 24 h 32"/>
                <a:gd name="T16" fmla="*/ 24 w 32"/>
                <a:gd name="T17" fmla="*/ 16 h 32"/>
                <a:gd name="T18" fmla="*/ 16 w 32"/>
                <a:gd name="T19" fmla="*/ 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2">
                  <a:moveTo>
                    <a:pt x="16" y="32"/>
                  </a:moveTo>
                  <a:cubicBezTo>
                    <a:pt x="7" y="32"/>
                    <a:pt x="0" y="25"/>
                    <a:pt x="0" y="16"/>
                  </a:cubicBezTo>
                  <a:cubicBezTo>
                    <a:pt x="0" y="7"/>
                    <a:pt x="7" y="0"/>
                    <a:pt x="16" y="0"/>
                  </a:cubicBezTo>
                  <a:cubicBezTo>
                    <a:pt x="25" y="0"/>
                    <a:pt x="32" y="7"/>
                    <a:pt x="32" y="16"/>
                  </a:cubicBezTo>
                  <a:cubicBezTo>
                    <a:pt x="32" y="25"/>
                    <a:pt x="25" y="32"/>
                    <a:pt x="16" y="32"/>
                  </a:cubicBezTo>
                  <a:close/>
                  <a:moveTo>
                    <a:pt x="16" y="8"/>
                  </a:moveTo>
                  <a:cubicBezTo>
                    <a:pt x="12" y="8"/>
                    <a:pt x="8" y="12"/>
                    <a:pt x="8" y="16"/>
                  </a:cubicBezTo>
                  <a:cubicBezTo>
                    <a:pt x="8" y="20"/>
                    <a:pt x="12" y="24"/>
                    <a:pt x="16" y="24"/>
                  </a:cubicBezTo>
                  <a:cubicBezTo>
                    <a:pt x="21" y="24"/>
                    <a:pt x="24" y="20"/>
                    <a:pt x="24" y="16"/>
                  </a:cubicBezTo>
                  <a:cubicBezTo>
                    <a:pt x="24" y="12"/>
                    <a:pt x="21" y="8"/>
                    <a:pt x="16" y="8"/>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356" name="Freeform 505"/>
            <p:cNvSpPr>
              <a:spLocks/>
            </p:cNvSpPr>
            <p:nvPr/>
          </p:nvSpPr>
          <p:spPr bwMode="auto">
            <a:xfrm>
              <a:off x="1038016" y="4530715"/>
              <a:ext cx="597030" cy="150829"/>
            </a:xfrm>
            <a:custGeom>
              <a:avLst/>
              <a:gdLst>
                <a:gd name="T0" fmla="*/ 160 w 190"/>
                <a:gd name="T1" fmla="*/ 48 h 48"/>
                <a:gd name="T2" fmla="*/ 29 w 190"/>
                <a:gd name="T3" fmla="*/ 48 h 48"/>
                <a:gd name="T4" fmla="*/ 0 w 190"/>
                <a:gd name="T5" fmla="*/ 5 h 48"/>
                <a:gd name="T6" fmla="*/ 8 w 190"/>
                <a:gd name="T7" fmla="*/ 0 h 48"/>
                <a:gd name="T8" fmla="*/ 33 w 190"/>
                <a:gd name="T9" fmla="*/ 39 h 48"/>
                <a:gd name="T10" fmla="*/ 156 w 190"/>
                <a:gd name="T11" fmla="*/ 39 h 48"/>
                <a:gd name="T12" fmla="*/ 182 w 190"/>
                <a:gd name="T13" fmla="*/ 0 h 48"/>
                <a:gd name="T14" fmla="*/ 190 w 190"/>
                <a:gd name="T15" fmla="*/ 5 h 48"/>
                <a:gd name="T16" fmla="*/ 160 w 190"/>
                <a:gd name="T17"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0" h="48">
                  <a:moveTo>
                    <a:pt x="160" y="48"/>
                  </a:moveTo>
                  <a:lnTo>
                    <a:pt x="29" y="48"/>
                  </a:lnTo>
                  <a:lnTo>
                    <a:pt x="0" y="5"/>
                  </a:lnTo>
                  <a:lnTo>
                    <a:pt x="8" y="0"/>
                  </a:lnTo>
                  <a:lnTo>
                    <a:pt x="33" y="39"/>
                  </a:lnTo>
                  <a:lnTo>
                    <a:pt x="156" y="39"/>
                  </a:lnTo>
                  <a:lnTo>
                    <a:pt x="182" y="0"/>
                  </a:lnTo>
                  <a:lnTo>
                    <a:pt x="190" y="5"/>
                  </a:lnTo>
                  <a:lnTo>
                    <a:pt x="160" y="48"/>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357" name="Freeform 506"/>
            <p:cNvSpPr>
              <a:spLocks/>
            </p:cNvSpPr>
            <p:nvPr/>
          </p:nvSpPr>
          <p:spPr bwMode="auto">
            <a:xfrm>
              <a:off x="1449653" y="4452159"/>
              <a:ext cx="270235" cy="455628"/>
            </a:xfrm>
            <a:custGeom>
              <a:avLst/>
              <a:gdLst>
                <a:gd name="T0" fmla="*/ 8 w 76"/>
                <a:gd name="T1" fmla="*/ 128 h 128"/>
                <a:gd name="T2" fmla="*/ 0 w 76"/>
                <a:gd name="T3" fmla="*/ 128 h 128"/>
                <a:gd name="T4" fmla="*/ 0 w 76"/>
                <a:gd name="T5" fmla="*/ 96 h 128"/>
                <a:gd name="T6" fmla="*/ 16 w 76"/>
                <a:gd name="T7" fmla="*/ 80 h 128"/>
                <a:gd name="T8" fmla="*/ 38 w 76"/>
                <a:gd name="T9" fmla="*/ 80 h 128"/>
                <a:gd name="T10" fmla="*/ 68 w 76"/>
                <a:gd name="T11" fmla="*/ 31 h 128"/>
                <a:gd name="T12" fmla="*/ 68 w 76"/>
                <a:gd name="T13" fmla="*/ 0 h 128"/>
                <a:gd name="T14" fmla="*/ 76 w 76"/>
                <a:gd name="T15" fmla="*/ 0 h 128"/>
                <a:gd name="T16" fmla="*/ 76 w 76"/>
                <a:gd name="T17" fmla="*/ 33 h 128"/>
                <a:gd name="T18" fmla="*/ 42 w 76"/>
                <a:gd name="T19" fmla="*/ 88 h 128"/>
                <a:gd name="T20" fmla="*/ 16 w 76"/>
                <a:gd name="T21" fmla="*/ 88 h 128"/>
                <a:gd name="T22" fmla="*/ 8 w 76"/>
                <a:gd name="T23" fmla="*/ 96 h 128"/>
                <a:gd name="T24" fmla="*/ 8 w 76"/>
                <a:gd name="T25"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128">
                  <a:moveTo>
                    <a:pt x="8" y="128"/>
                  </a:moveTo>
                  <a:cubicBezTo>
                    <a:pt x="0" y="128"/>
                    <a:pt x="0" y="128"/>
                    <a:pt x="0" y="128"/>
                  </a:cubicBezTo>
                  <a:cubicBezTo>
                    <a:pt x="0" y="96"/>
                    <a:pt x="0" y="96"/>
                    <a:pt x="0" y="96"/>
                  </a:cubicBezTo>
                  <a:cubicBezTo>
                    <a:pt x="0" y="87"/>
                    <a:pt x="7" y="80"/>
                    <a:pt x="16" y="80"/>
                  </a:cubicBezTo>
                  <a:cubicBezTo>
                    <a:pt x="38" y="80"/>
                    <a:pt x="38" y="80"/>
                    <a:pt x="38" y="80"/>
                  </a:cubicBezTo>
                  <a:cubicBezTo>
                    <a:pt x="68" y="31"/>
                    <a:pt x="68" y="31"/>
                    <a:pt x="68" y="31"/>
                  </a:cubicBezTo>
                  <a:cubicBezTo>
                    <a:pt x="68" y="0"/>
                    <a:pt x="68" y="0"/>
                    <a:pt x="68" y="0"/>
                  </a:cubicBezTo>
                  <a:cubicBezTo>
                    <a:pt x="76" y="0"/>
                    <a:pt x="76" y="0"/>
                    <a:pt x="76" y="0"/>
                  </a:cubicBezTo>
                  <a:cubicBezTo>
                    <a:pt x="76" y="33"/>
                    <a:pt x="76" y="33"/>
                    <a:pt x="76" y="33"/>
                  </a:cubicBezTo>
                  <a:cubicBezTo>
                    <a:pt x="42" y="88"/>
                    <a:pt x="42" y="88"/>
                    <a:pt x="42" y="88"/>
                  </a:cubicBezTo>
                  <a:cubicBezTo>
                    <a:pt x="16" y="88"/>
                    <a:pt x="16" y="88"/>
                    <a:pt x="16" y="88"/>
                  </a:cubicBezTo>
                  <a:cubicBezTo>
                    <a:pt x="12" y="88"/>
                    <a:pt x="8" y="92"/>
                    <a:pt x="8" y="96"/>
                  </a:cubicBezTo>
                  <a:lnTo>
                    <a:pt x="8" y="128"/>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358" name="Freeform 507"/>
            <p:cNvSpPr>
              <a:spLocks noEditPoints="1"/>
            </p:cNvSpPr>
            <p:nvPr/>
          </p:nvSpPr>
          <p:spPr bwMode="auto">
            <a:xfrm>
              <a:off x="1606766" y="4395598"/>
              <a:ext cx="113122" cy="113122"/>
            </a:xfrm>
            <a:custGeom>
              <a:avLst/>
              <a:gdLst>
                <a:gd name="T0" fmla="*/ 16 w 32"/>
                <a:gd name="T1" fmla="*/ 32 h 32"/>
                <a:gd name="T2" fmla="*/ 0 w 32"/>
                <a:gd name="T3" fmla="*/ 16 h 32"/>
                <a:gd name="T4" fmla="*/ 16 w 32"/>
                <a:gd name="T5" fmla="*/ 0 h 32"/>
                <a:gd name="T6" fmla="*/ 32 w 32"/>
                <a:gd name="T7" fmla="*/ 16 h 32"/>
                <a:gd name="T8" fmla="*/ 16 w 32"/>
                <a:gd name="T9" fmla="*/ 32 h 32"/>
                <a:gd name="T10" fmla="*/ 16 w 32"/>
                <a:gd name="T11" fmla="*/ 8 h 32"/>
                <a:gd name="T12" fmla="*/ 8 w 32"/>
                <a:gd name="T13" fmla="*/ 16 h 32"/>
                <a:gd name="T14" fmla="*/ 16 w 32"/>
                <a:gd name="T15" fmla="*/ 24 h 32"/>
                <a:gd name="T16" fmla="*/ 24 w 32"/>
                <a:gd name="T17" fmla="*/ 16 h 32"/>
                <a:gd name="T18" fmla="*/ 16 w 32"/>
                <a:gd name="T19" fmla="*/ 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2">
                  <a:moveTo>
                    <a:pt x="16" y="32"/>
                  </a:moveTo>
                  <a:cubicBezTo>
                    <a:pt x="7" y="32"/>
                    <a:pt x="0" y="25"/>
                    <a:pt x="0" y="16"/>
                  </a:cubicBezTo>
                  <a:cubicBezTo>
                    <a:pt x="0" y="7"/>
                    <a:pt x="7" y="0"/>
                    <a:pt x="16" y="0"/>
                  </a:cubicBezTo>
                  <a:cubicBezTo>
                    <a:pt x="25" y="0"/>
                    <a:pt x="32" y="7"/>
                    <a:pt x="32" y="16"/>
                  </a:cubicBezTo>
                  <a:cubicBezTo>
                    <a:pt x="32" y="25"/>
                    <a:pt x="25" y="32"/>
                    <a:pt x="16" y="32"/>
                  </a:cubicBezTo>
                  <a:close/>
                  <a:moveTo>
                    <a:pt x="16" y="8"/>
                  </a:moveTo>
                  <a:cubicBezTo>
                    <a:pt x="12" y="8"/>
                    <a:pt x="8" y="12"/>
                    <a:pt x="8" y="16"/>
                  </a:cubicBezTo>
                  <a:cubicBezTo>
                    <a:pt x="8" y="20"/>
                    <a:pt x="12" y="24"/>
                    <a:pt x="16" y="24"/>
                  </a:cubicBezTo>
                  <a:cubicBezTo>
                    <a:pt x="21" y="24"/>
                    <a:pt x="24" y="20"/>
                    <a:pt x="24" y="16"/>
                  </a:cubicBezTo>
                  <a:cubicBezTo>
                    <a:pt x="24" y="12"/>
                    <a:pt x="21" y="8"/>
                    <a:pt x="16" y="8"/>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359" name="Freeform 508"/>
            <p:cNvSpPr>
              <a:spLocks/>
            </p:cNvSpPr>
            <p:nvPr/>
          </p:nvSpPr>
          <p:spPr bwMode="auto">
            <a:xfrm>
              <a:off x="877761" y="5156028"/>
              <a:ext cx="914400" cy="153970"/>
            </a:xfrm>
            <a:custGeom>
              <a:avLst/>
              <a:gdLst>
                <a:gd name="T0" fmla="*/ 244 w 256"/>
                <a:gd name="T1" fmla="*/ 43 h 43"/>
                <a:gd name="T2" fmla="*/ 12 w 256"/>
                <a:gd name="T3" fmla="*/ 43 h 43"/>
                <a:gd name="T4" fmla="*/ 0 w 256"/>
                <a:gd name="T5" fmla="*/ 27 h 43"/>
                <a:gd name="T6" fmla="*/ 0 w 256"/>
                <a:gd name="T7" fmla="*/ 17 h 43"/>
                <a:gd name="T8" fmla="*/ 30 w 256"/>
                <a:gd name="T9" fmla="*/ 0 h 43"/>
                <a:gd name="T10" fmla="*/ 34 w 256"/>
                <a:gd name="T11" fmla="*/ 6 h 43"/>
                <a:gd name="T12" fmla="*/ 8 w 256"/>
                <a:gd name="T13" fmla="*/ 21 h 43"/>
                <a:gd name="T14" fmla="*/ 8 w 256"/>
                <a:gd name="T15" fmla="*/ 27 h 43"/>
                <a:gd name="T16" fmla="*/ 12 w 256"/>
                <a:gd name="T17" fmla="*/ 35 h 43"/>
                <a:gd name="T18" fmla="*/ 244 w 256"/>
                <a:gd name="T19" fmla="*/ 35 h 43"/>
                <a:gd name="T20" fmla="*/ 248 w 256"/>
                <a:gd name="T21" fmla="*/ 27 h 43"/>
                <a:gd name="T22" fmla="*/ 248 w 256"/>
                <a:gd name="T23" fmla="*/ 21 h 43"/>
                <a:gd name="T24" fmla="*/ 222 w 256"/>
                <a:gd name="T25" fmla="*/ 6 h 43"/>
                <a:gd name="T26" fmla="*/ 226 w 256"/>
                <a:gd name="T27" fmla="*/ 0 h 43"/>
                <a:gd name="T28" fmla="*/ 256 w 256"/>
                <a:gd name="T29" fmla="*/ 17 h 43"/>
                <a:gd name="T30" fmla="*/ 256 w 256"/>
                <a:gd name="T31" fmla="*/ 27 h 43"/>
                <a:gd name="T32" fmla="*/ 244 w 256"/>
                <a:gd name="T33"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6" h="43">
                  <a:moveTo>
                    <a:pt x="244" y="43"/>
                  </a:moveTo>
                  <a:cubicBezTo>
                    <a:pt x="12" y="43"/>
                    <a:pt x="12" y="43"/>
                    <a:pt x="12" y="43"/>
                  </a:cubicBezTo>
                  <a:cubicBezTo>
                    <a:pt x="6" y="43"/>
                    <a:pt x="0" y="36"/>
                    <a:pt x="0" y="27"/>
                  </a:cubicBezTo>
                  <a:cubicBezTo>
                    <a:pt x="0" y="17"/>
                    <a:pt x="0" y="17"/>
                    <a:pt x="0" y="17"/>
                  </a:cubicBezTo>
                  <a:cubicBezTo>
                    <a:pt x="30" y="0"/>
                    <a:pt x="30" y="0"/>
                    <a:pt x="30" y="0"/>
                  </a:cubicBezTo>
                  <a:cubicBezTo>
                    <a:pt x="34" y="6"/>
                    <a:pt x="34" y="6"/>
                    <a:pt x="34" y="6"/>
                  </a:cubicBezTo>
                  <a:cubicBezTo>
                    <a:pt x="8" y="21"/>
                    <a:pt x="8" y="21"/>
                    <a:pt x="8" y="21"/>
                  </a:cubicBezTo>
                  <a:cubicBezTo>
                    <a:pt x="8" y="27"/>
                    <a:pt x="8" y="27"/>
                    <a:pt x="8" y="27"/>
                  </a:cubicBezTo>
                  <a:cubicBezTo>
                    <a:pt x="8" y="32"/>
                    <a:pt x="11" y="35"/>
                    <a:pt x="12" y="35"/>
                  </a:cubicBezTo>
                  <a:cubicBezTo>
                    <a:pt x="244" y="35"/>
                    <a:pt x="244" y="35"/>
                    <a:pt x="244" y="35"/>
                  </a:cubicBezTo>
                  <a:cubicBezTo>
                    <a:pt x="245" y="35"/>
                    <a:pt x="248" y="32"/>
                    <a:pt x="248" y="27"/>
                  </a:cubicBezTo>
                  <a:cubicBezTo>
                    <a:pt x="248" y="21"/>
                    <a:pt x="248" y="21"/>
                    <a:pt x="248" y="21"/>
                  </a:cubicBezTo>
                  <a:cubicBezTo>
                    <a:pt x="222" y="6"/>
                    <a:pt x="222" y="6"/>
                    <a:pt x="222" y="6"/>
                  </a:cubicBezTo>
                  <a:cubicBezTo>
                    <a:pt x="226" y="0"/>
                    <a:pt x="226" y="0"/>
                    <a:pt x="226" y="0"/>
                  </a:cubicBezTo>
                  <a:cubicBezTo>
                    <a:pt x="256" y="17"/>
                    <a:pt x="256" y="17"/>
                    <a:pt x="256" y="17"/>
                  </a:cubicBezTo>
                  <a:cubicBezTo>
                    <a:pt x="256" y="27"/>
                    <a:pt x="256" y="27"/>
                    <a:pt x="256" y="27"/>
                  </a:cubicBezTo>
                  <a:cubicBezTo>
                    <a:pt x="256" y="36"/>
                    <a:pt x="251" y="43"/>
                    <a:pt x="244" y="43"/>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360" name="Freeform 509"/>
            <p:cNvSpPr>
              <a:spLocks/>
            </p:cNvSpPr>
            <p:nvPr/>
          </p:nvSpPr>
          <p:spPr bwMode="auto">
            <a:xfrm>
              <a:off x="1371096" y="5152884"/>
              <a:ext cx="226243" cy="87984"/>
            </a:xfrm>
            <a:custGeom>
              <a:avLst/>
              <a:gdLst>
                <a:gd name="T0" fmla="*/ 38 w 72"/>
                <a:gd name="T1" fmla="*/ 28 h 28"/>
                <a:gd name="T2" fmla="*/ 0 w 72"/>
                <a:gd name="T3" fmla="*/ 9 h 28"/>
                <a:gd name="T4" fmla="*/ 4 w 72"/>
                <a:gd name="T5" fmla="*/ 0 h 28"/>
                <a:gd name="T6" fmla="*/ 38 w 72"/>
                <a:gd name="T7" fmla="*/ 17 h 28"/>
                <a:gd name="T8" fmla="*/ 68 w 72"/>
                <a:gd name="T9" fmla="*/ 1 h 28"/>
                <a:gd name="T10" fmla="*/ 72 w 72"/>
                <a:gd name="T11" fmla="*/ 8 h 28"/>
                <a:gd name="T12" fmla="*/ 38 w 72"/>
                <a:gd name="T13" fmla="*/ 28 h 28"/>
              </a:gdLst>
              <a:ahLst/>
              <a:cxnLst>
                <a:cxn ang="0">
                  <a:pos x="T0" y="T1"/>
                </a:cxn>
                <a:cxn ang="0">
                  <a:pos x="T2" y="T3"/>
                </a:cxn>
                <a:cxn ang="0">
                  <a:pos x="T4" y="T5"/>
                </a:cxn>
                <a:cxn ang="0">
                  <a:pos x="T6" y="T7"/>
                </a:cxn>
                <a:cxn ang="0">
                  <a:pos x="T8" y="T9"/>
                </a:cxn>
                <a:cxn ang="0">
                  <a:pos x="T10" y="T11"/>
                </a:cxn>
                <a:cxn ang="0">
                  <a:pos x="T12" y="T13"/>
                </a:cxn>
              </a:cxnLst>
              <a:rect l="0" t="0" r="r" b="b"/>
              <a:pathLst>
                <a:path w="72" h="28">
                  <a:moveTo>
                    <a:pt x="38" y="28"/>
                  </a:moveTo>
                  <a:lnTo>
                    <a:pt x="0" y="9"/>
                  </a:lnTo>
                  <a:lnTo>
                    <a:pt x="4" y="0"/>
                  </a:lnTo>
                  <a:lnTo>
                    <a:pt x="38" y="17"/>
                  </a:lnTo>
                  <a:lnTo>
                    <a:pt x="68" y="1"/>
                  </a:lnTo>
                  <a:lnTo>
                    <a:pt x="72" y="8"/>
                  </a:lnTo>
                  <a:lnTo>
                    <a:pt x="38" y="28"/>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361" name="Freeform 510"/>
            <p:cNvSpPr>
              <a:spLocks/>
            </p:cNvSpPr>
            <p:nvPr/>
          </p:nvSpPr>
          <p:spPr bwMode="auto">
            <a:xfrm>
              <a:off x="1072581" y="5152884"/>
              <a:ext cx="226243" cy="87984"/>
            </a:xfrm>
            <a:custGeom>
              <a:avLst/>
              <a:gdLst>
                <a:gd name="T0" fmla="*/ 34 w 72"/>
                <a:gd name="T1" fmla="*/ 28 h 28"/>
                <a:gd name="T2" fmla="*/ 0 w 72"/>
                <a:gd name="T3" fmla="*/ 8 h 28"/>
                <a:gd name="T4" fmla="*/ 4 w 72"/>
                <a:gd name="T5" fmla="*/ 1 h 28"/>
                <a:gd name="T6" fmla="*/ 34 w 72"/>
                <a:gd name="T7" fmla="*/ 17 h 28"/>
                <a:gd name="T8" fmla="*/ 68 w 72"/>
                <a:gd name="T9" fmla="*/ 0 h 28"/>
                <a:gd name="T10" fmla="*/ 72 w 72"/>
                <a:gd name="T11" fmla="*/ 9 h 28"/>
                <a:gd name="T12" fmla="*/ 34 w 72"/>
                <a:gd name="T13" fmla="*/ 28 h 28"/>
              </a:gdLst>
              <a:ahLst/>
              <a:cxnLst>
                <a:cxn ang="0">
                  <a:pos x="T0" y="T1"/>
                </a:cxn>
                <a:cxn ang="0">
                  <a:pos x="T2" y="T3"/>
                </a:cxn>
                <a:cxn ang="0">
                  <a:pos x="T4" y="T5"/>
                </a:cxn>
                <a:cxn ang="0">
                  <a:pos x="T6" y="T7"/>
                </a:cxn>
                <a:cxn ang="0">
                  <a:pos x="T8" y="T9"/>
                </a:cxn>
                <a:cxn ang="0">
                  <a:pos x="T10" y="T11"/>
                </a:cxn>
                <a:cxn ang="0">
                  <a:pos x="T12" y="T13"/>
                </a:cxn>
              </a:cxnLst>
              <a:rect l="0" t="0" r="r" b="b"/>
              <a:pathLst>
                <a:path w="72" h="28">
                  <a:moveTo>
                    <a:pt x="34" y="28"/>
                  </a:moveTo>
                  <a:lnTo>
                    <a:pt x="0" y="8"/>
                  </a:lnTo>
                  <a:lnTo>
                    <a:pt x="4" y="1"/>
                  </a:lnTo>
                  <a:lnTo>
                    <a:pt x="34" y="17"/>
                  </a:lnTo>
                  <a:lnTo>
                    <a:pt x="68" y="0"/>
                  </a:lnTo>
                  <a:lnTo>
                    <a:pt x="72" y="9"/>
                  </a:lnTo>
                  <a:lnTo>
                    <a:pt x="34" y="28"/>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362" name="Freeform 511"/>
            <p:cNvSpPr>
              <a:spLocks noEditPoints="1"/>
            </p:cNvSpPr>
            <p:nvPr/>
          </p:nvSpPr>
          <p:spPr bwMode="auto">
            <a:xfrm>
              <a:off x="950032" y="4995771"/>
              <a:ext cx="169682" cy="197962"/>
            </a:xfrm>
            <a:custGeom>
              <a:avLst/>
              <a:gdLst>
                <a:gd name="T0" fmla="*/ 24 w 48"/>
                <a:gd name="T1" fmla="*/ 56 h 56"/>
                <a:gd name="T2" fmla="*/ 0 w 48"/>
                <a:gd name="T3" fmla="*/ 26 h 56"/>
                <a:gd name="T4" fmla="*/ 24 w 48"/>
                <a:gd name="T5" fmla="*/ 0 h 56"/>
                <a:gd name="T6" fmla="*/ 48 w 48"/>
                <a:gd name="T7" fmla="*/ 26 h 56"/>
                <a:gd name="T8" fmla="*/ 24 w 48"/>
                <a:gd name="T9" fmla="*/ 56 h 56"/>
                <a:gd name="T10" fmla="*/ 24 w 48"/>
                <a:gd name="T11" fmla="*/ 8 h 56"/>
                <a:gd name="T12" fmla="*/ 8 w 48"/>
                <a:gd name="T13" fmla="*/ 26 h 56"/>
                <a:gd name="T14" fmla="*/ 24 w 48"/>
                <a:gd name="T15" fmla="*/ 48 h 56"/>
                <a:gd name="T16" fmla="*/ 40 w 48"/>
                <a:gd name="T17" fmla="*/ 26 h 56"/>
                <a:gd name="T18" fmla="*/ 24 w 48"/>
                <a:gd name="T19" fmla="*/ 8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56">
                  <a:moveTo>
                    <a:pt x="24" y="56"/>
                  </a:moveTo>
                  <a:cubicBezTo>
                    <a:pt x="11" y="56"/>
                    <a:pt x="0" y="43"/>
                    <a:pt x="0" y="26"/>
                  </a:cubicBezTo>
                  <a:cubicBezTo>
                    <a:pt x="0" y="14"/>
                    <a:pt x="3" y="0"/>
                    <a:pt x="24" y="0"/>
                  </a:cubicBezTo>
                  <a:cubicBezTo>
                    <a:pt x="45" y="0"/>
                    <a:pt x="48" y="14"/>
                    <a:pt x="48" y="26"/>
                  </a:cubicBezTo>
                  <a:cubicBezTo>
                    <a:pt x="48" y="43"/>
                    <a:pt x="38" y="56"/>
                    <a:pt x="24" y="56"/>
                  </a:cubicBezTo>
                  <a:close/>
                  <a:moveTo>
                    <a:pt x="24" y="8"/>
                  </a:moveTo>
                  <a:cubicBezTo>
                    <a:pt x="12" y="8"/>
                    <a:pt x="8" y="12"/>
                    <a:pt x="8" y="26"/>
                  </a:cubicBezTo>
                  <a:cubicBezTo>
                    <a:pt x="8" y="37"/>
                    <a:pt x="14" y="48"/>
                    <a:pt x="24" y="48"/>
                  </a:cubicBezTo>
                  <a:cubicBezTo>
                    <a:pt x="35" y="48"/>
                    <a:pt x="40" y="37"/>
                    <a:pt x="40" y="26"/>
                  </a:cubicBezTo>
                  <a:cubicBezTo>
                    <a:pt x="40" y="12"/>
                    <a:pt x="36" y="8"/>
                    <a:pt x="24" y="8"/>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363" name="Freeform 512"/>
            <p:cNvSpPr>
              <a:spLocks noEditPoints="1"/>
            </p:cNvSpPr>
            <p:nvPr/>
          </p:nvSpPr>
          <p:spPr bwMode="auto">
            <a:xfrm>
              <a:off x="1248548" y="4995771"/>
              <a:ext cx="172826" cy="197962"/>
            </a:xfrm>
            <a:custGeom>
              <a:avLst/>
              <a:gdLst>
                <a:gd name="T0" fmla="*/ 24 w 48"/>
                <a:gd name="T1" fmla="*/ 56 h 56"/>
                <a:gd name="T2" fmla="*/ 0 w 48"/>
                <a:gd name="T3" fmla="*/ 26 h 56"/>
                <a:gd name="T4" fmla="*/ 24 w 48"/>
                <a:gd name="T5" fmla="*/ 0 h 56"/>
                <a:gd name="T6" fmla="*/ 48 w 48"/>
                <a:gd name="T7" fmla="*/ 26 h 56"/>
                <a:gd name="T8" fmla="*/ 24 w 48"/>
                <a:gd name="T9" fmla="*/ 56 h 56"/>
                <a:gd name="T10" fmla="*/ 24 w 48"/>
                <a:gd name="T11" fmla="*/ 8 h 56"/>
                <a:gd name="T12" fmla="*/ 8 w 48"/>
                <a:gd name="T13" fmla="*/ 26 h 56"/>
                <a:gd name="T14" fmla="*/ 24 w 48"/>
                <a:gd name="T15" fmla="*/ 48 h 56"/>
                <a:gd name="T16" fmla="*/ 40 w 48"/>
                <a:gd name="T17" fmla="*/ 26 h 56"/>
                <a:gd name="T18" fmla="*/ 24 w 48"/>
                <a:gd name="T19" fmla="*/ 8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56">
                  <a:moveTo>
                    <a:pt x="24" y="56"/>
                  </a:moveTo>
                  <a:cubicBezTo>
                    <a:pt x="11" y="56"/>
                    <a:pt x="0" y="43"/>
                    <a:pt x="0" y="26"/>
                  </a:cubicBezTo>
                  <a:cubicBezTo>
                    <a:pt x="0" y="14"/>
                    <a:pt x="3" y="0"/>
                    <a:pt x="24" y="0"/>
                  </a:cubicBezTo>
                  <a:cubicBezTo>
                    <a:pt x="45" y="0"/>
                    <a:pt x="48" y="14"/>
                    <a:pt x="48" y="26"/>
                  </a:cubicBezTo>
                  <a:cubicBezTo>
                    <a:pt x="48" y="43"/>
                    <a:pt x="38" y="56"/>
                    <a:pt x="24" y="56"/>
                  </a:cubicBezTo>
                  <a:close/>
                  <a:moveTo>
                    <a:pt x="24" y="8"/>
                  </a:moveTo>
                  <a:cubicBezTo>
                    <a:pt x="12" y="8"/>
                    <a:pt x="8" y="12"/>
                    <a:pt x="8" y="26"/>
                  </a:cubicBezTo>
                  <a:cubicBezTo>
                    <a:pt x="8" y="37"/>
                    <a:pt x="14" y="48"/>
                    <a:pt x="24" y="48"/>
                  </a:cubicBezTo>
                  <a:cubicBezTo>
                    <a:pt x="35" y="48"/>
                    <a:pt x="40" y="37"/>
                    <a:pt x="40" y="26"/>
                  </a:cubicBezTo>
                  <a:cubicBezTo>
                    <a:pt x="40" y="12"/>
                    <a:pt x="36" y="8"/>
                    <a:pt x="24" y="8"/>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364" name="Freeform 513"/>
            <p:cNvSpPr>
              <a:spLocks noEditPoints="1"/>
            </p:cNvSpPr>
            <p:nvPr/>
          </p:nvSpPr>
          <p:spPr bwMode="auto">
            <a:xfrm>
              <a:off x="1550206" y="4995771"/>
              <a:ext cx="169682" cy="197962"/>
            </a:xfrm>
            <a:custGeom>
              <a:avLst/>
              <a:gdLst>
                <a:gd name="T0" fmla="*/ 24 w 48"/>
                <a:gd name="T1" fmla="*/ 56 h 56"/>
                <a:gd name="T2" fmla="*/ 0 w 48"/>
                <a:gd name="T3" fmla="*/ 26 h 56"/>
                <a:gd name="T4" fmla="*/ 24 w 48"/>
                <a:gd name="T5" fmla="*/ 0 h 56"/>
                <a:gd name="T6" fmla="*/ 48 w 48"/>
                <a:gd name="T7" fmla="*/ 26 h 56"/>
                <a:gd name="T8" fmla="*/ 24 w 48"/>
                <a:gd name="T9" fmla="*/ 56 h 56"/>
                <a:gd name="T10" fmla="*/ 24 w 48"/>
                <a:gd name="T11" fmla="*/ 8 h 56"/>
                <a:gd name="T12" fmla="*/ 8 w 48"/>
                <a:gd name="T13" fmla="*/ 26 h 56"/>
                <a:gd name="T14" fmla="*/ 24 w 48"/>
                <a:gd name="T15" fmla="*/ 48 h 56"/>
                <a:gd name="T16" fmla="*/ 40 w 48"/>
                <a:gd name="T17" fmla="*/ 26 h 56"/>
                <a:gd name="T18" fmla="*/ 24 w 48"/>
                <a:gd name="T19" fmla="*/ 8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56">
                  <a:moveTo>
                    <a:pt x="24" y="56"/>
                  </a:moveTo>
                  <a:cubicBezTo>
                    <a:pt x="11" y="56"/>
                    <a:pt x="0" y="43"/>
                    <a:pt x="0" y="26"/>
                  </a:cubicBezTo>
                  <a:cubicBezTo>
                    <a:pt x="0" y="14"/>
                    <a:pt x="3" y="0"/>
                    <a:pt x="24" y="0"/>
                  </a:cubicBezTo>
                  <a:cubicBezTo>
                    <a:pt x="45" y="0"/>
                    <a:pt x="48" y="14"/>
                    <a:pt x="48" y="26"/>
                  </a:cubicBezTo>
                  <a:cubicBezTo>
                    <a:pt x="48" y="43"/>
                    <a:pt x="38" y="56"/>
                    <a:pt x="24" y="56"/>
                  </a:cubicBezTo>
                  <a:close/>
                  <a:moveTo>
                    <a:pt x="24" y="8"/>
                  </a:moveTo>
                  <a:cubicBezTo>
                    <a:pt x="12" y="8"/>
                    <a:pt x="8" y="12"/>
                    <a:pt x="8" y="26"/>
                  </a:cubicBezTo>
                  <a:cubicBezTo>
                    <a:pt x="8" y="37"/>
                    <a:pt x="14" y="48"/>
                    <a:pt x="24" y="48"/>
                  </a:cubicBezTo>
                  <a:cubicBezTo>
                    <a:pt x="35" y="48"/>
                    <a:pt x="40" y="37"/>
                    <a:pt x="40" y="26"/>
                  </a:cubicBezTo>
                  <a:cubicBezTo>
                    <a:pt x="40" y="12"/>
                    <a:pt x="36" y="8"/>
                    <a:pt x="24" y="8"/>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365" name="Rectangle 514"/>
            <p:cNvSpPr>
              <a:spLocks noChangeArrowheads="1"/>
            </p:cNvSpPr>
            <p:nvPr/>
          </p:nvSpPr>
          <p:spPr bwMode="auto">
            <a:xfrm>
              <a:off x="1163706" y="5222014"/>
              <a:ext cx="28281" cy="43992"/>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366" name="Rectangle 515"/>
            <p:cNvSpPr>
              <a:spLocks noChangeArrowheads="1"/>
            </p:cNvSpPr>
            <p:nvPr/>
          </p:nvSpPr>
          <p:spPr bwMode="auto">
            <a:xfrm>
              <a:off x="1477933" y="5222014"/>
              <a:ext cx="28281" cy="43992"/>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367" name="Freeform 516"/>
            <p:cNvSpPr>
              <a:spLocks noEditPoints="1"/>
            </p:cNvSpPr>
            <p:nvPr/>
          </p:nvSpPr>
          <p:spPr bwMode="auto">
            <a:xfrm>
              <a:off x="1235979" y="4423877"/>
              <a:ext cx="197964" cy="201105"/>
            </a:xfrm>
            <a:custGeom>
              <a:avLst/>
              <a:gdLst>
                <a:gd name="T0" fmla="*/ 28 w 56"/>
                <a:gd name="T1" fmla="*/ 56 h 56"/>
                <a:gd name="T2" fmla="*/ 0 w 56"/>
                <a:gd name="T3" fmla="*/ 28 h 56"/>
                <a:gd name="T4" fmla="*/ 28 w 56"/>
                <a:gd name="T5" fmla="*/ 0 h 56"/>
                <a:gd name="T6" fmla="*/ 56 w 56"/>
                <a:gd name="T7" fmla="*/ 28 h 56"/>
                <a:gd name="T8" fmla="*/ 28 w 56"/>
                <a:gd name="T9" fmla="*/ 56 h 56"/>
                <a:gd name="T10" fmla="*/ 28 w 56"/>
                <a:gd name="T11" fmla="*/ 8 h 56"/>
                <a:gd name="T12" fmla="*/ 8 w 56"/>
                <a:gd name="T13" fmla="*/ 28 h 56"/>
                <a:gd name="T14" fmla="*/ 28 w 56"/>
                <a:gd name="T15" fmla="*/ 48 h 56"/>
                <a:gd name="T16" fmla="*/ 48 w 56"/>
                <a:gd name="T17" fmla="*/ 28 h 56"/>
                <a:gd name="T18" fmla="*/ 28 w 56"/>
                <a:gd name="T19" fmla="*/ 8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56">
                  <a:moveTo>
                    <a:pt x="28" y="56"/>
                  </a:moveTo>
                  <a:cubicBezTo>
                    <a:pt x="13" y="56"/>
                    <a:pt x="0" y="43"/>
                    <a:pt x="0" y="28"/>
                  </a:cubicBezTo>
                  <a:cubicBezTo>
                    <a:pt x="0" y="13"/>
                    <a:pt x="13" y="0"/>
                    <a:pt x="28" y="0"/>
                  </a:cubicBezTo>
                  <a:cubicBezTo>
                    <a:pt x="44" y="0"/>
                    <a:pt x="56" y="13"/>
                    <a:pt x="56" y="28"/>
                  </a:cubicBezTo>
                  <a:cubicBezTo>
                    <a:pt x="56" y="43"/>
                    <a:pt x="44" y="56"/>
                    <a:pt x="28" y="56"/>
                  </a:cubicBezTo>
                  <a:close/>
                  <a:moveTo>
                    <a:pt x="28" y="8"/>
                  </a:moveTo>
                  <a:cubicBezTo>
                    <a:pt x="17" y="8"/>
                    <a:pt x="8" y="17"/>
                    <a:pt x="8" y="28"/>
                  </a:cubicBezTo>
                  <a:cubicBezTo>
                    <a:pt x="8" y="39"/>
                    <a:pt x="17" y="48"/>
                    <a:pt x="28" y="48"/>
                  </a:cubicBezTo>
                  <a:cubicBezTo>
                    <a:pt x="39" y="48"/>
                    <a:pt x="48" y="39"/>
                    <a:pt x="48" y="28"/>
                  </a:cubicBezTo>
                  <a:cubicBezTo>
                    <a:pt x="48" y="17"/>
                    <a:pt x="39" y="8"/>
                    <a:pt x="28" y="8"/>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368" name="Rectangle 517"/>
            <p:cNvSpPr>
              <a:spLocks noChangeArrowheads="1"/>
            </p:cNvSpPr>
            <p:nvPr/>
          </p:nvSpPr>
          <p:spPr bwMode="auto">
            <a:xfrm>
              <a:off x="877761" y="4939210"/>
              <a:ext cx="914400" cy="28279"/>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grpSp>
    </p:spTree>
    <p:extLst>
      <p:ext uri="{BB962C8B-B14F-4D97-AF65-F5344CB8AC3E}">
        <p14:creationId xmlns:p14="http://schemas.microsoft.com/office/powerpoint/2010/main" val="181034832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 xmlns:a16="http://schemas.microsoft.com/office/drawing/2014/main" id="{C4CC0F66-F716-9E4A-A350-90E627E348D3}"/>
              </a:ext>
            </a:extLst>
          </p:cNvPr>
          <p:cNvSpPr txBox="1">
            <a:spLocks/>
          </p:cNvSpPr>
          <p:nvPr/>
        </p:nvSpPr>
        <p:spPr bwMode="auto">
          <a:xfrm>
            <a:off x="111812" y="975841"/>
            <a:ext cx="11237119" cy="360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CA" sz="1600" b="0" i="0" u="none" strike="noStrike" kern="1200" cap="none" spc="0" normalizeH="0" baseline="0" noProof="0" dirty="0" smtClean="0">
                <a:ln>
                  <a:noFill/>
                </a:ln>
                <a:solidFill>
                  <a:schemeClr val="tx1"/>
                </a:solidFill>
                <a:effectLst/>
                <a:uLnTx/>
                <a:uFillTx/>
                <a:latin typeface="Century Gothic" pitchFamily="34" charset="0"/>
                <a:ea typeface="ヒラギノ角ゴ Pro W3" pitchFamily="126" charset="-128"/>
              </a:rPr>
              <a:t>A Scrum </a:t>
            </a:r>
            <a:r>
              <a:rPr kumimoji="0" lang="en-CA" sz="1600" b="0" i="0" u="none" strike="noStrike" kern="1200" cap="none" spc="0" normalizeH="0" noProof="0" dirty="0" smtClean="0">
                <a:ln>
                  <a:noFill/>
                </a:ln>
                <a:solidFill>
                  <a:schemeClr val="tx1"/>
                </a:solidFill>
                <a:effectLst/>
                <a:uLnTx/>
                <a:uFillTx/>
                <a:latin typeface="Century Gothic" pitchFamily="34" charset="0"/>
                <a:ea typeface="ヒラギノ角ゴ Pro W3" pitchFamily="126" charset="-128"/>
              </a:rPr>
              <a:t>consists of three core roles: Product Owner, Scrum Master and Scrum Team</a:t>
            </a:r>
            <a:endParaRPr kumimoji="0" lang="en-CA" sz="1600" b="0" i="0" u="none" strike="noStrike" kern="1200" cap="none" spc="0" normalizeH="0" baseline="0" noProof="0" dirty="0">
              <a:ln>
                <a:noFill/>
              </a:ln>
              <a:solidFill>
                <a:schemeClr val="tx1"/>
              </a:solidFill>
              <a:effectLst/>
              <a:uLnTx/>
              <a:uFillTx/>
              <a:latin typeface="Century Gothic" pitchFamily="34" charset="0"/>
              <a:ea typeface="ヒラギノ角ゴ Pro W3" pitchFamily="126" charset="-128"/>
            </a:endParaRPr>
          </a:p>
        </p:txBody>
      </p:sp>
      <p:grpSp>
        <p:nvGrpSpPr>
          <p:cNvPr id="6" name="Group 5"/>
          <p:cNvGrpSpPr/>
          <p:nvPr/>
        </p:nvGrpSpPr>
        <p:grpSpPr>
          <a:xfrm>
            <a:off x="905205" y="1868512"/>
            <a:ext cx="737949" cy="740494"/>
            <a:chOff x="682626" y="1619250"/>
            <a:chExt cx="460375" cy="461963"/>
          </a:xfrm>
        </p:grpSpPr>
        <p:sp>
          <p:nvSpPr>
            <p:cNvPr id="7" name="Freeform 218"/>
            <p:cNvSpPr>
              <a:spLocks/>
            </p:cNvSpPr>
            <p:nvPr/>
          </p:nvSpPr>
          <p:spPr bwMode="auto">
            <a:xfrm>
              <a:off x="682626" y="1619250"/>
              <a:ext cx="360363" cy="461963"/>
            </a:xfrm>
            <a:custGeom>
              <a:avLst/>
              <a:gdLst>
                <a:gd name="T0" fmla="*/ 128 w 200"/>
                <a:gd name="T1" fmla="*/ 256 h 256"/>
                <a:gd name="T2" fmla="*/ 120 w 200"/>
                <a:gd name="T3" fmla="*/ 256 h 256"/>
                <a:gd name="T4" fmla="*/ 120 w 200"/>
                <a:gd name="T5" fmla="*/ 208 h 256"/>
                <a:gd name="T6" fmla="*/ 124 w 200"/>
                <a:gd name="T7" fmla="*/ 204 h 256"/>
                <a:gd name="T8" fmla="*/ 148 w 200"/>
                <a:gd name="T9" fmla="*/ 204 h 256"/>
                <a:gd name="T10" fmla="*/ 168 w 200"/>
                <a:gd name="T11" fmla="*/ 184 h 256"/>
                <a:gd name="T12" fmla="*/ 168 w 200"/>
                <a:gd name="T13" fmla="*/ 148 h 256"/>
                <a:gd name="T14" fmla="*/ 172 w 200"/>
                <a:gd name="T15" fmla="*/ 144 h 256"/>
                <a:gd name="T16" fmla="*/ 192 w 200"/>
                <a:gd name="T17" fmla="*/ 144 h 256"/>
                <a:gd name="T18" fmla="*/ 192 w 200"/>
                <a:gd name="T19" fmla="*/ 141 h 256"/>
                <a:gd name="T20" fmla="*/ 168 w 200"/>
                <a:gd name="T21" fmla="*/ 90 h 256"/>
                <a:gd name="T22" fmla="*/ 168 w 200"/>
                <a:gd name="T23" fmla="*/ 88 h 256"/>
                <a:gd name="T24" fmla="*/ 88 w 200"/>
                <a:gd name="T25" fmla="*/ 8 h 256"/>
                <a:gd name="T26" fmla="*/ 8 w 200"/>
                <a:gd name="T27" fmla="*/ 88 h 256"/>
                <a:gd name="T28" fmla="*/ 25 w 200"/>
                <a:gd name="T29" fmla="*/ 151 h 256"/>
                <a:gd name="T30" fmla="*/ 40 w 200"/>
                <a:gd name="T31" fmla="*/ 208 h 256"/>
                <a:gd name="T32" fmla="*/ 40 w 200"/>
                <a:gd name="T33" fmla="*/ 256 h 256"/>
                <a:gd name="T34" fmla="*/ 32 w 200"/>
                <a:gd name="T35" fmla="*/ 256 h 256"/>
                <a:gd name="T36" fmla="*/ 32 w 200"/>
                <a:gd name="T37" fmla="*/ 208 h 256"/>
                <a:gd name="T38" fmla="*/ 17 w 200"/>
                <a:gd name="T39" fmla="*/ 154 h 256"/>
                <a:gd name="T40" fmla="*/ 0 w 200"/>
                <a:gd name="T41" fmla="*/ 88 h 256"/>
                <a:gd name="T42" fmla="*/ 88 w 200"/>
                <a:gd name="T43" fmla="*/ 0 h 256"/>
                <a:gd name="T44" fmla="*/ 176 w 200"/>
                <a:gd name="T45" fmla="*/ 87 h 256"/>
                <a:gd name="T46" fmla="*/ 200 w 200"/>
                <a:gd name="T47" fmla="*/ 138 h 256"/>
                <a:gd name="T48" fmla="*/ 200 w 200"/>
                <a:gd name="T49" fmla="*/ 140 h 256"/>
                <a:gd name="T50" fmla="*/ 200 w 200"/>
                <a:gd name="T51" fmla="*/ 148 h 256"/>
                <a:gd name="T52" fmla="*/ 196 w 200"/>
                <a:gd name="T53" fmla="*/ 152 h 256"/>
                <a:gd name="T54" fmla="*/ 176 w 200"/>
                <a:gd name="T55" fmla="*/ 152 h 256"/>
                <a:gd name="T56" fmla="*/ 176 w 200"/>
                <a:gd name="T57" fmla="*/ 184 h 256"/>
                <a:gd name="T58" fmla="*/ 148 w 200"/>
                <a:gd name="T59" fmla="*/ 212 h 256"/>
                <a:gd name="T60" fmla="*/ 128 w 200"/>
                <a:gd name="T61" fmla="*/ 212 h 256"/>
                <a:gd name="T62" fmla="*/ 128 w 200"/>
                <a:gd name="T63"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00" h="256">
                  <a:moveTo>
                    <a:pt x="128" y="256"/>
                  </a:moveTo>
                  <a:cubicBezTo>
                    <a:pt x="120" y="256"/>
                    <a:pt x="120" y="256"/>
                    <a:pt x="120" y="256"/>
                  </a:cubicBezTo>
                  <a:cubicBezTo>
                    <a:pt x="120" y="208"/>
                    <a:pt x="120" y="208"/>
                    <a:pt x="120" y="208"/>
                  </a:cubicBezTo>
                  <a:cubicBezTo>
                    <a:pt x="120" y="206"/>
                    <a:pt x="122" y="204"/>
                    <a:pt x="124" y="204"/>
                  </a:cubicBezTo>
                  <a:cubicBezTo>
                    <a:pt x="148" y="204"/>
                    <a:pt x="148" y="204"/>
                    <a:pt x="148" y="204"/>
                  </a:cubicBezTo>
                  <a:cubicBezTo>
                    <a:pt x="159" y="204"/>
                    <a:pt x="168" y="195"/>
                    <a:pt x="168" y="184"/>
                  </a:cubicBezTo>
                  <a:cubicBezTo>
                    <a:pt x="168" y="148"/>
                    <a:pt x="168" y="148"/>
                    <a:pt x="168" y="148"/>
                  </a:cubicBezTo>
                  <a:cubicBezTo>
                    <a:pt x="168" y="146"/>
                    <a:pt x="170" y="144"/>
                    <a:pt x="172" y="144"/>
                  </a:cubicBezTo>
                  <a:cubicBezTo>
                    <a:pt x="192" y="144"/>
                    <a:pt x="192" y="144"/>
                    <a:pt x="192" y="144"/>
                  </a:cubicBezTo>
                  <a:cubicBezTo>
                    <a:pt x="192" y="141"/>
                    <a:pt x="192" y="141"/>
                    <a:pt x="192" y="141"/>
                  </a:cubicBezTo>
                  <a:cubicBezTo>
                    <a:pt x="168" y="90"/>
                    <a:pt x="168" y="90"/>
                    <a:pt x="168" y="90"/>
                  </a:cubicBezTo>
                  <a:cubicBezTo>
                    <a:pt x="168" y="89"/>
                    <a:pt x="168" y="89"/>
                    <a:pt x="168" y="88"/>
                  </a:cubicBezTo>
                  <a:cubicBezTo>
                    <a:pt x="168" y="44"/>
                    <a:pt x="132" y="8"/>
                    <a:pt x="88" y="8"/>
                  </a:cubicBezTo>
                  <a:cubicBezTo>
                    <a:pt x="44" y="8"/>
                    <a:pt x="8" y="44"/>
                    <a:pt x="8" y="88"/>
                  </a:cubicBezTo>
                  <a:cubicBezTo>
                    <a:pt x="8" y="111"/>
                    <a:pt x="16" y="131"/>
                    <a:pt x="25" y="151"/>
                  </a:cubicBezTo>
                  <a:cubicBezTo>
                    <a:pt x="33" y="170"/>
                    <a:pt x="40" y="188"/>
                    <a:pt x="40" y="208"/>
                  </a:cubicBezTo>
                  <a:cubicBezTo>
                    <a:pt x="40" y="256"/>
                    <a:pt x="40" y="256"/>
                    <a:pt x="40" y="256"/>
                  </a:cubicBezTo>
                  <a:cubicBezTo>
                    <a:pt x="32" y="256"/>
                    <a:pt x="32" y="256"/>
                    <a:pt x="32" y="256"/>
                  </a:cubicBezTo>
                  <a:cubicBezTo>
                    <a:pt x="32" y="208"/>
                    <a:pt x="32" y="208"/>
                    <a:pt x="32" y="208"/>
                  </a:cubicBezTo>
                  <a:cubicBezTo>
                    <a:pt x="32" y="190"/>
                    <a:pt x="25" y="172"/>
                    <a:pt x="17" y="154"/>
                  </a:cubicBezTo>
                  <a:cubicBezTo>
                    <a:pt x="9" y="134"/>
                    <a:pt x="0" y="113"/>
                    <a:pt x="0" y="88"/>
                  </a:cubicBezTo>
                  <a:cubicBezTo>
                    <a:pt x="0" y="39"/>
                    <a:pt x="39" y="0"/>
                    <a:pt x="88" y="0"/>
                  </a:cubicBezTo>
                  <a:cubicBezTo>
                    <a:pt x="136" y="0"/>
                    <a:pt x="176" y="39"/>
                    <a:pt x="176" y="87"/>
                  </a:cubicBezTo>
                  <a:cubicBezTo>
                    <a:pt x="200" y="138"/>
                    <a:pt x="200" y="138"/>
                    <a:pt x="200" y="138"/>
                  </a:cubicBezTo>
                  <a:cubicBezTo>
                    <a:pt x="200" y="139"/>
                    <a:pt x="200" y="139"/>
                    <a:pt x="200" y="140"/>
                  </a:cubicBezTo>
                  <a:cubicBezTo>
                    <a:pt x="200" y="148"/>
                    <a:pt x="200" y="148"/>
                    <a:pt x="200" y="148"/>
                  </a:cubicBezTo>
                  <a:cubicBezTo>
                    <a:pt x="200" y="150"/>
                    <a:pt x="198" y="152"/>
                    <a:pt x="196" y="152"/>
                  </a:cubicBezTo>
                  <a:cubicBezTo>
                    <a:pt x="176" y="152"/>
                    <a:pt x="176" y="152"/>
                    <a:pt x="176" y="152"/>
                  </a:cubicBezTo>
                  <a:cubicBezTo>
                    <a:pt x="176" y="184"/>
                    <a:pt x="176" y="184"/>
                    <a:pt x="176" y="184"/>
                  </a:cubicBezTo>
                  <a:cubicBezTo>
                    <a:pt x="176" y="199"/>
                    <a:pt x="163" y="212"/>
                    <a:pt x="148" y="212"/>
                  </a:cubicBezTo>
                  <a:cubicBezTo>
                    <a:pt x="128" y="212"/>
                    <a:pt x="128" y="212"/>
                    <a:pt x="128" y="212"/>
                  </a:cubicBezTo>
                  <a:lnTo>
                    <a:pt x="128" y="256"/>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8" name="Rectangle 219"/>
            <p:cNvSpPr>
              <a:spLocks noChangeArrowheads="1"/>
            </p:cNvSpPr>
            <p:nvPr/>
          </p:nvSpPr>
          <p:spPr bwMode="auto">
            <a:xfrm>
              <a:off x="884238" y="1987550"/>
              <a:ext cx="2063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9" name="Freeform 220"/>
            <p:cNvSpPr>
              <a:spLocks noEditPoints="1"/>
            </p:cNvSpPr>
            <p:nvPr/>
          </p:nvSpPr>
          <p:spPr bwMode="auto">
            <a:xfrm>
              <a:off x="727076" y="1657350"/>
              <a:ext cx="227013" cy="227013"/>
            </a:xfrm>
            <a:custGeom>
              <a:avLst/>
              <a:gdLst>
                <a:gd name="T0" fmla="*/ 72 w 126"/>
                <a:gd name="T1" fmla="*/ 125 h 126"/>
                <a:gd name="T2" fmla="*/ 63 w 126"/>
                <a:gd name="T3" fmla="*/ 115 h 126"/>
                <a:gd name="T4" fmla="*/ 54 w 126"/>
                <a:gd name="T5" fmla="*/ 125 h 126"/>
                <a:gd name="T6" fmla="*/ 28 w 126"/>
                <a:gd name="T7" fmla="*/ 116 h 126"/>
                <a:gd name="T8" fmla="*/ 27 w 126"/>
                <a:gd name="T9" fmla="*/ 110 h 126"/>
                <a:gd name="T10" fmla="*/ 16 w 126"/>
                <a:gd name="T11" fmla="*/ 99 h 126"/>
                <a:gd name="T12" fmla="*/ 10 w 126"/>
                <a:gd name="T13" fmla="*/ 98 h 126"/>
                <a:gd name="T14" fmla="*/ 1 w 126"/>
                <a:gd name="T15" fmla="*/ 72 h 126"/>
                <a:gd name="T16" fmla="*/ 11 w 126"/>
                <a:gd name="T17" fmla="*/ 63 h 126"/>
                <a:gd name="T18" fmla="*/ 1 w 126"/>
                <a:gd name="T19" fmla="*/ 54 h 126"/>
                <a:gd name="T20" fmla="*/ 10 w 126"/>
                <a:gd name="T21" fmla="*/ 28 h 126"/>
                <a:gd name="T22" fmla="*/ 16 w 126"/>
                <a:gd name="T23" fmla="*/ 27 h 126"/>
                <a:gd name="T24" fmla="*/ 27 w 126"/>
                <a:gd name="T25" fmla="*/ 16 h 126"/>
                <a:gd name="T26" fmla="*/ 28 w 126"/>
                <a:gd name="T27" fmla="*/ 10 h 126"/>
                <a:gd name="T28" fmla="*/ 54 w 126"/>
                <a:gd name="T29" fmla="*/ 1 h 126"/>
                <a:gd name="T30" fmla="*/ 63 w 126"/>
                <a:gd name="T31" fmla="*/ 11 h 126"/>
                <a:gd name="T32" fmla="*/ 72 w 126"/>
                <a:gd name="T33" fmla="*/ 1 h 126"/>
                <a:gd name="T34" fmla="*/ 98 w 126"/>
                <a:gd name="T35" fmla="*/ 10 h 126"/>
                <a:gd name="T36" fmla="*/ 78 w 126"/>
                <a:gd name="T37" fmla="*/ 9 h 126"/>
                <a:gd name="T38" fmla="*/ 48 w 126"/>
                <a:gd name="T39" fmla="*/ 9 h 126"/>
                <a:gd name="T40" fmla="*/ 32 w 126"/>
                <a:gd name="T41" fmla="*/ 32 h 126"/>
                <a:gd name="T42" fmla="*/ 9 w 126"/>
                <a:gd name="T43" fmla="*/ 48 h 126"/>
                <a:gd name="T44" fmla="*/ 9 w 126"/>
                <a:gd name="T45" fmla="*/ 78 h 126"/>
                <a:gd name="T46" fmla="*/ 32 w 126"/>
                <a:gd name="T47" fmla="*/ 94 h 126"/>
                <a:gd name="T48" fmla="*/ 48 w 126"/>
                <a:gd name="T49" fmla="*/ 117 h 126"/>
                <a:gd name="T50" fmla="*/ 78 w 126"/>
                <a:gd name="T51" fmla="*/ 117 h 126"/>
                <a:gd name="T52" fmla="*/ 98 w 126"/>
                <a:gd name="T53" fmla="*/ 116 h 126"/>
                <a:gd name="T54" fmla="*/ 75 w 126"/>
                <a:gd name="T55" fmla="*/ 125 h 126"/>
                <a:gd name="T56" fmla="*/ 109 w 126"/>
                <a:gd name="T57" fmla="*/ 94 h 126"/>
                <a:gd name="T58" fmla="*/ 107 w 126"/>
                <a:gd name="T59" fmla="*/ 63 h 126"/>
                <a:gd name="T60" fmla="*/ 109 w 126"/>
                <a:gd name="T61" fmla="*/ 32 h 126"/>
                <a:gd name="T62" fmla="*/ 125 w 126"/>
                <a:gd name="T63" fmla="*/ 50 h 126"/>
                <a:gd name="T64" fmla="*/ 122 w 126"/>
                <a:gd name="T65" fmla="*/ 55 h 126"/>
                <a:gd name="T66" fmla="*/ 122 w 126"/>
                <a:gd name="T67" fmla="*/ 71 h 126"/>
                <a:gd name="T68" fmla="*/ 125 w 126"/>
                <a:gd name="T69" fmla="*/ 76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6" h="126">
                  <a:moveTo>
                    <a:pt x="75" y="125"/>
                  </a:moveTo>
                  <a:cubicBezTo>
                    <a:pt x="74" y="125"/>
                    <a:pt x="73" y="125"/>
                    <a:pt x="72" y="125"/>
                  </a:cubicBezTo>
                  <a:cubicBezTo>
                    <a:pt x="72" y="124"/>
                    <a:pt x="71" y="123"/>
                    <a:pt x="71" y="122"/>
                  </a:cubicBezTo>
                  <a:cubicBezTo>
                    <a:pt x="70" y="118"/>
                    <a:pt x="67" y="115"/>
                    <a:pt x="63" y="115"/>
                  </a:cubicBezTo>
                  <a:cubicBezTo>
                    <a:pt x="59" y="115"/>
                    <a:pt x="56" y="118"/>
                    <a:pt x="55" y="122"/>
                  </a:cubicBezTo>
                  <a:cubicBezTo>
                    <a:pt x="55" y="123"/>
                    <a:pt x="54" y="124"/>
                    <a:pt x="54" y="125"/>
                  </a:cubicBezTo>
                  <a:cubicBezTo>
                    <a:pt x="53" y="125"/>
                    <a:pt x="52" y="126"/>
                    <a:pt x="50" y="125"/>
                  </a:cubicBezTo>
                  <a:cubicBezTo>
                    <a:pt x="42" y="124"/>
                    <a:pt x="35" y="121"/>
                    <a:pt x="28" y="116"/>
                  </a:cubicBezTo>
                  <a:cubicBezTo>
                    <a:pt x="27" y="115"/>
                    <a:pt x="26" y="114"/>
                    <a:pt x="26" y="113"/>
                  </a:cubicBezTo>
                  <a:cubicBezTo>
                    <a:pt x="26" y="112"/>
                    <a:pt x="26" y="111"/>
                    <a:pt x="27" y="110"/>
                  </a:cubicBezTo>
                  <a:cubicBezTo>
                    <a:pt x="30" y="107"/>
                    <a:pt x="29" y="102"/>
                    <a:pt x="26" y="100"/>
                  </a:cubicBezTo>
                  <a:cubicBezTo>
                    <a:pt x="24" y="97"/>
                    <a:pt x="19" y="96"/>
                    <a:pt x="16" y="99"/>
                  </a:cubicBezTo>
                  <a:cubicBezTo>
                    <a:pt x="15" y="100"/>
                    <a:pt x="14" y="100"/>
                    <a:pt x="13" y="100"/>
                  </a:cubicBezTo>
                  <a:cubicBezTo>
                    <a:pt x="12" y="100"/>
                    <a:pt x="11" y="99"/>
                    <a:pt x="10" y="98"/>
                  </a:cubicBezTo>
                  <a:cubicBezTo>
                    <a:pt x="5" y="91"/>
                    <a:pt x="2" y="84"/>
                    <a:pt x="1" y="76"/>
                  </a:cubicBezTo>
                  <a:cubicBezTo>
                    <a:pt x="0" y="74"/>
                    <a:pt x="1" y="73"/>
                    <a:pt x="1" y="72"/>
                  </a:cubicBezTo>
                  <a:cubicBezTo>
                    <a:pt x="2" y="72"/>
                    <a:pt x="3" y="71"/>
                    <a:pt x="4" y="71"/>
                  </a:cubicBezTo>
                  <a:cubicBezTo>
                    <a:pt x="8" y="70"/>
                    <a:pt x="11" y="67"/>
                    <a:pt x="11" y="63"/>
                  </a:cubicBezTo>
                  <a:cubicBezTo>
                    <a:pt x="11" y="59"/>
                    <a:pt x="8" y="56"/>
                    <a:pt x="4" y="55"/>
                  </a:cubicBezTo>
                  <a:cubicBezTo>
                    <a:pt x="3" y="55"/>
                    <a:pt x="2" y="54"/>
                    <a:pt x="1" y="54"/>
                  </a:cubicBezTo>
                  <a:cubicBezTo>
                    <a:pt x="1" y="53"/>
                    <a:pt x="0" y="52"/>
                    <a:pt x="1" y="50"/>
                  </a:cubicBezTo>
                  <a:cubicBezTo>
                    <a:pt x="2" y="42"/>
                    <a:pt x="5" y="35"/>
                    <a:pt x="10" y="28"/>
                  </a:cubicBezTo>
                  <a:cubicBezTo>
                    <a:pt x="11" y="27"/>
                    <a:pt x="12" y="26"/>
                    <a:pt x="13" y="26"/>
                  </a:cubicBezTo>
                  <a:cubicBezTo>
                    <a:pt x="14" y="26"/>
                    <a:pt x="15" y="26"/>
                    <a:pt x="16" y="27"/>
                  </a:cubicBezTo>
                  <a:cubicBezTo>
                    <a:pt x="19" y="30"/>
                    <a:pt x="24" y="29"/>
                    <a:pt x="26" y="26"/>
                  </a:cubicBezTo>
                  <a:cubicBezTo>
                    <a:pt x="29" y="24"/>
                    <a:pt x="30" y="19"/>
                    <a:pt x="27" y="16"/>
                  </a:cubicBezTo>
                  <a:cubicBezTo>
                    <a:pt x="26" y="15"/>
                    <a:pt x="26" y="14"/>
                    <a:pt x="26" y="13"/>
                  </a:cubicBezTo>
                  <a:cubicBezTo>
                    <a:pt x="26" y="12"/>
                    <a:pt x="27" y="11"/>
                    <a:pt x="28" y="10"/>
                  </a:cubicBezTo>
                  <a:cubicBezTo>
                    <a:pt x="35" y="5"/>
                    <a:pt x="42" y="2"/>
                    <a:pt x="50" y="1"/>
                  </a:cubicBezTo>
                  <a:cubicBezTo>
                    <a:pt x="52" y="0"/>
                    <a:pt x="53" y="1"/>
                    <a:pt x="54" y="1"/>
                  </a:cubicBezTo>
                  <a:cubicBezTo>
                    <a:pt x="54" y="2"/>
                    <a:pt x="55" y="3"/>
                    <a:pt x="55" y="4"/>
                  </a:cubicBezTo>
                  <a:cubicBezTo>
                    <a:pt x="56" y="8"/>
                    <a:pt x="59" y="11"/>
                    <a:pt x="63" y="11"/>
                  </a:cubicBezTo>
                  <a:cubicBezTo>
                    <a:pt x="67" y="11"/>
                    <a:pt x="70" y="8"/>
                    <a:pt x="71" y="4"/>
                  </a:cubicBezTo>
                  <a:cubicBezTo>
                    <a:pt x="71" y="3"/>
                    <a:pt x="72" y="2"/>
                    <a:pt x="72" y="1"/>
                  </a:cubicBezTo>
                  <a:cubicBezTo>
                    <a:pt x="73" y="1"/>
                    <a:pt x="74" y="0"/>
                    <a:pt x="76" y="1"/>
                  </a:cubicBezTo>
                  <a:cubicBezTo>
                    <a:pt x="84" y="2"/>
                    <a:pt x="91" y="5"/>
                    <a:pt x="98" y="10"/>
                  </a:cubicBezTo>
                  <a:cubicBezTo>
                    <a:pt x="94" y="17"/>
                    <a:pt x="94" y="17"/>
                    <a:pt x="94" y="17"/>
                  </a:cubicBezTo>
                  <a:cubicBezTo>
                    <a:pt x="89" y="13"/>
                    <a:pt x="83" y="11"/>
                    <a:pt x="78" y="9"/>
                  </a:cubicBezTo>
                  <a:cubicBezTo>
                    <a:pt x="75" y="15"/>
                    <a:pt x="70" y="19"/>
                    <a:pt x="63" y="19"/>
                  </a:cubicBezTo>
                  <a:cubicBezTo>
                    <a:pt x="56" y="19"/>
                    <a:pt x="51" y="15"/>
                    <a:pt x="48" y="9"/>
                  </a:cubicBezTo>
                  <a:cubicBezTo>
                    <a:pt x="44" y="11"/>
                    <a:pt x="40" y="12"/>
                    <a:pt x="35" y="15"/>
                  </a:cubicBezTo>
                  <a:cubicBezTo>
                    <a:pt x="38" y="21"/>
                    <a:pt x="37" y="27"/>
                    <a:pt x="32" y="32"/>
                  </a:cubicBezTo>
                  <a:cubicBezTo>
                    <a:pt x="27" y="37"/>
                    <a:pt x="21" y="38"/>
                    <a:pt x="15" y="35"/>
                  </a:cubicBezTo>
                  <a:cubicBezTo>
                    <a:pt x="12" y="40"/>
                    <a:pt x="11" y="44"/>
                    <a:pt x="9" y="48"/>
                  </a:cubicBezTo>
                  <a:cubicBezTo>
                    <a:pt x="15" y="51"/>
                    <a:pt x="19" y="56"/>
                    <a:pt x="19" y="63"/>
                  </a:cubicBezTo>
                  <a:cubicBezTo>
                    <a:pt x="19" y="70"/>
                    <a:pt x="15" y="75"/>
                    <a:pt x="9" y="78"/>
                  </a:cubicBezTo>
                  <a:cubicBezTo>
                    <a:pt x="11" y="82"/>
                    <a:pt x="12" y="86"/>
                    <a:pt x="15" y="91"/>
                  </a:cubicBezTo>
                  <a:cubicBezTo>
                    <a:pt x="21" y="88"/>
                    <a:pt x="27" y="89"/>
                    <a:pt x="32" y="94"/>
                  </a:cubicBezTo>
                  <a:cubicBezTo>
                    <a:pt x="37" y="99"/>
                    <a:pt x="38" y="105"/>
                    <a:pt x="35" y="111"/>
                  </a:cubicBezTo>
                  <a:cubicBezTo>
                    <a:pt x="40" y="114"/>
                    <a:pt x="44" y="115"/>
                    <a:pt x="48" y="117"/>
                  </a:cubicBezTo>
                  <a:cubicBezTo>
                    <a:pt x="51" y="111"/>
                    <a:pt x="56" y="107"/>
                    <a:pt x="63" y="107"/>
                  </a:cubicBezTo>
                  <a:cubicBezTo>
                    <a:pt x="70" y="107"/>
                    <a:pt x="75" y="111"/>
                    <a:pt x="78" y="117"/>
                  </a:cubicBezTo>
                  <a:cubicBezTo>
                    <a:pt x="83" y="115"/>
                    <a:pt x="89" y="113"/>
                    <a:pt x="94" y="109"/>
                  </a:cubicBezTo>
                  <a:cubicBezTo>
                    <a:pt x="98" y="116"/>
                    <a:pt x="98" y="116"/>
                    <a:pt x="98" y="116"/>
                  </a:cubicBezTo>
                  <a:cubicBezTo>
                    <a:pt x="91" y="121"/>
                    <a:pt x="84" y="124"/>
                    <a:pt x="76" y="125"/>
                  </a:cubicBezTo>
                  <a:cubicBezTo>
                    <a:pt x="75" y="125"/>
                    <a:pt x="75" y="125"/>
                    <a:pt x="75" y="125"/>
                  </a:cubicBezTo>
                  <a:close/>
                  <a:moveTo>
                    <a:pt x="116" y="98"/>
                  </a:moveTo>
                  <a:cubicBezTo>
                    <a:pt x="109" y="94"/>
                    <a:pt x="109" y="94"/>
                    <a:pt x="109" y="94"/>
                  </a:cubicBezTo>
                  <a:cubicBezTo>
                    <a:pt x="113" y="89"/>
                    <a:pt x="115" y="83"/>
                    <a:pt x="117" y="78"/>
                  </a:cubicBezTo>
                  <a:cubicBezTo>
                    <a:pt x="111" y="75"/>
                    <a:pt x="107" y="70"/>
                    <a:pt x="107" y="63"/>
                  </a:cubicBezTo>
                  <a:cubicBezTo>
                    <a:pt x="107" y="56"/>
                    <a:pt x="111" y="51"/>
                    <a:pt x="117" y="48"/>
                  </a:cubicBezTo>
                  <a:cubicBezTo>
                    <a:pt x="115" y="43"/>
                    <a:pt x="113" y="37"/>
                    <a:pt x="109" y="32"/>
                  </a:cubicBezTo>
                  <a:cubicBezTo>
                    <a:pt x="116" y="28"/>
                    <a:pt x="116" y="28"/>
                    <a:pt x="116" y="28"/>
                  </a:cubicBezTo>
                  <a:cubicBezTo>
                    <a:pt x="121" y="35"/>
                    <a:pt x="124" y="42"/>
                    <a:pt x="125" y="50"/>
                  </a:cubicBezTo>
                  <a:cubicBezTo>
                    <a:pt x="126" y="52"/>
                    <a:pt x="125" y="53"/>
                    <a:pt x="125" y="54"/>
                  </a:cubicBezTo>
                  <a:cubicBezTo>
                    <a:pt x="124" y="54"/>
                    <a:pt x="123" y="55"/>
                    <a:pt x="122" y="55"/>
                  </a:cubicBezTo>
                  <a:cubicBezTo>
                    <a:pt x="118" y="56"/>
                    <a:pt x="115" y="59"/>
                    <a:pt x="115" y="63"/>
                  </a:cubicBezTo>
                  <a:cubicBezTo>
                    <a:pt x="115" y="67"/>
                    <a:pt x="118" y="70"/>
                    <a:pt x="122" y="71"/>
                  </a:cubicBezTo>
                  <a:cubicBezTo>
                    <a:pt x="123" y="71"/>
                    <a:pt x="124" y="72"/>
                    <a:pt x="125" y="72"/>
                  </a:cubicBezTo>
                  <a:cubicBezTo>
                    <a:pt x="125" y="73"/>
                    <a:pt x="126" y="74"/>
                    <a:pt x="125" y="76"/>
                  </a:cubicBezTo>
                  <a:cubicBezTo>
                    <a:pt x="124" y="84"/>
                    <a:pt x="121" y="91"/>
                    <a:pt x="116" y="98"/>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10" name="Freeform 221"/>
            <p:cNvSpPr>
              <a:spLocks/>
            </p:cNvSpPr>
            <p:nvPr/>
          </p:nvSpPr>
          <p:spPr bwMode="auto">
            <a:xfrm>
              <a:off x="782638" y="1670050"/>
              <a:ext cx="360363" cy="201613"/>
            </a:xfrm>
            <a:custGeom>
              <a:avLst/>
              <a:gdLst>
                <a:gd name="T0" fmla="*/ 200 w 200"/>
                <a:gd name="T1" fmla="*/ 112 h 112"/>
                <a:gd name="T2" fmla="*/ 192 w 200"/>
                <a:gd name="T3" fmla="*/ 112 h 112"/>
                <a:gd name="T4" fmla="*/ 191 w 200"/>
                <a:gd name="T5" fmla="*/ 112 h 112"/>
                <a:gd name="T6" fmla="*/ 32 w 200"/>
                <a:gd name="T7" fmla="*/ 88 h 112"/>
                <a:gd name="T8" fmla="*/ 0 w 200"/>
                <a:gd name="T9" fmla="*/ 56 h 112"/>
                <a:gd name="T10" fmla="*/ 32 w 200"/>
                <a:gd name="T11" fmla="*/ 24 h 112"/>
                <a:gd name="T12" fmla="*/ 191 w 200"/>
                <a:gd name="T13" fmla="*/ 0 h 112"/>
                <a:gd name="T14" fmla="*/ 192 w 200"/>
                <a:gd name="T15" fmla="*/ 0 h 112"/>
                <a:gd name="T16" fmla="*/ 200 w 200"/>
                <a:gd name="T17" fmla="*/ 0 h 112"/>
                <a:gd name="T18" fmla="*/ 200 w 200"/>
                <a:gd name="T19" fmla="*/ 8 h 112"/>
                <a:gd name="T20" fmla="*/ 192 w 200"/>
                <a:gd name="T21" fmla="*/ 8 h 112"/>
                <a:gd name="T22" fmla="*/ 33 w 200"/>
                <a:gd name="T23" fmla="*/ 32 h 112"/>
                <a:gd name="T24" fmla="*/ 32 w 200"/>
                <a:gd name="T25" fmla="*/ 32 h 112"/>
                <a:gd name="T26" fmla="*/ 8 w 200"/>
                <a:gd name="T27" fmla="*/ 56 h 112"/>
                <a:gd name="T28" fmla="*/ 32 w 200"/>
                <a:gd name="T29" fmla="*/ 80 h 112"/>
                <a:gd name="T30" fmla="*/ 33 w 200"/>
                <a:gd name="T31" fmla="*/ 80 h 112"/>
                <a:gd name="T32" fmla="*/ 192 w 200"/>
                <a:gd name="T33" fmla="*/ 104 h 112"/>
                <a:gd name="T34" fmla="*/ 200 w 200"/>
                <a:gd name="T35" fmla="*/ 104 h 112"/>
                <a:gd name="T36" fmla="*/ 200 w 200"/>
                <a:gd name="T37" fmla="*/ 11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0" h="112">
                  <a:moveTo>
                    <a:pt x="200" y="112"/>
                  </a:moveTo>
                  <a:cubicBezTo>
                    <a:pt x="192" y="112"/>
                    <a:pt x="192" y="112"/>
                    <a:pt x="192" y="112"/>
                  </a:cubicBezTo>
                  <a:cubicBezTo>
                    <a:pt x="192" y="112"/>
                    <a:pt x="192" y="112"/>
                    <a:pt x="191" y="112"/>
                  </a:cubicBezTo>
                  <a:cubicBezTo>
                    <a:pt x="32" y="88"/>
                    <a:pt x="32" y="88"/>
                    <a:pt x="32" y="88"/>
                  </a:cubicBezTo>
                  <a:cubicBezTo>
                    <a:pt x="14" y="88"/>
                    <a:pt x="0" y="74"/>
                    <a:pt x="0" y="56"/>
                  </a:cubicBezTo>
                  <a:cubicBezTo>
                    <a:pt x="0" y="38"/>
                    <a:pt x="14" y="24"/>
                    <a:pt x="32" y="24"/>
                  </a:cubicBezTo>
                  <a:cubicBezTo>
                    <a:pt x="191" y="0"/>
                    <a:pt x="191" y="0"/>
                    <a:pt x="191" y="0"/>
                  </a:cubicBezTo>
                  <a:cubicBezTo>
                    <a:pt x="192" y="0"/>
                    <a:pt x="192" y="0"/>
                    <a:pt x="192" y="0"/>
                  </a:cubicBezTo>
                  <a:cubicBezTo>
                    <a:pt x="200" y="0"/>
                    <a:pt x="200" y="0"/>
                    <a:pt x="200" y="0"/>
                  </a:cubicBezTo>
                  <a:cubicBezTo>
                    <a:pt x="200" y="8"/>
                    <a:pt x="200" y="8"/>
                    <a:pt x="200" y="8"/>
                  </a:cubicBezTo>
                  <a:cubicBezTo>
                    <a:pt x="192" y="8"/>
                    <a:pt x="192" y="8"/>
                    <a:pt x="192" y="8"/>
                  </a:cubicBezTo>
                  <a:cubicBezTo>
                    <a:pt x="33" y="32"/>
                    <a:pt x="33" y="32"/>
                    <a:pt x="33" y="32"/>
                  </a:cubicBezTo>
                  <a:cubicBezTo>
                    <a:pt x="32" y="32"/>
                    <a:pt x="32" y="32"/>
                    <a:pt x="32" y="32"/>
                  </a:cubicBezTo>
                  <a:cubicBezTo>
                    <a:pt x="19" y="32"/>
                    <a:pt x="8" y="43"/>
                    <a:pt x="8" y="56"/>
                  </a:cubicBezTo>
                  <a:cubicBezTo>
                    <a:pt x="8" y="69"/>
                    <a:pt x="19" y="80"/>
                    <a:pt x="32" y="80"/>
                  </a:cubicBezTo>
                  <a:cubicBezTo>
                    <a:pt x="32" y="80"/>
                    <a:pt x="32" y="80"/>
                    <a:pt x="33" y="80"/>
                  </a:cubicBezTo>
                  <a:cubicBezTo>
                    <a:pt x="192" y="104"/>
                    <a:pt x="192" y="104"/>
                    <a:pt x="192" y="104"/>
                  </a:cubicBezTo>
                  <a:cubicBezTo>
                    <a:pt x="200" y="104"/>
                    <a:pt x="200" y="104"/>
                    <a:pt x="200" y="104"/>
                  </a:cubicBezTo>
                  <a:lnTo>
                    <a:pt x="200" y="112"/>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13" name="Rectangle 222"/>
            <p:cNvSpPr>
              <a:spLocks noChangeArrowheads="1"/>
            </p:cNvSpPr>
            <p:nvPr/>
          </p:nvSpPr>
          <p:spPr bwMode="auto">
            <a:xfrm>
              <a:off x="1042988" y="1763713"/>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14" name="Rectangle 223"/>
            <p:cNvSpPr>
              <a:spLocks noChangeArrowheads="1"/>
            </p:cNvSpPr>
            <p:nvPr/>
          </p:nvSpPr>
          <p:spPr bwMode="auto">
            <a:xfrm>
              <a:off x="1071563" y="1763713"/>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15" name="Rectangle 224"/>
            <p:cNvSpPr>
              <a:spLocks noChangeArrowheads="1"/>
            </p:cNvSpPr>
            <p:nvPr/>
          </p:nvSpPr>
          <p:spPr bwMode="auto">
            <a:xfrm>
              <a:off x="1100138" y="1763713"/>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16" name="Freeform 225"/>
            <p:cNvSpPr>
              <a:spLocks noEditPoints="1"/>
            </p:cNvSpPr>
            <p:nvPr/>
          </p:nvSpPr>
          <p:spPr bwMode="auto">
            <a:xfrm>
              <a:off x="811213" y="1741488"/>
              <a:ext cx="58738" cy="58738"/>
            </a:xfrm>
            <a:custGeom>
              <a:avLst/>
              <a:gdLst>
                <a:gd name="T0" fmla="*/ 16 w 32"/>
                <a:gd name="T1" fmla="*/ 32 h 32"/>
                <a:gd name="T2" fmla="*/ 0 w 32"/>
                <a:gd name="T3" fmla="*/ 16 h 32"/>
                <a:gd name="T4" fmla="*/ 16 w 32"/>
                <a:gd name="T5" fmla="*/ 0 h 32"/>
                <a:gd name="T6" fmla="*/ 32 w 32"/>
                <a:gd name="T7" fmla="*/ 16 h 32"/>
                <a:gd name="T8" fmla="*/ 16 w 32"/>
                <a:gd name="T9" fmla="*/ 32 h 32"/>
                <a:gd name="T10" fmla="*/ 16 w 32"/>
                <a:gd name="T11" fmla="*/ 8 h 32"/>
                <a:gd name="T12" fmla="*/ 8 w 32"/>
                <a:gd name="T13" fmla="*/ 16 h 32"/>
                <a:gd name="T14" fmla="*/ 16 w 32"/>
                <a:gd name="T15" fmla="*/ 24 h 32"/>
                <a:gd name="T16" fmla="*/ 24 w 32"/>
                <a:gd name="T17" fmla="*/ 16 h 32"/>
                <a:gd name="T18" fmla="*/ 16 w 32"/>
                <a:gd name="T19" fmla="*/ 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2">
                  <a:moveTo>
                    <a:pt x="16" y="32"/>
                  </a:moveTo>
                  <a:cubicBezTo>
                    <a:pt x="7" y="32"/>
                    <a:pt x="0" y="25"/>
                    <a:pt x="0" y="16"/>
                  </a:cubicBezTo>
                  <a:cubicBezTo>
                    <a:pt x="0" y="7"/>
                    <a:pt x="7" y="0"/>
                    <a:pt x="16" y="0"/>
                  </a:cubicBezTo>
                  <a:cubicBezTo>
                    <a:pt x="25" y="0"/>
                    <a:pt x="32" y="7"/>
                    <a:pt x="32" y="16"/>
                  </a:cubicBezTo>
                  <a:cubicBezTo>
                    <a:pt x="32" y="25"/>
                    <a:pt x="25" y="32"/>
                    <a:pt x="16" y="32"/>
                  </a:cubicBezTo>
                  <a:close/>
                  <a:moveTo>
                    <a:pt x="16" y="8"/>
                  </a:moveTo>
                  <a:cubicBezTo>
                    <a:pt x="12" y="8"/>
                    <a:pt x="8" y="12"/>
                    <a:pt x="8" y="16"/>
                  </a:cubicBezTo>
                  <a:cubicBezTo>
                    <a:pt x="8" y="20"/>
                    <a:pt x="12" y="24"/>
                    <a:pt x="16" y="24"/>
                  </a:cubicBezTo>
                  <a:cubicBezTo>
                    <a:pt x="20" y="24"/>
                    <a:pt x="24" y="20"/>
                    <a:pt x="24" y="16"/>
                  </a:cubicBezTo>
                  <a:cubicBezTo>
                    <a:pt x="24" y="12"/>
                    <a:pt x="20" y="8"/>
                    <a:pt x="16" y="8"/>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grpSp>
      <p:grpSp>
        <p:nvGrpSpPr>
          <p:cNvPr id="19" name="Group 18"/>
          <p:cNvGrpSpPr/>
          <p:nvPr/>
        </p:nvGrpSpPr>
        <p:grpSpPr>
          <a:xfrm>
            <a:off x="895893" y="3180033"/>
            <a:ext cx="679276" cy="751596"/>
            <a:chOff x="2308226" y="3911600"/>
            <a:chExt cx="417512" cy="461963"/>
          </a:xfrm>
        </p:grpSpPr>
        <p:sp>
          <p:nvSpPr>
            <p:cNvPr id="20" name="Rectangle 305"/>
            <p:cNvSpPr>
              <a:spLocks noChangeArrowheads="1"/>
            </p:cNvSpPr>
            <p:nvPr/>
          </p:nvSpPr>
          <p:spPr bwMode="auto">
            <a:xfrm>
              <a:off x="2416176" y="3948113"/>
              <a:ext cx="14288" cy="87313"/>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21" name="Freeform 306"/>
            <p:cNvSpPr>
              <a:spLocks/>
            </p:cNvSpPr>
            <p:nvPr/>
          </p:nvSpPr>
          <p:spPr bwMode="auto">
            <a:xfrm>
              <a:off x="2389188" y="3941763"/>
              <a:ext cx="68263" cy="41275"/>
            </a:xfrm>
            <a:custGeom>
              <a:avLst/>
              <a:gdLst>
                <a:gd name="T0" fmla="*/ 32 w 38"/>
                <a:gd name="T1" fmla="*/ 23 h 23"/>
                <a:gd name="T2" fmla="*/ 19 w 38"/>
                <a:gd name="T3" fmla="*/ 10 h 23"/>
                <a:gd name="T4" fmla="*/ 6 w 38"/>
                <a:gd name="T5" fmla="*/ 23 h 23"/>
                <a:gd name="T6" fmla="*/ 0 w 38"/>
                <a:gd name="T7" fmla="*/ 17 h 23"/>
                <a:gd name="T8" fmla="*/ 16 w 38"/>
                <a:gd name="T9" fmla="*/ 1 h 23"/>
                <a:gd name="T10" fmla="*/ 22 w 38"/>
                <a:gd name="T11" fmla="*/ 1 h 23"/>
                <a:gd name="T12" fmla="*/ 38 w 38"/>
                <a:gd name="T13" fmla="*/ 17 h 23"/>
                <a:gd name="T14" fmla="*/ 32 w 38"/>
                <a:gd name="T15" fmla="*/ 23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23">
                  <a:moveTo>
                    <a:pt x="32" y="23"/>
                  </a:moveTo>
                  <a:cubicBezTo>
                    <a:pt x="19" y="10"/>
                    <a:pt x="19" y="10"/>
                    <a:pt x="19" y="10"/>
                  </a:cubicBezTo>
                  <a:cubicBezTo>
                    <a:pt x="6" y="23"/>
                    <a:pt x="6" y="23"/>
                    <a:pt x="6" y="23"/>
                  </a:cubicBezTo>
                  <a:cubicBezTo>
                    <a:pt x="0" y="17"/>
                    <a:pt x="0" y="17"/>
                    <a:pt x="0" y="17"/>
                  </a:cubicBezTo>
                  <a:cubicBezTo>
                    <a:pt x="16" y="1"/>
                    <a:pt x="16" y="1"/>
                    <a:pt x="16" y="1"/>
                  </a:cubicBezTo>
                  <a:cubicBezTo>
                    <a:pt x="18" y="0"/>
                    <a:pt x="20" y="0"/>
                    <a:pt x="22" y="1"/>
                  </a:cubicBezTo>
                  <a:cubicBezTo>
                    <a:pt x="38" y="17"/>
                    <a:pt x="38" y="17"/>
                    <a:pt x="38" y="17"/>
                  </a:cubicBezTo>
                  <a:lnTo>
                    <a:pt x="32" y="23"/>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22" name="Rectangle 307"/>
            <p:cNvSpPr>
              <a:spLocks noChangeArrowheads="1"/>
            </p:cNvSpPr>
            <p:nvPr/>
          </p:nvSpPr>
          <p:spPr bwMode="auto">
            <a:xfrm>
              <a:off x="2416176" y="4078288"/>
              <a:ext cx="14288" cy="85725"/>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23" name="Freeform 308"/>
            <p:cNvSpPr>
              <a:spLocks/>
            </p:cNvSpPr>
            <p:nvPr/>
          </p:nvSpPr>
          <p:spPr bwMode="auto">
            <a:xfrm>
              <a:off x="2389188" y="4130675"/>
              <a:ext cx="68263" cy="41275"/>
            </a:xfrm>
            <a:custGeom>
              <a:avLst/>
              <a:gdLst>
                <a:gd name="T0" fmla="*/ 19 w 38"/>
                <a:gd name="T1" fmla="*/ 23 h 23"/>
                <a:gd name="T2" fmla="*/ 16 w 38"/>
                <a:gd name="T3" fmla="*/ 22 h 23"/>
                <a:gd name="T4" fmla="*/ 0 w 38"/>
                <a:gd name="T5" fmla="*/ 6 h 23"/>
                <a:gd name="T6" fmla="*/ 6 w 38"/>
                <a:gd name="T7" fmla="*/ 0 h 23"/>
                <a:gd name="T8" fmla="*/ 19 w 38"/>
                <a:gd name="T9" fmla="*/ 13 h 23"/>
                <a:gd name="T10" fmla="*/ 32 w 38"/>
                <a:gd name="T11" fmla="*/ 0 h 23"/>
                <a:gd name="T12" fmla="*/ 38 w 38"/>
                <a:gd name="T13" fmla="*/ 6 h 23"/>
                <a:gd name="T14" fmla="*/ 22 w 38"/>
                <a:gd name="T15" fmla="*/ 22 h 23"/>
                <a:gd name="T16" fmla="*/ 19 w 38"/>
                <a:gd name="T1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23">
                  <a:moveTo>
                    <a:pt x="19" y="23"/>
                  </a:moveTo>
                  <a:cubicBezTo>
                    <a:pt x="18" y="23"/>
                    <a:pt x="17" y="23"/>
                    <a:pt x="16" y="22"/>
                  </a:cubicBezTo>
                  <a:cubicBezTo>
                    <a:pt x="0" y="6"/>
                    <a:pt x="0" y="6"/>
                    <a:pt x="0" y="6"/>
                  </a:cubicBezTo>
                  <a:cubicBezTo>
                    <a:pt x="6" y="0"/>
                    <a:pt x="6" y="0"/>
                    <a:pt x="6" y="0"/>
                  </a:cubicBezTo>
                  <a:cubicBezTo>
                    <a:pt x="19" y="13"/>
                    <a:pt x="19" y="13"/>
                    <a:pt x="19" y="13"/>
                  </a:cubicBezTo>
                  <a:cubicBezTo>
                    <a:pt x="32" y="0"/>
                    <a:pt x="32" y="0"/>
                    <a:pt x="32" y="0"/>
                  </a:cubicBezTo>
                  <a:cubicBezTo>
                    <a:pt x="38" y="6"/>
                    <a:pt x="38" y="6"/>
                    <a:pt x="38" y="6"/>
                  </a:cubicBezTo>
                  <a:cubicBezTo>
                    <a:pt x="22" y="22"/>
                    <a:pt x="22" y="22"/>
                    <a:pt x="22" y="22"/>
                  </a:cubicBezTo>
                  <a:cubicBezTo>
                    <a:pt x="21" y="23"/>
                    <a:pt x="20" y="23"/>
                    <a:pt x="19" y="23"/>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24" name="Rectangle 309"/>
            <p:cNvSpPr>
              <a:spLocks noChangeArrowheads="1"/>
            </p:cNvSpPr>
            <p:nvPr/>
          </p:nvSpPr>
          <p:spPr bwMode="auto">
            <a:xfrm>
              <a:off x="2444751" y="4049713"/>
              <a:ext cx="85725"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25" name="Freeform 310"/>
            <p:cNvSpPr>
              <a:spLocks/>
            </p:cNvSpPr>
            <p:nvPr/>
          </p:nvSpPr>
          <p:spPr bwMode="auto">
            <a:xfrm>
              <a:off x="2497138" y="4022725"/>
              <a:ext cx="41275" cy="68263"/>
            </a:xfrm>
            <a:custGeom>
              <a:avLst/>
              <a:gdLst>
                <a:gd name="T0" fmla="*/ 6 w 23"/>
                <a:gd name="T1" fmla="*/ 38 h 38"/>
                <a:gd name="T2" fmla="*/ 0 w 23"/>
                <a:gd name="T3" fmla="*/ 32 h 38"/>
                <a:gd name="T4" fmla="*/ 13 w 23"/>
                <a:gd name="T5" fmla="*/ 19 h 38"/>
                <a:gd name="T6" fmla="*/ 0 w 23"/>
                <a:gd name="T7" fmla="*/ 6 h 38"/>
                <a:gd name="T8" fmla="*/ 6 w 23"/>
                <a:gd name="T9" fmla="*/ 0 h 38"/>
                <a:gd name="T10" fmla="*/ 22 w 23"/>
                <a:gd name="T11" fmla="*/ 16 h 38"/>
                <a:gd name="T12" fmla="*/ 22 w 23"/>
                <a:gd name="T13" fmla="*/ 22 h 38"/>
                <a:gd name="T14" fmla="*/ 6 w 23"/>
                <a:gd name="T15" fmla="*/ 38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38">
                  <a:moveTo>
                    <a:pt x="6" y="38"/>
                  </a:moveTo>
                  <a:cubicBezTo>
                    <a:pt x="0" y="32"/>
                    <a:pt x="0" y="32"/>
                    <a:pt x="0" y="32"/>
                  </a:cubicBezTo>
                  <a:cubicBezTo>
                    <a:pt x="13" y="19"/>
                    <a:pt x="13" y="19"/>
                    <a:pt x="13" y="19"/>
                  </a:cubicBezTo>
                  <a:cubicBezTo>
                    <a:pt x="0" y="6"/>
                    <a:pt x="0" y="6"/>
                    <a:pt x="0" y="6"/>
                  </a:cubicBezTo>
                  <a:cubicBezTo>
                    <a:pt x="6" y="0"/>
                    <a:pt x="6" y="0"/>
                    <a:pt x="6" y="0"/>
                  </a:cubicBezTo>
                  <a:cubicBezTo>
                    <a:pt x="22" y="16"/>
                    <a:pt x="22" y="16"/>
                    <a:pt x="22" y="16"/>
                  </a:cubicBezTo>
                  <a:cubicBezTo>
                    <a:pt x="23" y="18"/>
                    <a:pt x="23" y="20"/>
                    <a:pt x="22" y="22"/>
                  </a:cubicBezTo>
                  <a:lnTo>
                    <a:pt x="6" y="38"/>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26" name="Rectangle 311"/>
            <p:cNvSpPr>
              <a:spLocks noChangeArrowheads="1"/>
            </p:cNvSpPr>
            <p:nvPr/>
          </p:nvSpPr>
          <p:spPr bwMode="auto">
            <a:xfrm>
              <a:off x="2314576" y="4049713"/>
              <a:ext cx="87313"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27" name="Freeform 312"/>
            <p:cNvSpPr>
              <a:spLocks/>
            </p:cNvSpPr>
            <p:nvPr/>
          </p:nvSpPr>
          <p:spPr bwMode="auto">
            <a:xfrm>
              <a:off x="2308226" y="4022725"/>
              <a:ext cx="41275" cy="68263"/>
            </a:xfrm>
            <a:custGeom>
              <a:avLst/>
              <a:gdLst>
                <a:gd name="T0" fmla="*/ 17 w 23"/>
                <a:gd name="T1" fmla="*/ 38 h 38"/>
                <a:gd name="T2" fmla="*/ 1 w 23"/>
                <a:gd name="T3" fmla="*/ 22 h 38"/>
                <a:gd name="T4" fmla="*/ 1 w 23"/>
                <a:gd name="T5" fmla="*/ 16 h 38"/>
                <a:gd name="T6" fmla="*/ 17 w 23"/>
                <a:gd name="T7" fmla="*/ 0 h 38"/>
                <a:gd name="T8" fmla="*/ 23 w 23"/>
                <a:gd name="T9" fmla="*/ 6 h 38"/>
                <a:gd name="T10" fmla="*/ 10 w 23"/>
                <a:gd name="T11" fmla="*/ 19 h 38"/>
                <a:gd name="T12" fmla="*/ 23 w 23"/>
                <a:gd name="T13" fmla="*/ 32 h 38"/>
                <a:gd name="T14" fmla="*/ 17 w 23"/>
                <a:gd name="T15" fmla="*/ 38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38">
                  <a:moveTo>
                    <a:pt x="17" y="38"/>
                  </a:moveTo>
                  <a:cubicBezTo>
                    <a:pt x="1" y="22"/>
                    <a:pt x="1" y="22"/>
                    <a:pt x="1" y="22"/>
                  </a:cubicBezTo>
                  <a:cubicBezTo>
                    <a:pt x="0" y="20"/>
                    <a:pt x="0" y="18"/>
                    <a:pt x="1" y="16"/>
                  </a:cubicBezTo>
                  <a:cubicBezTo>
                    <a:pt x="17" y="0"/>
                    <a:pt x="17" y="0"/>
                    <a:pt x="17" y="0"/>
                  </a:cubicBezTo>
                  <a:cubicBezTo>
                    <a:pt x="23" y="6"/>
                    <a:pt x="23" y="6"/>
                    <a:pt x="23" y="6"/>
                  </a:cubicBezTo>
                  <a:cubicBezTo>
                    <a:pt x="10" y="19"/>
                    <a:pt x="10" y="19"/>
                    <a:pt x="10" y="19"/>
                  </a:cubicBezTo>
                  <a:cubicBezTo>
                    <a:pt x="23" y="32"/>
                    <a:pt x="23" y="32"/>
                    <a:pt x="23" y="32"/>
                  </a:cubicBezTo>
                  <a:lnTo>
                    <a:pt x="17" y="38"/>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28" name="Freeform 313"/>
            <p:cNvSpPr>
              <a:spLocks/>
            </p:cNvSpPr>
            <p:nvPr/>
          </p:nvSpPr>
          <p:spPr bwMode="auto">
            <a:xfrm>
              <a:off x="2455863" y="3911600"/>
              <a:ext cx="269875" cy="461963"/>
            </a:xfrm>
            <a:custGeom>
              <a:avLst/>
              <a:gdLst>
                <a:gd name="T0" fmla="*/ 78 w 150"/>
                <a:gd name="T1" fmla="*/ 256 h 256"/>
                <a:gd name="T2" fmla="*/ 70 w 150"/>
                <a:gd name="T3" fmla="*/ 256 h 256"/>
                <a:gd name="T4" fmla="*/ 70 w 150"/>
                <a:gd name="T5" fmla="*/ 208 h 256"/>
                <a:gd name="T6" fmla="*/ 74 w 150"/>
                <a:gd name="T7" fmla="*/ 204 h 256"/>
                <a:gd name="T8" fmla="*/ 98 w 150"/>
                <a:gd name="T9" fmla="*/ 204 h 256"/>
                <a:gd name="T10" fmla="*/ 118 w 150"/>
                <a:gd name="T11" fmla="*/ 184 h 256"/>
                <a:gd name="T12" fmla="*/ 118 w 150"/>
                <a:gd name="T13" fmla="*/ 148 h 256"/>
                <a:gd name="T14" fmla="*/ 122 w 150"/>
                <a:gd name="T15" fmla="*/ 144 h 256"/>
                <a:gd name="T16" fmla="*/ 142 w 150"/>
                <a:gd name="T17" fmla="*/ 144 h 256"/>
                <a:gd name="T18" fmla="*/ 142 w 150"/>
                <a:gd name="T19" fmla="*/ 141 h 256"/>
                <a:gd name="T20" fmla="*/ 118 w 150"/>
                <a:gd name="T21" fmla="*/ 90 h 256"/>
                <a:gd name="T22" fmla="*/ 118 w 150"/>
                <a:gd name="T23" fmla="*/ 88 h 256"/>
                <a:gd name="T24" fmla="*/ 38 w 150"/>
                <a:gd name="T25" fmla="*/ 8 h 256"/>
                <a:gd name="T26" fmla="*/ 4 w 150"/>
                <a:gd name="T27" fmla="*/ 16 h 256"/>
                <a:gd name="T28" fmla="*/ 0 w 150"/>
                <a:gd name="T29" fmla="*/ 8 h 256"/>
                <a:gd name="T30" fmla="*/ 38 w 150"/>
                <a:gd name="T31" fmla="*/ 0 h 256"/>
                <a:gd name="T32" fmla="*/ 126 w 150"/>
                <a:gd name="T33" fmla="*/ 87 h 256"/>
                <a:gd name="T34" fmla="*/ 150 w 150"/>
                <a:gd name="T35" fmla="*/ 138 h 256"/>
                <a:gd name="T36" fmla="*/ 150 w 150"/>
                <a:gd name="T37" fmla="*/ 140 h 256"/>
                <a:gd name="T38" fmla="*/ 150 w 150"/>
                <a:gd name="T39" fmla="*/ 148 h 256"/>
                <a:gd name="T40" fmla="*/ 146 w 150"/>
                <a:gd name="T41" fmla="*/ 152 h 256"/>
                <a:gd name="T42" fmla="*/ 126 w 150"/>
                <a:gd name="T43" fmla="*/ 152 h 256"/>
                <a:gd name="T44" fmla="*/ 126 w 150"/>
                <a:gd name="T45" fmla="*/ 184 h 256"/>
                <a:gd name="T46" fmla="*/ 98 w 150"/>
                <a:gd name="T47" fmla="*/ 212 h 256"/>
                <a:gd name="T48" fmla="*/ 78 w 150"/>
                <a:gd name="T49" fmla="*/ 212 h 256"/>
                <a:gd name="T50" fmla="*/ 78 w 150"/>
                <a:gd name="T51"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50" h="256">
                  <a:moveTo>
                    <a:pt x="78" y="256"/>
                  </a:moveTo>
                  <a:cubicBezTo>
                    <a:pt x="70" y="256"/>
                    <a:pt x="70" y="256"/>
                    <a:pt x="70" y="256"/>
                  </a:cubicBezTo>
                  <a:cubicBezTo>
                    <a:pt x="70" y="208"/>
                    <a:pt x="70" y="208"/>
                    <a:pt x="70" y="208"/>
                  </a:cubicBezTo>
                  <a:cubicBezTo>
                    <a:pt x="70" y="206"/>
                    <a:pt x="72" y="204"/>
                    <a:pt x="74" y="204"/>
                  </a:cubicBezTo>
                  <a:cubicBezTo>
                    <a:pt x="98" y="204"/>
                    <a:pt x="98" y="204"/>
                    <a:pt x="98" y="204"/>
                  </a:cubicBezTo>
                  <a:cubicBezTo>
                    <a:pt x="109" y="204"/>
                    <a:pt x="118" y="195"/>
                    <a:pt x="118" y="184"/>
                  </a:cubicBezTo>
                  <a:cubicBezTo>
                    <a:pt x="118" y="148"/>
                    <a:pt x="118" y="148"/>
                    <a:pt x="118" y="148"/>
                  </a:cubicBezTo>
                  <a:cubicBezTo>
                    <a:pt x="118" y="146"/>
                    <a:pt x="120" y="144"/>
                    <a:pt x="122" y="144"/>
                  </a:cubicBezTo>
                  <a:cubicBezTo>
                    <a:pt x="142" y="144"/>
                    <a:pt x="142" y="144"/>
                    <a:pt x="142" y="144"/>
                  </a:cubicBezTo>
                  <a:cubicBezTo>
                    <a:pt x="142" y="141"/>
                    <a:pt x="142" y="141"/>
                    <a:pt x="142" y="141"/>
                  </a:cubicBezTo>
                  <a:cubicBezTo>
                    <a:pt x="118" y="90"/>
                    <a:pt x="118" y="90"/>
                    <a:pt x="118" y="90"/>
                  </a:cubicBezTo>
                  <a:cubicBezTo>
                    <a:pt x="118" y="89"/>
                    <a:pt x="118" y="89"/>
                    <a:pt x="118" y="88"/>
                  </a:cubicBezTo>
                  <a:cubicBezTo>
                    <a:pt x="118" y="44"/>
                    <a:pt x="82" y="8"/>
                    <a:pt x="38" y="8"/>
                  </a:cubicBezTo>
                  <a:cubicBezTo>
                    <a:pt x="26" y="8"/>
                    <a:pt x="15" y="11"/>
                    <a:pt x="4" y="16"/>
                  </a:cubicBezTo>
                  <a:cubicBezTo>
                    <a:pt x="0" y="8"/>
                    <a:pt x="0" y="8"/>
                    <a:pt x="0" y="8"/>
                  </a:cubicBezTo>
                  <a:cubicBezTo>
                    <a:pt x="12" y="3"/>
                    <a:pt x="25" y="0"/>
                    <a:pt x="38" y="0"/>
                  </a:cubicBezTo>
                  <a:cubicBezTo>
                    <a:pt x="86" y="0"/>
                    <a:pt x="126" y="39"/>
                    <a:pt x="126" y="87"/>
                  </a:cubicBezTo>
                  <a:cubicBezTo>
                    <a:pt x="150" y="138"/>
                    <a:pt x="150" y="138"/>
                    <a:pt x="150" y="138"/>
                  </a:cubicBezTo>
                  <a:cubicBezTo>
                    <a:pt x="150" y="139"/>
                    <a:pt x="150" y="139"/>
                    <a:pt x="150" y="140"/>
                  </a:cubicBezTo>
                  <a:cubicBezTo>
                    <a:pt x="150" y="148"/>
                    <a:pt x="150" y="148"/>
                    <a:pt x="150" y="148"/>
                  </a:cubicBezTo>
                  <a:cubicBezTo>
                    <a:pt x="150" y="150"/>
                    <a:pt x="148" y="152"/>
                    <a:pt x="146" y="152"/>
                  </a:cubicBezTo>
                  <a:cubicBezTo>
                    <a:pt x="126" y="152"/>
                    <a:pt x="126" y="152"/>
                    <a:pt x="126" y="152"/>
                  </a:cubicBezTo>
                  <a:cubicBezTo>
                    <a:pt x="126" y="184"/>
                    <a:pt x="126" y="184"/>
                    <a:pt x="126" y="184"/>
                  </a:cubicBezTo>
                  <a:cubicBezTo>
                    <a:pt x="126" y="199"/>
                    <a:pt x="114" y="212"/>
                    <a:pt x="98" y="212"/>
                  </a:cubicBezTo>
                  <a:cubicBezTo>
                    <a:pt x="78" y="212"/>
                    <a:pt x="78" y="212"/>
                    <a:pt x="78" y="212"/>
                  </a:cubicBezTo>
                  <a:lnTo>
                    <a:pt x="78" y="256"/>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29" name="Freeform 314"/>
            <p:cNvSpPr>
              <a:spLocks/>
            </p:cNvSpPr>
            <p:nvPr/>
          </p:nvSpPr>
          <p:spPr bwMode="auto">
            <a:xfrm>
              <a:off x="2393951" y="4191000"/>
              <a:ext cx="36513" cy="182563"/>
            </a:xfrm>
            <a:custGeom>
              <a:avLst/>
              <a:gdLst>
                <a:gd name="T0" fmla="*/ 20 w 20"/>
                <a:gd name="T1" fmla="*/ 101 h 101"/>
                <a:gd name="T2" fmla="*/ 12 w 20"/>
                <a:gd name="T3" fmla="*/ 101 h 101"/>
                <a:gd name="T4" fmla="*/ 12 w 20"/>
                <a:gd name="T5" fmla="*/ 53 h 101"/>
                <a:gd name="T6" fmla="*/ 0 w 20"/>
                <a:gd name="T7" fmla="*/ 2 h 101"/>
                <a:gd name="T8" fmla="*/ 8 w 20"/>
                <a:gd name="T9" fmla="*/ 0 h 101"/>
                <a:gd name="T10" fmla="*/ 20 w 20"/>
                <a:gd name="T11" fmla="*/ 53 h 101"/>
                <a:gd name="T12" fmla="*/ 20 w 20"/>
                <a:gd name="T13" fmla="*/ 101 h 101"/>
              </a:gdLst>
              <a:ahLst/>
              <a:cxnLst>
                <a:cxn ang="0">
                  <a:pos x="T0" y="T1"/>
                </a:cxn>
                <a:cxn ang="0">
                  <a:pos x="T2" y="T3"/>
                </a:cxn>
                <a:cxn ang="0">
                  <a:pos x="T4" y="T5"/>
                </a:cxn>
                <a:cxn ang="0">
                  <a:pos x="T6" y="T7"/>
                </a:cxn>
                <a:cxn ang="0">
                  <a:pos x="T8" y="T9"/>
                </a:cxn>
                <a:cxn ang="0">
                  <a:pos x="T10" y="T11"/>
                </a:cxn>
                <a:cxn ang="0">
                  <a:pos x="T12" y="T13"/>
                </a:cxn>
              </a:cxnLst>
              <a:rect l="0" t="0" r="r" b="b"/>
              <a:pathLst>
                <a:path w="20" h="101">
                  <a:moveTo>
                    <a:pt x="20" y="101"/>
                  </a:moveTo>
                  <a:cubicBezTo>
                    <a:pt x="12" y="101"/>
                    <a:pt x="12" y="101"/>
                    <a:pt x="12" y="101"/>
                  </a:cubicBezTo>
                  <a:cubicBezTo>
                    <a:pt x="12" y="53"/>
                    <a:pt x="12" y="53"/>
                    <a:pt x="12" y="53"/>
                  </a:cubicBezTo>
                  <a:cubicBezTo>
                    <a:pt x="12" y="36"/>
                    <a:pt x="7" y="20"/>
                    <a:pt x="0" y="2"/>
                  </a:cubicBezTo>
                  <a:cubicBezTo>
                    <a:pt x="8" y="0"/>
                    <a:pt x="8" y="0"/>
                    <a:pt x="8" y="0"/>
                  </a:cubicBezTo>
                  <a:cubicBezTo>
                    <a:pt x="15" y="18"/>
                    <a:pt x="20" y="35"/>
                    <a:pt x="20" y="53"/>
                  </a:cubicBezTo>
                  <a:lnTo>
                    <a:pt x="20" y="101"/>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30" name="Rectangle 315"/>
            <p:cNvSpPr>
              <a:spLocks noChangeArrowheads="1"/>
            </p:cNvSpPr>
            <p:nvPr/>
          </p:nvSpPr>
          <p:spPr bwMode="auto">
            <a:xfrm>
              <a:off x="2566988" y="4279900"/>
              <a:ext cx="22225"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31" name="Freeform 316"/>
            <p:cNvSpPr>
              <a:spLocks noEditPoints="1"/>
            </p:cNvSpPr>
            <p:nvPr/>
          </p:nvSpPr>
          <p:spPr bwMode="auto">
            <a:xfrm>
              <a:off x="2393951" y="4027488"/>
              <a:ext cx="57150" cy="57150"/>
            </a:xfrm>
            <a:custGeom>
              <a:avLst/>
              <a:gdLst>
                <a:gd name="T0" fmla="*/ 16 w 32"/>
                <a:gd name="T1" fmla="*/ 32 h 32"/>
                <a:gd name="T2" fmla="*/ 0 w 32"/>
                <a:gd name="T3" fmla="*/ 16 h 32"/>
                <a:gd name="T4" fmla="*/ 16 w 32"/>
                <a:gd name="T5" fmla="*/ 0 h 32"/>
                <a:gd name="T6" fmla="*/ 32 w 32"/>
                <a:gd name="T7" fmla="*/ 16 h 32"/>
                <a:gd name="T8" fmla="*/ 16 w 32"/>
                <a:gd name="T9" fmla="*/ 32 h 32"/>
                <a:gd name="T10" fmla="*/ 16 w 32"/>
                <a:gd name="T11" fmla="*/ 8 h 32"/>
                <a:gd name="T12" fmla="*/ 8 w 32"/>
                <a:gd name="T13" fmla="*/ 16 h 32"/>
                <a:gd name="T14" fmla="*/ 16 w 32"/>
                <a:gd name="T15" fmla="*/ 24 h 32"/>
                <a:gd name="T16" fmla="*/ 24 w 32"/>
                <a:gd name="T17" fmla="*/ 16 h 32"/>
                <a:gd name="T18" fmla="*/ 16 w 32"/>
                <a:gd name="T19" fmla="*/ 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2">
                  <a:moveTo>
                    <a:pt x="16" y="32"/>
                  </a:moveTo>
                  <a:cubicBezTo>
                    <a:pt x="7" y="32"/>
                    <a:pt x="0" y="25"/>
                    <a:pt x="0" y="16"/>
                  </a:cubicBezTo>
                  <a:cubicBezTo>
                    <a:pt x="0" y="7"/>
                    <a:pt x="7" y="0"/>
                    <a:pt x="16" y="0"/>
                  </a:cubicBezTo>
                  <a:cubicBezTo>
                    <a:pt x="25" y="0"/>
                    <a:pt x="32" y="7"/>
                    <a:pt x="32" y="16"/>
                  </a:cubicBezTo>
                  <a:cubicBezTo>
                    <a:pt x="32" y="25"/>
                    <a:pt x="25" y="32"/>
                    <a:pt x="16" y="32"/>
                  </a:cubicBezTo>
                  <a:close/>
                  <a:moveTo>
                    <a:pt x="16" y="8"/>
                  </a:moveTo>
                  <a:cubicBezTo>
                    <a:pt x="12" y="8"/>
                    <a:pt x="8" y="12"/>
                    <a:pt x="8" y="16"/>
                  </a:cubicBezTo>
                  <a:cubicBezTo>
                    <a:pt x="8" y="20"/>
                    <a:pt x="12" y="24"/>
                    <a:pt x="16" y="24"/>
                  </a:cubicBezTo>
                  <a:cubicBezTo>
                    <a:pt x="21" y="24"/>
                    <a:pt x="24" y="20"/>
                    <a:pt x="24" y="16"/>
                  </a:cubicBezTo>
                  <a:cubicBezTo>
                    <a:pt x="24" y="12"/>
                    <a:pt x="21" y="8"/>
                    <a:pt x="16" y="8"/>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32" name="Freeform 317"/>
            <p:cNvSpPr>
              <a:spLocks noEditPoints="1"/>
            </p:cNvSpPr>
            <p:nvPr/>
          </p:nvSpPr>
          <p:spPr bwMode="auto">
            <a:xfrm>
              <a:off x="2365376" y="3998913"/>
              <a:ext cx="114300" cy="115888"/>
            </a:xfrm>
            <a:custGeom>
              <a:avLst/>
              <a:gdLst>
                <a:gd name="T0" fmla="*/ 32 w 64"/>
                <a:gd name="T1" fmla="*/ 64 h 64"/>
                <a:gd name="T2" fmla="*/ 0 w 64"/>
                <a:gd name="T3" fmla="*/ 32 h 64"/>
                <a:gd name="T4" fmla="*/ 32 w 64"/>
                <a:gd name="T5" fmla="*/ 0 h 64"/>
                <a:gd name="T6" fmla="*/ 64 w 64"/>
                <a:gd name="T7" fmla="*/ 32 h 64"/>
                <a:gd name="T8" fmla="*/ 32 w 64"/>
                <a:gd name="T9" fmla="*/ 64 h 64"/>
                <a:gd name="T10" fmla="*/ 32 w 64"/>
                <a:gd name="T11" fmla="*/ 8 h 64"/>
                <a:gd name="T12" fmla="*/ 8 w 64"/>
                <a:gd name="T13" fmla="*/ 32 h 64"/>
                <a:gd name="T14" fmla="*/ 32 w 64"/>
                <a:gd name="T15" fmla="*/ 56 h 64"/>
                <a:gd name="T16" fmla="*/ 56 w 64"/>
                <a:gd name="T17" fmla="*/ 32 h 64"/>
                <a:gd name="T18" fmla="*/ 32 w 64"/>
                <a:gd name="T19" fmla="*/ 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64">
                  <a:moveTo>
                    <a:pt x="32" y="64"/>
                  </a:moveTo>
                  <a:cubicBezTo>
                    <a:pt x="14" y="64"/>
                    <a:pt x="0" y="50"/>
                    <a:pt x="0" y="32"/>
                  </a:cubicBezTo>
                  <a:cubicBezTo>
                    <a:pt x="0" y="14"/>
                    <a:pt x="14" y="0"/>
                    <a:pt x="32" y="0"/>
                  </a:cubicBezTo>
                  <a:cubicBezTo>
                    <a:pt x="50" y="0"/>
                    <a:pt x="64" y="14"/>
                    <a:pt x="64" y="32"/>
                  </a:cubicBezTo>
                  <a:cubicBezTo>
                    <a:pt x="64" y="50"/>
                    <a:pt x="50" y="64"/>
                    <a:pt x="32" y="64"/>
                  </a:cubicBezTo>
                  <a:close/>
                  <a:moveTo>
                    <a:pt x="32" y="8"/>
                  </a:moveTo>
                  <a:cubicBezTo>
                    <a:pt x="19" y="8"/>
                    <a:pt x="8" y="19"/>
                    <a:pt x="8" y="32"/>
                  </a:cubicBezTo>
                  <a:cubicBezTo>
                    <a:pt x="8" y="45"/>
                    <a:pt x="19" y="56"/>
                    <a:pt x="32" y="56"/>
                  </a:cubicBezTo>
                  <a:cubicBezTo>
                    <a:pt x="45" y="56"/>
                    <a:pt x="56" y="45"/>
                    <a:pt x="56" y="32"/>
                  </a:cubicBezTo>
                  <a:cubicBezTo>
                    <a:pt x="56" y="19"/>
                    <a:pt x="45" y="8"/>
                    <a:pt x="32" y="8"/>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grpSp>
      <p:grpSp>
        <p:nvGrpSpPr>
          <p:cNvPr id="34" name="Group 33"/>
          <p:cNvGrpSpPr/>
          <p:nvPr/>
        </p:nvGrpSpPr>
        <p:grpSpPr>
          <a:xfrm>
            <a:off x="894282" y="4401082"/>
            <a:ext cx="663384" cy="760017"/>
            <a:chOff x="4778376" y="3949700"/>
            <a:chExt cx="403226" cy="461963"/>
          </a:xfrm>
        </p:grpSpPr>
        <p:sp>
          <p:nvSpPr>
            <p:cNvPr id="35" name="Rectangle 577"/>
            <p:cNvSpPr>
              <a:spLocks noChangeArrowheads="1"/>
            </p:cNvSpPr>
            <p:nvPr/>
          </p:nvSpPr>
          <p:spPr bwMode="auto">
            <a:xfrm>
              <a:off x="4973639" y="4260850"/>
              <a:ext cx="14288" cy="150813"/>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36" name="Freeform 578"/>
            <p:cNvSpPr>
              <a:spLocks noEditPoints="1"/>
            </p:cNvSpPr>
            <p:nvPr/>
          </p:nvSpPr>
          <p:spPr bwMode="auto">
            <a:xfrm>
              <a:off x="4937126" y="3949700"/>
              <a:ext cx="87313" cy="87313"/>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8 h 48"/>
                <a:gd name="T12" fmla="*/ 8 w 48"/>
                <a:gd name="T13" fmla="*/ 24 h 48"/>
                <a:gd name="T14" fmla="*/ 24 w 48"/>
                <a:gd name="T15" fmla="*/ 40 h 48"/>
                <a:gd name="T16" fmla="*/ 40 w 48"/>
                <a:gd name="T17" fmla="*/ 24 h 48"/>
                <a:gd name="T18" fmla="*/ 24 w 48"/>
                <a:gd name="T19" fmla="*/ 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7"/>
                    <a:pt x="0" y="24"/>
                  </a:cubicBezTo>
                  <a:cubicBezTo>
                    <a:pt x="0" y="11"/>
                    <a:pt x="11" y="0"/>
                    <a:pt x="24" y="0"/>
                  </a:cubicBezTo>
                  <a:cubicBezTo>
                    <a:pt x="37" y="0"/>
                    <a:pt x="48" y="11"/>
                    <a:pt x="48" y="24"/>
                  </a:cubicBezTo>
                  <a:cubicBezTo>
                    <a:pt x="48" y="37"/>
                    <a:pt x="37" y="48"/>
                    <a:pt x="24" y="48"/>
                  </a:cubicBezTo>
                  <a:close/>
                  <a:moveTo>
                    <a:pt x="24" y="8"/>
                  </a:moveTo>
                  <a:cubicBezTo>
                    <a:pt x="15" y="8"/>
                    <a:pt x="8" y="15"/>
                    <a:pt x="8" y="24"/>
                  </a:cubicBezTo>
                  <a:cubicBezTo>
                    <a:pt x="8" y="33"/>
                    <a:pt x="15" y="40"/>
                    <a:pt x="24" y="40"/>
                  </a:cubicBezTo>
                  <a:cubicBezTo>
                    <a:pt x="33" y="40"/>
                    <a:pt x="40" y="33"/>
                    <a:pt x="40" y="24"/>
                  </a:cubicBezTo>
                  <a:cubicBezTo>
                    <a:pt x="40" y="15"/>
                    <a:pt x="33" y="8"/>
                    <a:pt x="24" y="8"/>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37" name="Freeform 579"/>
            <p:cNvSpPr>
              <a:spLocks/>
            </p:cNvSpPr>
            <p:nvPr/>
          </p:nvSpPr>
          <p:spPr bwMode="auto">
            <a:xfrm>
              <a:off x="4894264" y="4051300"/>
              <a:ext cx="173038" cy="57150"/>
            </a:xfrm>
            <a:custGeom>
              <a:avLst/>
              <a:gdLst>
                <a:gd name="T0" fmla="*/ 96 w 96"/>
                <a:gd name="T1" fmla="*/ 32 h 32"/>
                <a:gd name="T2" fmla="*/ 88 w 96"/>
                <a:gd name="T3" fmla="*/ 32 h 32"/>
                <a:gd name="T4" fmla="*/ 88 w 96"/>
                <a:gd name="T5" fmla="*/ 28 h 32"/>
                <a:gd name="T6" fmla="*/ 68 w 96"/>
                <a:gd name="T7" fmla="*/ 8 h 32"/>
                <a:gd name="T8" fmla="*/ 28 w 96"/>
                <a:gd name="T9" fmla="*/ 8 h 32"/>
                <a:gd name="T10" fmla="*/ 8 w 96"/>
                <a:gd name="T11" fmla="*/ 28 h 32"/>
                <a:gd name="T12" fmla="*/ 8 w 96"/>
                <a:gd name="T13" fmla="*/ 32 h 32"/>
                <a:gd name="T14" fmla="*/ 0 w 96"/>
                <a:gd name="T15" fmla="*/ 32 h 32"/>
                <a:gd name="T16" fmla="*/ 0 w 96"/>
                <a:gd name="T17" fmla="*/ 28 h 32"/>
                <a:gd name="T18" fmla="*/ 28 w 96"/>
                <a:gd name="T19" fmla="*/ 0 h 32"/>
                <a:gd name="T20" fmla="*/ 68 w 96"/>
                <a:gd name="T21" fmla="*/ 0 h 32"/>
                <a:gd name="T22" fmla="*/ 96 w 96"/>
                <a:gd name="T23" fmla="*/ 28 h 32"/>
                <a:gd name="T24" fmla="*/ 96 w 96"/>
                <a:gd name="T25"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6" h="32">
                  <a:moveTo>
                    <a:pt x="96" y="32"/>
                  </a:moveTo>
                  <a:cubicBezTo>
                    <a:pt x="88" y="32"/>
                    <a:pt x="88" y="32"/>
                    <a:pt x="88" y="32"/>
                  </a:cubicBezTo>
                  <a:cubicBezTo>
                    <a:pt x="88" y="28"/>
                    <a:pt x="88" y="28"/>
                    <a:pt x="88" y="28"/>
                  </a:cubicBezTo>
                  <a:cubicBezTo>
                    <a:pt x="88" y="17"/>
                    <a:pt x="79" y="8"/>
                    <a:pt x="68" y="8"/>
                  </a:cubicBezTo>
                  <a:cubicBezTo>
                    <a:pt x="28" y="8"/>
                    <a:pt x="28" y="8"/>
                    <a:pt x="28" y="8"/>
                  </a:cubicBezTo>
                  <a:cubicBezTo>
                    <a:pt x="17" y="8"/>
                    <a:pt x="8" y="17"/>
                    <a:pt x="8" y="28"/>
                  </a:cubicBezTo>
                  <a:cubicBezTo>
                    <a:pt x="8" y="32"/>
                    <a:pt x="8" y="32"/>
                    <a:pt x="8" y="32"/>
                  </a:cubicBezTo>
                  <a:cubicBezTo>
                    <a:pt x="0" y="32"/>
                    <a:pt x="0" y="32"/>
                    <a:pt x="0" y="32"/>
                  </a:cubicBezTo>
                  <a:cubicBezTo>
                    <a:pt x="0" y="28"/>
                    <a:pt x="0" y="28"/>
                    <a:pt x="0" y="28"/>
                  </a:cubicBezTo>
                  <a:cubicBezTo>
                    <a:pt x="0" y="13"/>
                    <a:pt x="12" y="0"/>
                    <a:pt x="28" y="0"/>
                  </a:cubicBezTo>
                  <a:cubicBezTo>
                    <a:pt x="68" y="0"/>
                    <a:pt x="68" y="0"/>
                    <a:pt x="68" y="0"/>
                  </a:cubicBezTo>
                  <a:cubicBezTo>
                    <a:pt x="83" y="0"/>
                    <a:pt x="96" y="13"/>
                    <a:pt x="96" y="28"/>
                  </a:cubicBezTo>
                  <a:lnTo>
                    <a:pt x="96" y="32"/>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38" name="Rectangle 580"/>
            <p:cNvSpPr>
              <a:spLocks noChangeArrowheads="1"/>
            </p:cNvSpPr>
            <p:nvPr/>
          </p:nvSpPr>
          <p:spPr bwMode="auto">
            <a:xfrm>
              <a:off x="4851401" y="4289425"/>
              <a:ext cx="14288" cy="12223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39" name="Freeform 581"/>
            <p:cNvSpPr>
              <a:spLocks noEditPoints="1"/>
            </p:cNvSpPr>
            <p:nvPr/>
          </p:nvSpPr>
          <p:spPr bwMode="auto">
            <a:xfrm>
              <a:off x="4822826" y="4014788"/>
              <a:ext cx="71438" cy="73025"/>
            </a:xfrm>
            <a:custGeom>
              <a:avLst/>
              <a:gdLst>
                <a:gd name="T0" fmla="*/ 20 w 40"/>
                <a:gd name="T1" fmla="*/ 40 h 40"/>
                <a:gd name="T2" fmla="*/ 0 w 40"/>
                <a:gd name="T3" fmla="*/ 20 h 40"/>
                <a:gd name="T4" fmla="*/ 20 w 40"/>
                <a:gd name="T5" fmla="*/ 0 h 40"/>
                <a:gd name="T6" fmla="*/ 40 w 40"/>
                <a:gd name="T7" fmla="*/ 20 h 40"/>
                <a:gd name="T8" fmla="*/ 20 w 40"/>
                <a:gd name="T9" fmla="*/ 40 h 40"/>
                <a:gd name="T10" fmla="*/ 20 w 40"/>
                <a:gd name="T11" fmla="*/ 8 h 40"/>
                <a:gd name="T12" fmla="*/ 8 w 40"/>
                <a:gd name="T13" fmla="*/ 20 h 40"/>
                <a:gd name="T14" fmla="*/ 20 w 40"/>
                <a:gd name="T15" fmla="*/ 32 h 40"/>
                <a:gd name="T16" fmla="*/ 32 w 40"/>
                <a:gd name="T17" fmla="*/ 20 h 40"/>
                <a:gd name="T18" fmla="*/ 20 w 40"/>
                <a:gd name="T19" fmla="*/ 8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8"/>
                  </a:moveTo>
                  <a:cubicBezTo>
                    <a:pt x="13" y="8"/>
                    <a:pt x="8" y="13"/>
                    <a:pt x="8" y="20"/>
                  </a:cubicBezTo>
                  <a:cubicBezTo>
                    <a:pt x="8" y="27"/>
                    <a:pt x="13" y="32"/>
                    <a:pt x="20" y="32"/>
                  </a:cubicBezTo>
                  <a:cubicBezTo>
                    <a:pt x="26" y="32"/>
                    <a:pt x="32" y="27"/>
                    <a:pt x="32" y="20"/>
                  </a:cubicBezTo>
                  <a:cubicBezTo>
                    <a:pt x="32" y="13"/>
                    <a:pt x="26" y="8"/>
                    <a:pt x="20" y="8"/>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40" name="Freeform 582"/>
            <p:cNvSpPr>
              <a:spLocks/>
            </p:cNvSpPr>
            <p:nvPr/>
          </p:nvSpPr>
          <p:spPr bwMode="auto">
            <a:xfrm>
              <a:off x="4778376" y="4102100"/>
              <a:ext cx="158750" cy="309563"/>
            </a:xfrm>
            <a:custGeom>
              <a:avLst/>
              <a:gdLst>
                <a:gd name="T0" fmla="*/ 72 w 88"/>
                <a:gd name="T1" fmla="*/ 172 h 172"/>
                <a:gd name="T2" fmla="*/ 64 w 88"/>
                <a:gd name="T3" fmla="*/ 172 h 172"/>
                <a:gd name="T4" fmla="*/ 64 w 88"/>
                <a:gd name="T5" fmla="*/ 88 h 172"/>
                <a:gd name="T6" fmla="*/ 80 w 88"/>
                <a:gd name="T7" fmla="*/ 88 h 172"/>
                <a:gd name="T8" fmla="*/ 80 w 88"/>
                <a:gd name="T9" fmla="*/ 24 h 172"/>
                <a:gd name="T10" fmla="*/ 64 w 88"/>
                <a:gd name="T11" fmla="*/ 8 h 172"/>
                <a:gd name="T12" fmla="*/ 24 w 88"/>
                <a:gd name="T13" fmla="*/ 8 h 172"/>
                <a:gd name="T14" fmla="*/ 8 w 88"/>
                <a:gd name="T15" fmla="*/ 24 h 172"/>
                <a:gd name="T16" fmla="*/ 8 w 88"/>
                <a:gd name="T17" fmla="*/ 88 h 172"/>
                <a:gd name="T18" fmla="*/ 24 w 88"/>
                <a:gd name="T19" fmla="*/ 88 h 172"/>
                <a:gd name="T20" fmla="*/ 24 w 88"/>
                <a:gd name="T21" fmla="*/ 172 h 172"/>
                <a:gd name="T22" fmla="*/ 16 w 88"/>
                <a:gd name="T23" fmla="*/ 172 h 172"/>
                <a:gd name="T24" fmla="*/ 16 w 88"/>
                <a:gd name="T25" fmla="*/ 96 h 172"/>
                <a:gd name="T26" fmla="*/ 0 w 88"/>
                <a:gd name="T27" fmla="*/ 96 h 172"/>
                <a:gd name="T28" fmla="*/ 0 w 88"/>
                <a:gd name="T29" fmla="*/ 24 h 172"/>
                <a:gd name="T30" fmla="*/ 24 w 88"/>
                <a:gd name="T31" fmla="*/ 0 h 172"/>
                <a:gd name="T32" fmla="*/ 64 w 88"/>
                <a:gd name="T33" fmla="*/ 0 h 172"/>
                <a:gd name="T34" fmla="*/ 88 w 88"/>
                <a:gd name="T35" fmla="*/ 24 h 172"/>
                <a:gd name="T36" fmla="*/ 88 w 88"/>
                <a:gd name="T37" fmla="*/ 96 h 172"/>
                <a:gd name="T38" fmla="*/ 72 w 88"/>
                <a:gd name="T39" fmla="*/ 96 h 172"/>
                <a:gd name="T40" fmla="*/ 72 w 88"/>
                <a:gd name="T41"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8" h="172">
                  <a:moveTo>
                    <a:pt x="72" y="172"/>
                  </a:moveTo>
                  <a:cubicBezTo>
                    <a:pt x="64" y="172"/>
                    <a:pt x="64" y="172"/>
                    <a:pt x="64" y="172"/>
                  </a:cubicBezTo>
                  <a:cubicBezTo>
                    <a:pt x="64" y="88"/>
                    <a:pt x="64" y="88"/>
                    <a:pt x="64" y="88"/>
                  </a:cubicBezTo>
                  <a:cubicBezTo>
                    <a:pt x="80" y="88"/>
                    <a:pt x="80" y="88"/>
                    <a:pt x="80" y="88"/>
                  </a:cubicBezTo>
                  <a:cubicBezTo>
                    <a:pt x="80" y="24"/>
                    <a:pt x="80" y="24"/>
                    <a:pt x="80" y="24"/>
                  </a:cubicBezTo>
                  <a:cubicBezTo>
                    <a:pt x="80" y="15"/>
                    <a:pt x="73" y="8"/>
                    <a:pt x="64" y="8"/>
                  </a:cubicBezTo>
                  <a:cubicBezTo>
                    <a:pt x="24" y="8"/>
                    <a:pt x="24" y="8"/>
                    <a:pt x="24" y="8"/>
                  </a:cubicBezTo>
                  <a:cubicBezTo>
                    <a:pt x="15" y="8"/>
                    <a:pt x="8" y="15"/>
                    <a:pt x="8" y="24"/>
                  </a:cubicBezTo>
                  <a:cubicBezTo>
                    <a:pt x="8" y="88"/>
                    <a:pt x="8" y="88"/>
                    <a:pt x="8" y="88"/>
                  </a:cubicBezTo>
                  <a:cubicBezTo>
                    <a:pt x="24" y="88"/>
                    <a:pt x="24" y="88"/>
                    <a:pt x="24" y="88"/>
                  </a:cubicBezTo>
                  <a:cubicBezTo>
                    <a:pt x="24" y="172"/>
                    <a:pt x="24" y="172"/>
                    <a:pt x="24" y="172"/>
                  </a:cubicBezTo>
                  <a:cubicBezTo>
                    <a:pt x="16" y="172"/>
                    <a:pt x="16" y="172"/>
                    <a:pt x="16" y="172"/>
                  </a:cubicBezTo>
                  <a:cubicBezTo>
                    <a:pt x="16" y="96"/>
                    <a:pt x="16" y="96"/>
                    <a:pt x="16" y="96"/>
                  </a:cubicBezTo>
                  <a:cubicBezTo>
                    <a:pt x="0" y="96"/>
                    <a:pt x="0" y="96"/>
                    <a:pt x="0" y="96"/>
                  </a:cubicBezTo>
                  <a:cubicBezTo>
                    <a:pt x="0" y="24"/>
                    <a:pt x="0" y="24"/>
                    <a:pt x="0" y="24"/>
                  </a:cubicBezTo>
                  <a:cubicBezTo>
                    <a:pt x="0" y="11"/>
                    <a:pt x="11" y="0"/>
                    <a:pt x="24" y="0"/>
                  </a:cubicBezTo>
                  <a:cubicBezTo>
                    <a:pt x="64" y="0"/>
                    <a:pt x="64" y="0"/>
                    <a:pt x="64" y="0"/>
                  </a:cubicBezTo>
                  <a:cubicBezTo>
                    <a:pt x="77" y="0"/>
                    <a:pt x="88" y="11"/>
                    <a:pt x="88" y="24"/>
                  </a:cubicBezTo>
                  <a:cubicBezTo>
                    <a:pt x="88" y="96"/>
                    <a:pt x="88" y="96"/>
                    <a:pt x="88" y="96"/>
                  </a:cubicBezTo>
                  <a:cubicBezTo>
                    <a:pt x="72" y="96"/>
                    <a:pt x="72" y="96"/>
                    <a:pt x="72" y="96"/>
                  </a:cubicBezTo>
                  <a:lnTo>
                    <a:pt x="72" y="172"/>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41" name="Rectangle 583"/>
            <p:cNvSpPr>
              <a:spLocks noChangeArrowheads="1"/>
            </p:cNvSpPr>
            <p:nvPr/>
          </p:nvSpPr>
          <p:spPr bwMode="auto">
            <a:xfrm>
              <a:off x="5095876" y="4289425"/>
              <a:ext cx="14288" cy="12223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42" name="Freeform 584"/>
            <p:cNvSpPr>
              <a:spLocks noEditPoints="1"/>
            </p:cNvSpPr>
            <p:nvPr/>
          </p:nvSpPr>
          <p:spPr bwMode="auto">
            <a:xfrm>
              <a:off x="5067301" y="4014788"/>
              <a:ext cx="71438" cy="73025"/>
            </a:xfrm>
            <a:custGeom>
              <a:avLst/>
              <a:gdLst>
                <a:gd name="T0" fmla="*/ 20 w 40"/>
                <a:gd name="T1" fmla="*/ 40 h 40"/>
                <a:gd name="T2" fmla="*/ 0 w 40"/>
                <a:gd name="T3" fmla="*/ 20 h 40"/>
                <a:gd name="T4" fmla="*/ 20 w 40"/>
                <a:gd name="T5" fmla="*/ 0 h 40"/>
                <a:gd name="T6" fmla="*/ 40 w 40"/>
                <a:gd name="T7" fmla="*/ 20 h 40"/>
                <a:gd name="T8" fmla="*/ 20 w 40"/>
                <a:gd name="T9" fmla="*/ 40 h 40"/>
                <a:gd name="T10" fmla="*/ 20 w 40"/>
                <a:gd name="T11" fmla="*/ 8 h 40"/>
                <a:gd name="T12" fmla="*/ 8 w 40"/>
                <a:gd name="T13" fmla="*/ 20 h 40"/>
                <a:gd name="T14" fmla="*/ 20 w 40"/>
                <a:gd name="T15" fmla="*/ 32 h 40"/>
                <a:gd name="T16" fmla="*/ 32 w 40"/>
                <a:gd name="T17" fmla="*/ 20 h 40"/>
                <a:gd name="T18" fmla="*/ 20 w 40"/>
                <a:gd name="T19" fmla="*/ 8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8"/>
                  </a:moveTo>
                  <a:cubicBezTo>
                    <a:pt x="13" y="8"/>
                    <a:pt x="8" y="13"/>
                    <a:pt x="8" y="20"/>
                  </a:cubicBezTo>
                  <a:cubicBezTo>
                    <a:pt x="8" y="27"/>
                    <a:pt x="13" y="32"/>
                    <a:pt x="20" y="32"/>
                  </a:cubicBezTo>
                  <a:cubicBezTo>
                    <a:pt x="26" y="32"/>
                    <a:pt x="32" y="27"/>
                    <a:pt x="32" y="20"/>
                  </a:cubicBezTo>
                  <a:cubicBezTo>
                    <a:pt x="32" y="13"/>
                    <a:pt x="26" y="8"/>
                    <a:pt x="20" y="8"/>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43" name="Freeform 585"/>
            <p:cNvSpPr>
              <a:spLocks/>
            </p:cNvSpPr>
            <p:nvPr/>
          </p:nvSpPr>
          <p:spPr bwMode="auto">
            <a:xfrm>
              <a:off x="5024439" y="4102100"/>
              <a:ext cx="157163" cy="309563"/>
            </a:xfrm>
            <a:custGeom>
              <a:avLst/>
              <a:gdLst>
                <a:gd name="T0" fmla="*/ 72 w 88"/>
                <a:gd name="T1" fmla="*/ 172 h 172"/>
                <a:gd name="T2" fmla="*/ 64 w 88"/>
                <a:gd name="T3" fmla="*/ 172 h 172"/>
                <a:gd name="T4" fmla="*/ 64 w 88"/>
                <a:gd name="T5" fmla="*/ 88 h 172"/>
                <a:gd name="T6" fmla="*/ 80 w 88"/>
                <a:gd name="T7" fmla="*/ 88 h 172"/>
                <a:gd name="T8" fmla="*/ 80 w 88"/>
                <a:gd name="T9" fmla="*/ 24 h 172"/>
                <a:gd name="T10" fmla="*/ 64 w 88"/>
                <a:gd name="T11" fmla="*/ 8 h 172"/>
                <a:gd name="T12" fmla="*/ 24 w 88"/>
                <a:gd name="T13" fmla="*/ 8 h 172"/>
                <a:gd name="T14" fmla="*/ 8 w 88"/>
                <a:gd name="T15" fmla="*/ 24 h 172"/>
                <a:gd name="T16" fmla="*/ 8 w 88"/>
                <a:gd name="T17" fmla="*/ 88 h 172"/>
                <a:gd name="T18" fmla="*/ 24 w 88"/>
                <a:gd name="T19" fmla="*/ 88 h 172"/>
                <a:gd name="T20" fmla="*/ 24 w 88"/>
                <a:gd name="T21" fmla="*/ 172 h 172"/>
                <a:gd name="T22" fmla="*/ 16 w 88"/>
                <a:gd name="T23" fmla="*/ 172 h 172"/>
                <a:gd name="T24" fmla="*/ 16 w 88"/>
                <a:gd name="T25" fmla="*/ 96 h 172"/>
                <a:gd name="T26" fmla="*/ 0 w 88"/>
                <a:gd name="T27" fmla="*/ 96 h 172"/>
                <a:gd name="T28" fmla="*/ 0 w 88"/>
                <a:gd name="T29" fmla="*/ 24 h 172"/>
                <a:gd name="T30" fmla="*/ 24 w 88"/>
                <a:gd name="T31" fmla="*/ 0 h 172"/>
                <a:gd name="T32" fmla="*/ 64 w 88"/>
                <a:gd name="T33" fmla="*/ 0 h 172"/>
                <a:gd name="T34" fmla="*/ 88 w 88"/>
                <a:gd name="T35" fmla="*/ 24 h 172"/>
                <a:gd name="T36" fmla="*/ 88 w 88"/>
                <a:gd name="T37" fmla="*/ 96 h 172"/>
                <a:gd name="T38" fmla="*/ 72 w 88"/>
                <a:gd name="T39" fmla="*/ 96 h 172"/>
                <a:gd name="T40" fmla="*/ 72 w 88"/>
                <a:gd name="T41"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8" h="172">
                  <a:moveTo>
                    <a:pt x="72" y="172"/>
                  </a:moveTo>
                  <a:cubicBezTo>
                    <a:pt x="64" y="172"/>
                    <a:pt x="64" y="172"/>
                    <a:pt x="64" y="172"/>
                  </a:cubicBezTo>
                  <a:cubicBezTo>
                    <a:pt x="64" y="88"/>
                    <a:pt x="64" y="88"/>
                    <a:pt x="64" y="88"/>
                  </a:cubicBezTo>
                  <a:cubicBezTo>
                    <a:pt x="80" y="88"/>
                    <a:pt x="80" y="88"/>
                    <a:pt x="80" y="88"/>
                  </a:cubicBezTo>
                  <a:cubicBezTo>
                    <a:pt x="80" y="24"/>
                    <a:pt x="80" y="24"/>
                    <a:pt x="80" y="24"/>
                  </a:cubicBezTo>
                  <a:cubicBezTo>
                    <a:pt x="80" y="15"/>
                    <a:pt x="73" y="8"/>
                    <a:pt x="64" y="8"/>
                  </a:cubicBezTo>
                  <a:cubicBezTo>
                    <a:pt x="24" y="8"/>
                    <a:pt x="24" y="8"/>
                    <a:pt x="24" y="8"/>
                  </a:cubicBezTo>
                  <a:cubicBezTo>
                    <a:pt x="15" y="8"/>
                    <a:pt x="8" y="15"/>
                    <a:pt x="8" y="24"/>
                  </a:cubicBezTo>
                  <a:cubicBezTo>
                    <a:pt x="8" y="88"/>
                    <a:pt x="8" y="88"/>
                    <a:pt x="8" y="88"/>
                  </a:cubicBezTo>
                  <a:cubicBezTo>
                    <a:pt x="24" y="88"/>
                    <a:pt x="24" y="88"/>
                    <a:pt x="24" y="88"/>
                  </a:cubicBezTo>
                  <a:cubicBezTo>
                    <a:pt x="24" y="172"/>
                    <a:pt x="24" y="172"/>
                    <a:pt x="24" y="172"/>
                  </a:cubicBezTo>
                  <a:cubicBezTo>
                    <a:pt x="16" y="172"/>
                    <a:pt x="16" y="172"/>
                    <a:pt x="16" y="172"/>
                  </a:cubicBezTo>
                  <a:cubicBezTo>
                    <a:pt x="16" y="96"/>
                    <a:pt x="16" y="96"/>
                    <a:pt x="16" y="96"/>
                  </a:cubicBezTo>
                  <a:cubicBezTo>
                    <a:pt x="0" y="96"/>
                    <a:pt x="0" y="96"/>
                    <a:pt x="0" y="96"/>
                  </a:cubicBezTo>
                  <a:cubicBezTo>
                    <a:pt x="0" y="24"/>
                    <a:pt x="0" y="24"/>
                    <a:pt x="0" y="24"/>
                  </a:cubicBezTo>
                  <a:cubicBezTo>
                    <a:pt x="0" y="11"/>
                    <a:pt x="11" y="0"/>
                    <a:pt x="24" y="0"/>
                  </a:cubicBezTo>
                  <a:cubicBezTo>
                    <a:pt x="64" y="0"/>
                    <a:pt x="64" y="0"/>
                    <a:pt x="64" y="0"/>
                  </a:cubicBezTo>
                  <a:cubicBezTo>
                    <a:pt x="77" y="0"/>
                    <a:pt x="88" y="11"/>
                    <a:pt x="88" y="24"/>
                  </a:cubicBezTo>
                  <a:cubicBezTo>
                    <a:pt x="88" y="96"/>
                    <a:pt x="88" y="96"/>
                    <a:pt x="88" y="96"/>
                  </a:cubicBezTo>
                  <a:cubicBezTo>
                    <a:pt x="72" y="96"/>
                    <a:pt x="72" y="96"/>
                    <a:pt x="72" y="96"/>
                  </a:cubicBezTo>
                  <a:lnTo>
                    <a:pt x="72" y="172"/>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44" name="Rectangle 586"/>
            <p:cNvSpPr>
              <a:spLocks noChangeArrowheads="1"/>
            </p:cNvSpPr>
            <p:nvPr/>
          </p:nvSpPr>
          <p:spPr bwMode="auto">
            <a:xfrm>
              <a:off x="4973639" y="4079875"/>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45" name="Rectangle 587"/>
            <p:cNvSpPr>
              <a:spLocks noChangeArrowheads="1"/>
            </p:cNvSpPr>
            <p:nvPr/>
          </p:nvSpPr>
          <p:spPr bwMode="auto">
            <a:xfrm>
              <a:off x="4973639" y="4108450"/>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46" name="Rectangle 588"/>
            <p:cNvSpPr>
              <a:spLocks noChangeArrowheads="1"/>
            </p:cNvSpPr>
            <p:nvPr/>
          </p:nvSpPr>
          <p:spPr bwMode="auto">
            <a:xfrm>
              <a:off x="5095876" y="4130675"/>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47" name="Rectangle 589"/>
            <p:cNvSpPr>
              <a:spLocks noChangeArrowheads="1"/>
            </p:cNvSpPr>
            <p:nvPr/>
          </p:nvSpPr>
          <p:spPr bwMode="auto">
            <a:xfrm>
              <a:off x="4851401" y="4130675"/>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48" name="Rectangle 590"/>
            <p:cNvSpPr>
              <a:spLocks noChangeArrowheads="1"/>
            </p:cNvSpPr>
            <p:nvPr/>
          </p:nvSpPr>
          <p:spPr bwMode="auto">
            <a:xfrm>
              <a:off x="4922839" y="4267200"/>
              <a:ext cx="14288" cy="144463"/>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49" name="Rectangle 591"/>
            <p:cNvSpPr>
              <a:spLocks noChangeArrowheads="1"/>
            </p:cNvSpPr>
            <p:nvPr/>
          </p:nvSpPr>
          <p:spPr bwMode="auto">
            <a:xfrm>
              <a:off x="5024439" y="4267200"/>
              <a:ext cx="14288" cy="144463"/>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grpSp>
      <p:sp>
        <p:nvSpPr>
          <p:cNvPr id="51" name="Title 1">
            <a:extLst>
              <a:ext uri="{FF2B5EF4-FFF2-40B4-BE49-F238E27FC236}">
                <a16:creationId xmlns="" xmlns:a16="http://schemas.microsoft.com/office/drawing/2014/main" id="{C4CC0F66-F716-9E4A-A350-90E627E348D3}"/>
              </a:ext>
            </a:extLst>
          </p:cNvPr>
          <p:cNvSpPr txBox="1">
            <a:spLocks/>
          </p:cNvSpPr>
          <p:nvPr/>
        </p:nvSpPr>
        <p:spPr bwMode="auto">
          <a:xfrm>
            <a:off x="1665740" y="1942462"/>
            <a:ext cx="4465076" cy="2962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L="0" marR="0" lvl="0" indent="0" algn="l" defTabSz="457200" rtl="0" eaLnBrk="0" fontAlgn="base" latinLnBrk="0" hangingPunct="0">
              <a:lnSpc>
                <a:spcPct val="100000"/>
              </a:lnSpc>
              <a:spcBef>
                <a:spcPct val="0"/>
              </a:spcBef>
              <a:spcAft>
                <a:spcPct val="0"/>
              </a:spcAft>
              <a:buClrTx/>
              <a:buSzTx/>
              <a:buFontTx/>
              <a:buNone/>
              <a:tabLst/>
              <a:defRPr/>
            </a:pPr>
            <a:r>
              <a:rPr lang="en-CA" sz="2000" b="1" dirty="0" smtClean="0">
                <a:solidFill>
                  <a:srgbClr val="5B9BD5"/>
                </a:solidFill>
              </a:rPr>
              <a:t>Product Owner</a:t>
            </a:r>
            <a:endParaRPr kumimoji="0" lang="en-CA" sz="2000" b="1" i="0" u="none" strike="noStrike" kern="1200" cap="none" spc="0" normalizeH="0" baseline="0" noProof="0" dirty="0">
              <a:ln>
                <a:noFill/>
              </a:ln>
              <a:solidFill>
                <a:srgbClr val="5B9BD5"/>
              </a:solidFill>
              <a:effectLst/>
              <a:uLnTx/>
              <a:uFillTx/>
            </a:endParaRPr>
          </a:p>
        </p:txBody>
      </p:sp>
      <p:sp>
        <p:nvSpPr>
          <p:cNvPr id="52" name="Title 1">
            <a:extLst>
              <a:ext uri="{FF2B5EF4-FFF2-40B4-BE49-F238E27FC236}">
                <a16:creationId xmlns="" xmlns:a16="http://schemas.microsoft.com/office/drawing/2014/main" id="{C4CC0F66-F716-9E4A-A350-90E627E348D3}"/>
              </a:ext>
            </a:extLst>
          </p:cNvPr>
          <p:cNvSpPr txBox="1">
            <a:spLocks/>
          </p:cNvSpPr>
          <p:nvPr/>
        </p:nvSpPr>
        <p:spPr bwMode="auto">
          <a:xfrm>
            <a:off x="1665740" y="2396502"/>
            <a:ext cx="5043412" cy="4250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lvl="0">
              <a:defRPr/>
            </a:pPr>
            <a:r>
              <a:rPr lang="en-CA" sz="1800" dirty="0">
                <a:solidFill>
                  <a:schemeClr val="tx1"/>
                </a:solidFill>
              </a:rPr>
              <a:t>Member of the scrum team and is responsible for the product </a:t>
            </a:r>
            <a:r>
              <a:rPr lang="en-CA" sz="1800" dirty="0" smtClean="0">
                <a:solidFill>
                  <a:schemeClr val="tx1"/>
                </a:solidFill>
              </a:rPr>
              <a:t>backlog</a:t>
            </a:r>
            <a:endParaRPr kumimoji="0" lang="en-CA" sz="1800" i="0" u="none" strike="noStrike" kern="1200" cap="none" spc="0" normalizeH="0" baseline="0" noProof="0" dirty="0">
              <a:ln>
                <a:noFill/>
              </a:ln>
              <a:solidFill>
                <a:schemeClr val="tx1"/>
              </a:solidFill>
              <a:effectLst/>
              <a:uLnTx/>
              <a:uFillTx/>
            </a:endParaRPr>
          </a:p>
        </p:txBody>
      </p:sp>
      <p:sp>
        <p:nvSpPr>
          <p:cNvPr id="54" name="Title 1">
            <a:extLst>
              <a:ext uri="{FF2B5EF4-FFF2-40B4-BE49-F238E27FC236}">
                <a16:creationId xmlns="" xmlns:a16="http://schemas.microsoft.com/office/drawing/2014/main" id="{C4CC0F66-F716-9E4A-A350-90E627E348D3}"/>
              </a:ext>
            </a:extLst>
          </p:cNvPr>
          <p:cNvSpPr txBox="1">
            <a:spLocks/>
          </p:cNvSpPr>
          <p:nvPr/>
        </p:nvSpPr>
        <p:spPr bwMode="auto">
          <a:xfrm>
            <a:off x="1689857" y="3261390"/>
            <a:ext cx="4465076" cy="2962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L="0" marR="0" lvl="0" indent="0" algn="l" defTabSz="457200" rtl="0" eaLnBrk="0" fontAlgn="base" latinLnBrk="0" hangingPunct="0">
              <a:lnSpc>
                <a:spcPct val="100000"/>
              </a:lnSpc>
              <a:spcBef>
                <a:spcPct val="0"/>
              </a:spcBef>
              <a:spcAft>
                <a:spcPct val="0"/>
              </a:spcAft>
              <a:buClrTx/>
              <a:buSzTx/>
              <a:buFontTx/>
              <a:buNone/>
              <a:tabLst/>
              <a:defRPr/>
            </a:pPr>
            <a:r>
              <a:rPr lang="en-CA" sz="2000" b="1" dirty="0" smtClean="0">
                <a:solidFill>
                  <a:srgbClr val="5B9BD5"/>
                </a:solidFill>
              </a:rPr>
              <a:t>Scrum Master</a:t>
            </a:r>
            <a:endParaRPr kumimoji="0" lang="en-CA" sz="2000" b="1" i="0" u="none" strike="noStrike" kern="1200" cap="none" spc="0" normalizeH="0" baseline="0" noProof="0" dirty="0">
              <a:ln>
                <a:noFill/>
              </a:ln>
              <a:solidFill>
                <a:srgbClr val="5B9BD5"/>
              </a:solidFill>
              <a:effectLst/>
              <a:uLnTx/>
              <a:uFillTx/>
            </a:endParaRPr>
          </a:p>
        </p:txBody>
      </p:sp>
      <p:sp>
        <p:nvSpPr>
          <p:cNvPr id="55" name="Title 1">
            <a:extLst>
              <a:ext uri="{FF2B5EF4-FFF2-40B4-BE49-F238E27FC236}">
                <a16:creationId xmlns="" xmlns:a16="http://schemas.microsoft.com/office/drawing/2014/main" id="{C4CC0F66-F716-9E4A-A350-90E627E348D3}"/>
              </a:ext>
            </a:extLst>
          </p:cNvPr>
          <p:cNvSpPr txBox="1">
            <a:spLocks/>
          </p:cNvSpPr>
          <p:nvPr/>
        </p:nvSpPr>
        <p:spPr bwMode="auto">
          <a:xfrm>
            <a:off x="1657011" y="3571493"/>
            <a:ext cx="4989597" cy="3689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L="0" marR="0" lvl="0" indent="0" algn="l" defTabSz="457200" rtl="0" eaLnBrk="0" fontAlgn="base" latinLnBrk="0" hangingPunct="0">
              <a:lnSpc>
                <a:spcPct val="100000"/>
              </a:lnSpc>
              <a:spcBef>
                <a:spcPct val="0"/>
              </a:spcBef>
              <a:spcAft>
                <a:spcPct val="0"/>
              </a:spcAft>
              <a:buClrTx/>
              <a:buSzTx/>
              <a:buFontTx/>
              <a:buNone/>
              <a:tabLst/>
              <a:defRPr/>
            </a:pPr>
            <a:r>
              <a:rPr lang="en-CA" sz="1800" dirty="0" smtClean="0">
                <a:solidFill>
                  <a:schemeClr val="tx1"/>
                </a:solidFill>
              </a:rPr>
              <a:t>Maintains discipline and coaches the team </a:t>
            </a:r>
            <a:endParaRPr kumimoji="0" lang="en-CA" sz="1800" i="0" u="none" strike="noStrike" kern="1200" cap="none" spc="0" normalizeH="0" baseline="0" noProof="0" dirty="0">
              <a:ln>
                <a:noFill/>
              </a:ln>
              <a:solidFill>
                <a:schemeClr val="tx1"/>
              </a:solidFill>
              <a:effectLst/>
              <a:uLnTx/>
              <a:uFillTx/>
            </a:endParaRPr>
          </a:p>
        </p:txBody>
      </p:sp>
      <p:sp>
        <p:nvSpPr>
          <p:cNvPr id="57" name="Title 1">
            <a:extLst>
              <a:ext uri="{FF2B5EF4-FFF2-40B4-BE49-F238E27FC236}">
                <a16:creationId xmlns="" xmlns:a16="http://schemas.microsoft.com/office/drawing/2014/main" id="{C4CC0F66-F716-9E4A-A350-90E627E348D3}"/>
              </a:ext>
            </a:extLst>
          </p:cNvPr>
          <p:cNvSpPr txBox="1">
            <a:spLocks/>
          </p:cNvSpPr>
          <p:nvPr/>
        </p:nvSpPr>
        <p:spPr bwMode="auto">
          <a:xfrm>
            <a:off x="1689857" y="4632943"/>
            <a:ext cx="4465076" cy="2962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L="0" marR="0" lvl="0" indent="0" algn="l" defTabSz="457200" rtl="0" eaLnBrk="0" fontAlgn="base" latinLnBrk="0" hangingPunct="0">
              <a:lnSpc>
                <a:spcPct val="100000"/>
              </a:lnSpc>
              <a:spcBef>
                <a:spcPct val="0"/>
              </a:spcBef>
              <a:spcAft>
                <a:spcPct val="0"/>
              </a:spcAft>
              <a:buClrTx/>
              <a:buSzTx/>
              <a:buFontTx/>
              <a:buNone/>
              <a:tabLst/>
              <a:defRPr/>
            </a:pPr>
            <a:r>
              <a:rPr lang="en-CA" sz="2000" b="1" dirty="0" smtClean="0">
                <a:solidFill>
                  <a:srgbClr val="5B9BD5"/>
                </a:solidFill>
              </a:rPr>
              <a:t>Scrum Team</a:t>
            </a:r>
            <a:endParaRPr kumimoji="0" lang="en-CA" sz="2000" b="1" i="0" u="none" strike="noStrike" kern="1200" cap="none" spc="0" normalizeH="0" baseline="0" noProof="0" dirty="0">
              <a:ln>
                <a:noFill/>
              </a:ln>
              <a:solidFill>
                <a:srgbClr val="5B9BD5"/>
              </a:solidFill>
              <a:effectLst/>
              <a:uLnTx/>
              <a:uFillTx/>
            </a:endParaRPr>
          </a:p>
        </p:txBody>
      </p:sp>
      <p:sp>
        <p:nvSpPr>
          <p:cNvPr id="58" name="Title 1">
            <a:extLst>
              <a:ext uri="{FF2B5EF4-FFF2-40B4-BE49-F238E27FC236}">
                <a16:creationId xmlns="" xmlns:a16="http://schemas.microsoft.com/office/drawing/2014/main" id="{C4CC0F66-F716-9E4A-A350-90E627E348D3}"/>
              </a:ext>
            </a:extLst>
          </p:cNvPr>
          <p:cNvSpPr txBox="1">
            <a:spLocks/>
          </p:cNvSpPr>
          <p:nvPr/>
        </p:nvSpPr>
        <p:spPr bwMode="auto">
          <a:xfrm>
            <a:off x="1686708" y="4954148"/>
            <a:ext cx="4989597" cy="2962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L="0" marR="0" lvl="0" indent="0" algn="l" defTabSz="457200" rtl="0" eaLnBrk="0" fontAlgn="base" latinLnBrk="0" hangingPunct="0">
              <a:lnSpc>
                <a:spcPct val="100000"/>
              </a:lnSpc>
              <a:spcBef>
                <a:spcPct val="0"/>
              </a:spcBef>
              <a:spcAft>
                <a:spcPct val="0"/>
              </a:spcAft>
              <a:buClrTx/>
              <a:buSzTx/>
              <a:buFontTx/>
              <a:buNone/>
              <a:tabLst/>
              <a:defRPr/>
            </a:pPr>
            <a:r>
              <a:rPr lang="en-CA" sz="1800" dirty="0" smtClean="0">
                <a:solidFill>
                  <a:schemeClr val="tx1"/>
                </a:solidFill>
              </a:rPr>
              <a:t>The team delivers the product</a:t>
            </a:r>
            <a:endParaRPr kumimoji="0" lang="en-CA" sz="1800" i="0" u="none" strike="noStrike" kern="1200" cap="none" spc="0" normalizeH="0" baseline="0" noProof="0" dirty="0">
              <a:ln>
                <a:noFill/>
              </a:ln>
              <a:solidFill>
                <a:schemeClr val="tx1"/>
              </a:solidFill>
              <a:effectLst/>
              <a:uLnTx/>
              <a:uFillTx/>
            </a:endParaRPr>
          </a:p>
        </p:txBody>
      </p:sp>
      <p:sp>
        <p:nvSpPr>
          <p:cNvPr id="69" name="Title 1">
            <a:extLst>
              <a:ext uri="{FF2B5EF4-FFF2-40B4-BE49-F238E27FC236}">
                <a16:creationId xmlns="" xmlns:a16="http://schemas.microsoft.com/office/drawing/2014/main" id="{C4CC0F66-F716-9E4A-A350-90E627E348D3}"/>
              </a:ext>
            </a:extLst>
          </p:cNvPr>
          <p:cNvSpPr txBox="1">
            <a:spLocks/>
          </p:cNvSpPr>
          <p:nvPr/>
        </p:nvSpPr>
        <p:spPr bwMode="auto">
          <a:xfrm>
            <a:off x="695702" y="6161544"/>
            <a:ext cx="6479037" cy="1302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lvl="0">
              <a:defRPr/>
            </a:pPr>
            <a:r>
              <a:rPr lang="en-CA" sz="600" dirty="0" smtClean="0">
                <a:solidFill>
                  <a:schemeClr val="tx1"/>
                </a:solidFill>
              </a:rPr>
              <a:t>There are additional roles. You can read more about those in the Digital Playbook.</a:t>
            </a:r>
            <a:endParaRPr kumimoji="0" lang="en-CA" sz="600" u="none" strike="noStrike" kern="1200" cap="none" spc="0" normalizeH="0" baseline="0" noProof="0" dirty="0">
              <a:ln>
                <a:noFill/>
              </a:ln>
              <a:solidFill>
                <a:schemeClr val="tx1"/>
              </a:solidFill>
              <a:effectLst/>
              <a:uLnTx/>
              <a:uFillTx/>
            </a:endParaRPr>
          </a:p>
        </p:txBody>
      </p:sp>
      <p:sp>
        <p:nvSpPr>
          <p:cNvPr id="70" name="Title 1">
            <a:extLst>
              <a:ext uri="{FF2B5EF4-FFF2-40B4-BE49-F238E27FC236}">
                <a16:creationId xmlns="" xmlns:a16="http://schemas.microsoft.com/office/drawing/2014/main" id="{C4CC0F66-F716-9E4A-A350-90E627E348D3}"/>
              </a:ext>
            </a:extLst>
          </p:cNvPr>
          <p:cNvSpPr txBox="1">
            <a:spLocks/>
          </p:cNvSpPr>
          <p:nvPr/>
        </p:nvSpPr>
        <p:spPr bwMode="auto">
          <a:xfrm>
            <a:off x="185737" y="629444"/>
            <a:ext cx="8229600" cy="408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CA" sz="2400" b="0" i="0" u="none" strike="noStrike" kern="1200" cap="none" spc="0" normalizeH="0" baseline="0" noProof="0" dirty="0" smtClean="0">
                <a:ln>
                  <a:noFill/>
                </a:ln>
                <a:solidFill>
                  <a:srgbClr val="5B9BD5"/>
                </a:solidFill>
                <a:effectLst/>
                <a:uLnTx/>
                <a:uFillTx/>
                <a:latin typeface="Century Gothic" pitchFamily="34" charset="0"/>
                <a:ea typeface="ヒラギノ角ゴ Pro W3" pitchFamily="126" charset="-128"/>
              </a:rPr>
              <a:t>Scrum</a:t>
            </a:r>
            <a:r>
              <a:rPr kumimoji="0" lang="en-CA" sz="2400" b="0" i="0" u="none" strike="noStrike" kern="1200" cap="none" spc="0" normalizeH="0" noProof="0" dirty="0" smtClean="0">
                <a:ln>
                  <a:noFill/>
                </a:ln>
                <a:solidFill>
                  <a:srgbClr val="5B9BD5"/>
                </a:solidFill>
                <a:effectLst/>
                <a:uLnTx/>
                <a:uFillTx/>
                <a:latin typeface="Century Gothic" pitchFamily="34" charset="0"/>
                <a:ea typeface="ヒラギノ角ゴ Pro W3" pitchFamily="126" charset="-128"/>
              </a:rPr>
              <a:t> Roles</a:t>
            </a:r>
            <a:endParaRPr kumimoji="0" lang="en-CA" sz="2400" b="0" i="0" u="none" strike="noStrike" kern="1200" cap="none" spc="0" normalizeH="0" baseline="0" noProof="0" dirty="0">
              <a:ln>
                <a:noFill/>
              </a:ln>
              <a:solidFill>
                <a:srgbClr val="5B9BD5"/>
              </a:solidFill>
              <a:effectLst/>
              <a:uLnTx/>
              <a:uFillTx/>
              <a:latin typeface="Century Gothic" pitchFamily="34" charset="0"/>
              <a:ea typeface="ヒラギノ角ゴ Pro W3" pitchFamily="126" charset="-128"/>
            </a:endParaRPr>
          </a:p>
        </p:txBody>
      </p:sp>
      <p:grpSp>
        <p:nvGrpSpPr>
          <p:cNvPr id="60" name="Group 59"/>
          <p:cNvGrpSpPr/>
          <p:nvPr/>
        </p:nvGrpSpPr>
        <p:grpSpPr>
          <a:xfrm>
            <a:off x="7799845" y="1812009"/>
            <a:ext cx="3623011" cy="2887203"/>
            <a:chOff x="4280230" y="1734341"/>
            <a:chExt cx="3623011" cy="2887204"/>
          </a:xfrm>
        </p:grpSpPr>
        <p:sp>
          <p:nvSpPr>
            <p:cNvPr id="61" name="Oval 60"/>
            <p:cNvSpPr/>
            <p:nvPr/>
          </p:nvSpPr>
          <p:spPr>
            <a:xfrm>
              <a:off x="6074442" y="2792744"/>
              <a:ext cx="1828799" cy="1828800"/>
            </a:xfrm>
            <a:prstGeom prst="ellipse">
              <a:avLst/>
            </a:prstGeom>
            <a:solidFill>
              <a:schemeClr val="bg1">
                <a:lumMod val="9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Artifacts</a:t>
              </a:r>
              <a:endParaRPr lang="en-US" dirty="0"/>
            </a:p>
          </p:txBody>
        </p:sp>
        <p:sp>
          <p:nvSpPr>
            <p:cNvPr id="62" name="Oval 61"/>
            <p:cNvSpPr/>
            <p:nvPr/>
          </p:nvSpPr>
          <p:spPr>
            <a:xfrm>
              <a:off x="4280230" y="2792745"/>
              <a:ext cx="1828799" cy="1828800"/>
            </a:xfrm>
            <a:prstGeom prst="ellipse">
              <a:avLst/>
            </a:prstGeom>
            <a:solidFill>
              <a:schemeClr val="bg1">
                <a:lumMod val="9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Ceremonies</a:t>
              </a:r>
              <a:endParaRPr lang="en-US" dirty="0"/>
            </a:p>
          </p:txBody>
        </p:sp>
        <p:sp>
          <p:nvSpPr>
            <p:cNvPr id="63" name="Oval 62"/>
            <p:cNvSpPr/>
            <p:nvPr/>
          </p:nvSpPr>
          <p:spPr>
            <a:xfrm>
              <a:off x="5194630" y="1734341"/>
              <a:ext cx="1828799" cy="1828800"/>
            </a:xfrm>
            <a:prstGeom prst="ellipse">
              <a:avLst/>
            </a:prstGeom>
            <a:solidFill>
              <a:srgbClr val="5B9BD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Roles</a:t>
              </a:r>
              <a:endParaRPr lang="en-US" dirty="0"/>
            </a:p>
          </p:txBody>
        </p:sp>
      </p:grpSp>
      <p:grpSp>
        <p:nvGrpSpPr>
          <p:cNvPr id="5" name="Group 4"/>
          <p:cNvGrpSpPr/>
          <p:nvPr/>
        </p:nvGrpSpPr>
        <p:grpSpPr>
          <a:xfrm>
            <a:off x="467887" y="6039596"/>
            <a:ext cx="247184" cy="338554"/>
            <a:chOff x="5865845" y="5628783"/>
            <a:chExt cx="247184" cy="338554"/>
          </a:xfrm>
        </p:grpSpPr>
        <p:sp>
          <p:nvSpPr>
            <p:cNvPr id="2" name="TextBox 1"/>
            <p:cNvSpPr txBox="1"/>
            <p:nvPr/>
          </p:nvSpPr>
          <p:spPr>
            <a:xfrm>
              <a:off x="5865845" y="5628783"/>
              <a:ext cx="247184" cy="338554"/>
            </a:xfrm>
            <a:prstGeom prst="rect">
              <a:avLst/>
            </a:prstGeom>
            <a:noFill/>
          </p:spPr>
          <p:txBody>
            <a:bodyPr wrap="none" rtlCol="0">
              <a:spAutoFit/>
            </a:bodyPr>
            <a:lstStyle/>
            <a:p>
              <a:r>
                <a:rPr lang="en-US" sz="1600" b="1" dirty="0" smtClean="0">
                  <a:latin typeface="Bell MT" panose="02020503060305020303" pitchFamily="18" charset="0"/>
                </a:rPr>
                <a:t>i</a:t>
              </a:r>
              <a:endParaRPr lang="en-US" sz="1600" b="1" dirty="0">
                <a:latin typeface="Bell MT" panose="02020503060305020303" pitchFamily="18" charset="0"/>
              </a:endParaRPr>
            </a:p>
          </p:txBody>
        </p:sp>
        <p:sp>
          <p:nvSpPr>
            <p:cNvPr id="3" name="Oval 2"/>
            <p:cNvSpPr/>
            <p:nvPr/>
          </p:nvSpPr>
          <p:spPr>
            <a:xfrm>
              <a:off x="5865845" y="5678792"/>
              <a:ext cx="247184" cy="23853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9648466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 xmlns:a16="http://schemas.microsoft.com/office/drawing/2014/main" id="{C4CC0F66-F716-9E4A-A350-90E627E348D3}"/>
              </a:ext>
            </a:extLst>
          </p:cNvPr>
          <p:cNvSpPr txBox="1">
            <a:spLocks/>
          </p:cNvSpPr>
          <p:nvPr/>
        </p:nvSpPr>
        <p:spPr bwMode="auto">
          <a:xfrm>
            <a:off x="185737" y="984701"/>
            <a:ext cx="11237119" cy="3468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CA" sz="1600" b="0" i="0" u="none" strike="noStrike" kern="1200" cap="none" spc="0" normalizeH="0" baseline="0" noProof="0" dirty="0" smtClean="0">
                <a:ln>
                  <a:noFill/>
                </a:ln>
                <a:solidFill>
                  <a:prstClr val="black"/>
                </a:solidFill>
                <a:effectLst/>
                <a:uLnTx/>
                <a:uFillTx/>
                <a:latin typeface="Century Gothic" pitchFamily="34" charset="0"/>
                <a:ea typeface="ヒラギノ角ゴ Pro W3" pitchFamily="126" charset="-128"/>
              </a:rPr>
              <a:t>A Ceremony is a meeting with prescribed activities that help bring structure to a sprint</a:t>
            </a:r>
            <a:endParaRPr kumimoji="0" lang="en-CA" sz="1600" b="0" i="0" u="none" strike="noStrike" kern="1200" cap="none" spc="0" normalizeH="0" baseline="0" noProof="0" dirty="0">
              <a:ln>
                <a:noFill/>
              </a:ln>
              <a:solidFill>
                <a:prstClr val="black"/>
              </a:solidFill>
              <a:effectLst/>
              <a:uLnTx/>
              <a:uFillTx/>
              <a:latin typeface="Century Gothic" pitchFamily="34" charset="0"/>
              <a:ea typeface="ヒラギノ角ゴ Pro W3" pitchFamily="126" charset="-128"/>
            </a:endParaRPr>
          </a:p>
        </p:txBody>
      </p:sp>
      <p:sp>
        <p:nvSpPr>
          <p:cNvPr id="50" name="Rectangle 49"/>
          <p:cNvSpPr/>
          <p:nvPr/>
        </p:nvSpPr>
        <p:spPr>
          <a:xfrm>
            <a:off x="349696" y="1563122"/>
            <a:ext cx="6001640" cy="4307326"/>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33" name="Group 32"/>
          <p:cNvGrpSpPr/>
          <p:nvPr/>
        </p:nvGrpSpPr>
        <p:grpSpPr>
          <a:xfrm>
            <a:off x="622500" y="1773187"/>
            <a:ext cx="5534192" cy="3885307"/>
            <a:chOff x="591571" y="1574681"/>
            <a:chExt cx="5534192" cy="3885307"/>
          </a:xfrm>
        </p:grpSpPr>
        <p:cxnSp>
          <p:nvCxnSpPr>
            <p:cNvPr id="3" name="Straight Connector 2"/>
            <p:cNvCxnSpPr/>
            <p:nvPr/>
          </p:nvCxnSpPr>
          <p:spPr>
            <a:xfrm>
              <a:off x="591571" y="2914041"/>
              <a:ext cx="5505994" cy="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609649" y="4145807"/>
              <a:ext cx="5505994" cy="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flipH="1" flipV="1">
              <a:off x="3366340" y="1585819"/>
              <a:ext cx="6426" cy="3874169"/>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p:cNvCxnSpPr/>
            <p:nvPr/>
          </p:nvCxnSpPr>
          <p:spPr>
            <a:xfrm>
              <a:off x="619769" y="1574681"/>
              <a:ext cx="5505994" cy="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8" name="Group 7"/>
          <p:cNvGrpSpPr/>
          <p:nvPr/>
        </p:nvGrpSpPr>
        <p:grpSpPr>
          <a:xfrm>
            <a:off x="523374" y="3123773"/>
            <a:ext cx="2835966" cy="1235798"/>
            <a:chOff x="511208" y="1789803"/>
            <a:chExt cx="2835966" cy="1235798"/>
          </a:xfrm>
        </p:grpSpPr>
        <p:grpSp>
          <p:nvGrpSpPr>
            <p:cNvPr id="57" name="Group 56"/>
            <p:cNvGrpSpPr/>
            <p:nvPr/>
          </p:nvGrpSpPr>
          <p:grpSpPr>
            <a:xfrm>
              <a:off x="680034" y="1877174"/>
              <a:ext cx="461963" cy="461963"/>
              <a:chOff x="7186613" y="2422525"/>
              <a:chExt cx="461963" cy="461963"/>
            </a:xfrm>
            <a:solidFill>
              <a:schemeClr val="tx1"/>
            </a:solidFill>
          </p:grpSpPr>
          <p:sp>
            <p:nvSpPr>
              <p:cNvPr id="58" name="Freeform 619"/>
              <p:cNvSpPr>
                <a:spLocks noEditPoints="1"/>
              </p:cNvSpPr>
              <p:nvPr/>
            </p:nvSpPr>
            <p:spPr bwMode="auto">
              <a:xfrm>
                <a:off x="7223126" y="2422525"/>
                <a:ext cx="85725" cy="101600"/>
              </a:xfrm>
              <a:custGeom>
                <a:avLst/>
                <a:gdLst>
                  <a:gd name="T0" fmla="*/ 24 w 48"/>
                  <a:gd name="T1" fmla="*/ 56 h 56"/>
                  <a:gd name="T2" fmla="*/ 0 w 48"/>
                  <a:gd name="T3" fmla="*/ 26 h 56"/>
                  <a:gd name="T4" fmla="*/ 24 w 48"/>
                  <a:gd name="T5" fmla="*/ 0 h 56"/>
                  <a:gd name="T6" fmla="*/ 48 w 48"/>
                  <a:gd name="T7" fmla="*/ 26 h 56"/>
                  <a:gd name="T8" fmla="*/ 24 w 48"/>
                  <a:gd name="T9" fmla="*/ 56 h 56"/>
                  <a:gd name="T10" fmla="*/ 24 w 48"/>
                  <a:gd name="T11" fmla="*/ 8 h 56"/>
                  <a:gd name="T12" fmla="*/ 8 w 48"/>
                  <a:gd name="T13" fmla="*/ 26 h 56"/>
                  <a:gd name="T14" fmla="*/ 24 w 48"/>
                  <a:gd name="T15" fmla="*/ 48 h 56"/>
                  <a:gd name="T16" fmla="*/ 40 w 48"/>
                  <a:gd name="T17" fmla="*/ 26 h 56"/>
                  <a:gd name="T18" fmla="*/ 24 w 48"/>
                  <a:gd name="T19" fmla="*/ 8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56">
                    <a:moveTo>
                      <a:pt x="24" y="56"/>
                    </a:moveTo>
                    <a:cubicBezTo>
                      <a:pt x="11" y="56"/>
                      <a:pt x="0" y="43"/>
                      <a:pt x="0" y="26"/>
                    </a:cubicBezTo>
                    <a:cubicBezTo>
                      <a:pt x="0" y="14"/>
                      <a:pt x="3" y="0"/>
                      <a:pt x="24" y="0"/>
                    </a:cubicBezTo>
                    <a:cubicBezTo>
                      <a:pt x="45" y="0"/>
                      <a:pt x="48" y="14"/>
                      <a:pt x="48" y="26"/>
                    </a:cubicBezTo>
                    <a:cubicBezTo>
                      <a:pt x="48" y="43"/>
                      <a:pt x="38" y="56"/>
                      <a:pt x="24" y="56"/>
                    </a:cubicBezTo>
                    <a:close/>
                    <a:moveTo>
                      <a:pt x="24" y="8"/>
                    </a:moveTo>
                    <a:cubicBezTo>
                      <a:pt x="12" y="8"/>
                      <a:pt x="8" y="12"/>
                      <a:pt x="8" y="26"/>
                    </a:cubicBezTo>
                    <a:cubicBezTo>
                      <a:pt x="8" y="37"/>
                      <a:pt x="14" y="48"/>
                      <a:pt x="24" y="48"/>
                    </a:cubicBezTo>
                    <a:cubicBezTo>
                      <a:pt x="35" y="48"/>
                      <a:pt x="40" y="37"/>
                      <a:pt x="40" y="26"/>
                    </a:cubicBezTo>
                    <a:cubicBezTo>
                      <a:pt x="40" y="12"/>
                      <a:pt x="36" y="8"/>
                      <a:pt x="2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9" name="Freeform 620"/>
              <p:cNvSpPr>
                <a:spLocks/>
              </p:cNvSpPr>
              <p:nvPr/>
            </p:nvSpPr>
            <p:spPr bwMode="auto">
              <a:xfrm>
                <a:off x="7285038" y="2503488"/>
                <a:ext cx="60325" cy="77788"/>
              </a:xfrm>
              <a:custGeom>
                <a:avLst/>
                <a:gdLst>
                  <a:gd name="T0" fmla="*/ 22 w 34"/>
                  <a:gd name="T1" fmla="*/ 43 h 43"/>
                  <a:gd name="T2" fmla="*/ 14 w 34"/>
                  <a:gd name="T3" fmla="*/ 43 h 43"/>
                  <a:gd name="T4" fmla="*/ 14 w 34"/>
                  <a:gd name="T5" fmla="*/ 35 h 43"/>
                  <a:gd name="T6" fmla="*/ 22 w 34"/>
                  <a:gd name="T7" fmla="*/ 35 h 43"/>
                  <a:gd name="T8" fmla="*/ 26 w 34"/>
                  <a:gd name="T9" fmla="*/ 27 h 43"/>
                  <a:gd name="T10" fmla="*/ 26 w 34"/>
                  <a:gd name="T11" fmla="*/ 21 h 43"/>
                  <a:gd name="T12" fmla="*/ 0 w 34"/>
                  <a:gd name="T13" fmla="*/ 6 h 43"/>
                  <a:gd name="T14" fmla="*/ 4 w 34"/>
                  <a:gd name="T15" fmla="*/ 0 h 43"/>
                  <a:gd name="T16" fmla="*/ 34 w 34"/>
                  <a:gd name="T17" fmla="*/ 17 h 43"/>
                  <a:gd name="T18" fmla="*/ 34 w 34"/>
                  <a:gd name="T19" fmla="*/ 27 h 43"/>
                  <a:gd name="T20" fmla="*/ 22 w 34"/>
                  <a:gd name="T21"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 h="43">
                    <a:moveTo>
                      <a:pt x="22" y="43"/>
                    </a:moveTo>
                    <a:cubicBezTo>
                      <a:pt x="14" y="43"/>
                      <a:pt x="14" y="43"/>
                      <a:pt x="14" y="43"/>
                    </a:cubicBezTo>
                    <a:cubicBezTo>
                      <a:pt x="14" y="35"/>
                      <a:pt x="14" y="35"/>
                      <a:pt x="14" y="35"/>
                    </a:cubicBezTo>
                    <a:cubicBezTo>
                      <a:pt x="22" y="35"/>
                      <a:pt x="22" y="35"/>
                      <a:pt x="22" y="35"/>
                    </a:cubicBezTo>
                    <a:cubicBezTo>
                      <a:pt x="23" y="35"/>
                      <a:pt x="26" y="32"/>
                      <a:pt x="26" y="27"/>
                    </a:cubicBezTo>
                    <a:cubicBezTo>
                      <a:pt x="26" y="21"/>
                      <a:pt x="26" y="21"/>
                      <a:pt x="26" y="21"/>
                    </a:cubicBezTo>
                    <a:cubicBezTo>
                      <a:pt x="0" y="6"/>
                      <a:pt x="0" y="6"/>
                      <a:pt x="0" y="6"/>
                    </a:cubicBezTo>
                    <a:cubicBezTo>
                      <a:pt x="4" y="0"/>
                      <a:pt x="4" y="0"/>
                      <a:pt x="4" y="0"/>
                    </a:cubicBezTo>
                    <a:cubicBezTo>
                      <a:pt x="34" y="17"/>
                      <a:pt x="34" y="17"/>
                      <a:pt x="34" y="17"/>
                    </a:cubicBezTo>
                    <a:cubicBezTo>
                      <a:pt x="34" y="27"/>
                      <a:pt x="34" y="27"/>
                      <a:pt x="34" y="27"/>
                    </a:cubicBezTo>
                    <a:cubicBezTo>
                      <a:pt x="34" y="36"/>
                      <a:pt x="29" y="43"/>
                      <a:pt x="22"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0" name="Freeform 621"/>
              <p:cNvSpPr>
                <a:spLocks/>
              </p:cNvSpPr>
              <p:nvPr/>
            </p:nvSpPr>
            <p:spPr bwMode="auto">
              <a:xfrm>
                <a:off x="7186613" y="2503488"/>
                <a:ext cx="61913" cy="77788"/>
              </a:xfrm>
              <a:custGeom>
                <a:avLst/>
                <a:gdLst>
                  <a:gd name="T0" fmla="*/ 20 w 34"/>
                  <a:gd name="T1" fmla="*/ 43 h 43"/>
                  <a:gd name="T2" fmla="*/ 12 w 34"/>
                  <a:gd name="T3" fmla="*/ 43 h 43"/>
                  <a:gd name="T4" fmla="*/ 0 w 34"/>
                  <a:gd name="T5" fmla="*/ 27 h 43"/>
                  <a:gd name="T6" fmla="*/ 0 w 34"/>
                  <a:gd name="T7" fmla="*/ 17 h 43"/>
                  <a:gd name="T8" fmla="*/ 30 w 34"/>
                  <a:gd name="T9" fmla="*/ 0 h 43"/>
                  <a:gd name="T10" fmla="*/ 34 w 34"/>
                  <a:gd name="T11" fmla="*/ 6 h 43"/>
                  <a:gd name="T12" fmla="*/ 8 w 34"/>
                  <a:gd name="T13" fmla="*/ 21 h 43"/>
                  <a:gd name="T14" fmla="*/ 8 w 34"/>
                  <a:gd name="T15" fmla="*/ 27 h 43"/>
                  <a:gd name="T16" fmla="*/ 12 w 34"/>
                  <a:gd name="T17" fmla="*/ 35 h 43"/>
                  <a:gd name="T18" fmla="*/ 20 w 34"/>
                  <a:gd name="T19" fmla="*/ 35 h 43"/>
                  <a:gd name="T20" fmla="*/ 20 w 34"/>
                  <a:gd name="T21"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 h="43">
                    <a:moveTo>
                      <a:pt x="20" y="43"/>
                    </a:moveTo>
                    <a:cubicBezTo>
                      <a:pt x="12" y="43"/>
                      <a:pt x="12" y="43"/>
                      <a:pt x="12" y="43"/>
                    </a:cubicBezTo>
                    <a:cubicBezTo>
                      <a:pt x="6" y="43"/>
                      <a:pt x="0" y="36"/>
                      <a:pt x="0" y="27"/>
                    </a:cubicBezTo>
                    <a:cubicBezTo>
                      <a:pt x="0" y="17"/>
                      <a:pt x="0" y="17"/>
                      <a:pt x="0" y="17"/>
                    </a:cubicBezTo>
                    <a:cubicBezTo>
                      <a:pt x="30" y="0"/>
                      <a:pt x="30" y="0"/>
                      <a:pt x="30" y="0"/>
                    </a:cubicBezTo>
                    <a:cubicBezTo>
                      <a:pt x="34" y="6"/>
                      <a:pt x="34" y="6"/>
                      <a:pt x="34" y="6"/>
                    </a:cubicBezTo>
                    <a:cubicBezTo>
                      <a:pt x="8" y="21"/>
                      <a:pt x="8" y="21"/>
                      <a:pt x="8" y="21"/>
                    </a:cubicBezTo>
                    <a:cubicBezTo>
                      <a:pt x="8" y="27"/>
                      <a:pt x="8" y="27"/>
                      <a:pt x="8" y="27"/>
                    </a:cubicBezTo>
                    <a:cubicBezTo>
                      <a:pt x="8" y="32"/>
                      <a:pt x="11" y="35"/>
                      <a:pt x="12" y="35"/>
                    </a:cubicBezTo>
                    <a:cubicBezTo>
                      <a:pt x="20" y="35"/>
                      <a:pt x="20" y="35"/>
                      <a:pt x="20" y="35"/>
                    </a:cubicBezTo>
                    <a:lnTo>
                      <a:pt x="20" y="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1" name="Freeform 622"/>
              <p:cNvSpPr>
                <a:spLocks noEditPoints="1"/>
              </p:cNvSpPr>
              <p:nvPr/>
            </p:nvSpPr>
            <p:spPr bwMode="auto">
              <a:xfrm>
                <a:off x="7223126" y="2573338"/>
                <a:ext cx="85725" cy="101600"/>
              </a:xfrm>
              <a:custGeom>
                <a:avLst/>
                <a:gdLst>
                  <a:gd name="T0" fmla="*/ 24 w 48"/>
                  <a:gd name="T1" fmla="*/ 56 h 56"/>
                  <a:gd name="T2" fmla="*/ 0 w 48"/>
                  <a:gd name="T3" fmla="*/ 26 h 56"/>
                  <a:gd name="T4" fmla="*/ 24 w 48"/>
                  <a:gd name="T5" fmla="*/ 0 h 56"/>
                  <a:gd name="T6" fmla="*/ 48 w 48"/>
                  <a:gd name="T7" fmla="*/ 26 h 56"/>
                  <a:gd name="T8" fmla="*/ 24 w 48"/>
                  <a:gd name="T9" fmla="*/ 56 h 56"/>
                  <a:gd name="T10" fmla="*/ 24 w 48"/>
                  <a:gd name="T11" fmla="*/ 8 h 56"/>
                  <a:gd name="T12" fmla="*/ 8 w 48"/>
                  <a:gd name="T13" fmla="*/ 26 h 56"/>
                  <a:gd name="T14" fmla="*/ 24 w 48"/>
                  <a:gd name="T15" fmla="*/ 48 h 56"/>
                  <a:gd name="T16" fmla="*/ 40 w 48"/>
                  <a:gd name="T17" fmla="*/ 26 h 56"/>
                  <a:gd name="T18" fmla="*/ 24 w 48"/>
                  <a:gd name="T19" fmla="*/ 8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56">
                    <a:moveTo>
                      <a:pt x="24" y="56"/>
                    </a:moveTo>
                    <a:cubicBezTo>
                      <a:pt x="11" y="56"/>
                      <a:pt x="0" y="43"/>
                      <a:pt x="0" y="26"/>
                    </a:cubicBezTo>
                    <a:cubicBezTo>
                      <a:pt x="0" y="14"/>
                      <a:pt x="3" y="0"/>
                      <a:pt x="24" y="0"/>
                    </a:cubicBezTo>
                    <a:cubicBezTo>
                      <a:pt x="45" y="0"/>
                      <a:pt x="48" y="14"/>
                      <a:pt x="48" y="26"/>
                    </a:cubicBezTo>
                    <a:cubicBezTo>
                      <a:pt x="48" y="43"/>
                      <a:pt x="38" y="56"/>
                      <a:pt x="24" y="56"/>
                    </a:cubicBezTo>
                    <a:close/>
                    <a:moveTo>
                      <a:pt x="24" y="8"/>
                    </a:moveTo>
                    <a:cubicBezTo>
                      <a:pt x="12" y="8"/>
                      <a:pt x="8" y="12"/>
                      <a:pt x="8" y="26"/>
                    </a:cubicBezTo>
                    <a:cubicBezTo>
                      <a:pt x="8" y="37"/>
                      <a:pt x="14" y="48"/>
                      <a:pt x="24" y="48"/>
                    </a:cubicBezTo>
                    <a:cubicBezTo>
                      <a:pt x="35" y="48"/>
                      <a:pt x="40" y="37"/>
                      <a:pt x="40" y="26"/>
                    </a:cubicBezTo>
                    <a:cubicBezTo>
                      <a:pt x="40" y="12"/>
                      <a:pt x="36" y="8"/>
                      <a:pt x="2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2" name="Freeform 623"/>
              <p:cNvSpPr>
                <a:spLocks/>
              </p:cNvSpPr>
              <p:nvPr/>
            </p:nvSpPr>
            <p:spPr bwMode="auto">
              <a:xfrm>
                <a:off x="7285038" y="2654300"/>
                <a:ext cx="60325" cy="77788"/>
              </a:xfrm>
              <a:custGeom>
                <a:avLst/>
                <a:gdLst>
                  <a:gd name="T0" fmla="*/ 22 w 34"/>
                  <a:gd name="T1" fmla="*/ 43 h 43"/>
                  <a:gd name="T2" fmla="*/ 14 w 34"/>
                  <a:gd name="T3" fmla="*/ 43 h 43"/>
                  <a:gd name="T4" fmla="*/ 14 w 34"/>
                  <a:gd name="T5" fmla="*/ 35 h 43"/>
                  <a:gd name="T6" fmla="*/ 22 w 34"/>
                  <a:gd name="T7" fmla="*/ 35 h 43"/>
                  <a:gd name="T8" fmla="*/ 26 w 34"/>
                  <a:gd name="T9" fmla="*/ 27 h 43"/>
                  <a:gd name="T10" fmla="*/ 26 w 34"/>
                  <a:gd name="T11" fmla="*/ 21 h 43"/>
                  <a:gd name="T12" fmla="*/ 0 w 34"/>
                  <a:gd name="T13" fmla="*/ 6 h 43"/>
                  <a:gd name="T14" fmla="*/ 4 w 34"/>
                  <a:gd name="T15" fmla="*/ 0 h 43"/>
                  <a:gd name="T16" fmla="*/ 34 w 34"/>
                  <a:gd name="T17" fmla="*/ 17 h 43"/>
                  <a:gd name="T18" fmla="*/ 34 w 34"/>
                  <a:gd name="T19" fmla="*/ 27 h 43"/>
                  <a:gd name="T20" fmla="*/ 22 w 34"/>
                  <a:gd name="T21"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 h="43">
                    <a:moveTo>
                      <a:pt x="22" y="43"/>
                    </a:moveTo>
                    <a:cubicBezTo>
                      <a:pt x="14" y="43"/>
                      <a:pt x="14" y="43"/>
                      <a:pt x="14" y="43"/>
                    </a:cubicBezTo>
                    <a:cubicBezTo>
                      <a:pt x="14" y="35"/>
                      <a:pt x="14" y="35"/>
                      <a:pt x="14" y="35"/>
                    </a:cubicBezTo>
                    <a:cubicBezTo>
                      <a:pt x="22" y="35"/>
                      <a:pt x="22" y="35"/>
                      <a:pt x="22" y="35"/>
                    </a:cubicBezTo>
                    <a:cubicBezTo>
                      <a:pt x="23" y="35"/>
                      <a:pt x="26" y="32"/>
                      <a:pt x="26" y="27"/>
                    </a:cubicBezTo>
                    <a:cubicBezTo>
                      <a:pt x="26" y="21"/>
                      <a:pt x="26" y="21"/>
                      <a:pt x="26" y="21"/>
                    </a:cubicBezTo>
                    <a:cubicBezTo>
                      <a:pt x="0" y="6"/>
                      <a:pt x="0" y="6"/>
                      <a:pt x="0" y="6"/>
                    </a:cubicBezTo>
                    <a:cubicBezTo>
                      <a:pt x="4" y="0"/>
                      <a:pt x="4" y="0"/>
                      <a:pt x="4" y="0"/>
                    </a:cubicBezTo>
                    <a:cubicBezTo>
                      <a:pt x="34" y="17"/>
                      <a:pt x="34" y="17"/>
                      <a:pt x="34" y="17"/>
                    </a:cubicBezTo>
                    <a:cubicBezTo>
                      <a:pt x="34" y="27"/>
                      <a:pt x="34" y="27"/>
                      <a:pt x="34" y="27"/>
                    </a:cubicBezTo>
                    <a:cubicBezTo>
                      <a:pt x="34" y="36"/>
                      <a:pt x="29" y="43"/>
                      <a:pt x="22"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3" name="Freeform 624"/>
              <p:cNvSpPr>
                <a:spLocks/>
              </p:cNvSpPr>
              <p:nvPr/>
            </p:nvSpPr>
            <p:spPr bwMode="auto">
              <a:xfrm>
                <a:off x="7186613" y="2654300"/>
                <a:ext cx="61913" cy="77788"/>
              </a:xfrm>
              <a:custGeom>
                <a:avLst/>
                <a:gdLst>
                  <a:gd name="T0" fmla="*/ 20 w 34"/>
                  <a:gd name="T1" fmla="*/ 43 h 43"/>
                  <a:gd name="T2" fmla="*/ 12 w 34"/>
                  <a:gd name="T3" fmla="*/ 43 h 43"/>
                  <a:gd name="T4" fmla="*/ 0 w 34"/>
                  <a:gd name="T5" fmla="*/ 27 h 43"/>
                  <a:gd name="T6" fmla="*/ 0 w 34"/>
                  <a:gd name="T7" fmla="*/ 17 h 43"/>
                  <a:gd name="T8" fmla="*/ 30 w 34"/>
                  <a:gd name="T9" fmla="*/ 0 h 43"/>
                  <a:gd name="T10" fmla="*/ 34 w 34"/>
                  <a:gd name="T11" fmla="*/ 6 h 43"/>
                  <a:gd name="T12" fmla="*/ 8 w 34"/>
                  <a:gd name="T13" fmla="*/ 21 h 43"/>
                  <a:gd name="T14" fmla="*/ 8 w 34"/>
                  <a:gd name="T15" fmla="*/ 27 h 43"/>
                  <a:gd name="T16" fmla="*/ 12 w 34"/>
                  <a:gd name="T17" fmla="*/ 35 h 43"/>
                  <a:gd name="T18" fmla="*/ 20 w 34"/>
                  <a:gd name="T19" fmla="*/ 35 h 43"/>
                  <a:gd name="T20" fmla="*/ 20 w 34"/>
                  <a:gd name="T21"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 h="43">
                    <a:moveTo>
                      <a:pt x="20" y="43"/>
                    </a:moveTo>
                    <a:cubicBezTo>
                      <a:pt x="12" y="43"/>
                      <a:pt x="12" y="43"/>
                      <a:pt x="12" y="43"/>
                    </a:cubicBezTo>
                    <a:cubicBezTo>
                      <a:pt x="6" y="43"/>
                      <a:pt x="0" y="36"/>
                      <a:pt x="0" y="27"/>
                    </a:cubicBezTo>
                    <a:cubicBezTo>
                      <a:pt x="0" y="17"/>
                      <a:pt x="0" y="17"/>
                      <a:pt x="0" y="17"/>
                    </a:cubicBezTo>
                    <a:cubicBezTo>
                      <a:pt x="30" y="0"/>
                      <a:pt x="30" y="0"/>
                      <a:pt x="30" y="0"/>
                    </a:cubicBezTo>
                    <a:cubicBezTo>
                      <a:pt x="34" y="6"/>
                      <a:pt x="34" y="6"/>
                      <a:pt x="34" y="6"/>
                    </a:cubicBezTo>
                    <a:cubicBezTo>
                      <a:pt x="8" y="21"/>
                      <a:pt x="8" y="21"/>
                      <a:pt x="8" y="21"/>
                    </a:cubicBezTo>
                    <a:cubicBezTo>
                      <a:pt x="8" y="27"/>
                      <a:pt x="8" y="27"/>
                      <a:pt x="8" y="27"/>
                    </a:cubicBezTo>
                    <a:cubicBezTo>
                      <a:pt x="8" y="32"/>
                      <a:pt x="11" y="35"/>
                      <a:pt x="12" y="35"/>
                    </a:cubicBezTo>
                    <a:cubicBezTo>
                      <a:pt x="20" y="35"/>
                      <a:pt x="20" y="35"/>
                      <a:pt x="20" y="35"/>
                    </a:cubicBezTo>
                    <a:lnTo>
                      <a:pt x="20" y="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4" name="Freeform 625"/>
              <p:cNvSpPr>
                <a:spLocks noEditPoints="1"/>
              </p:cNvSpPr>
              <p:nvPr/>
            </p:nvSpPr>
            <p:spPr bwMode="auto">
              <a:xfrm>
                <a:off x="7223126" y="2725738"/>
                <a:ext cx="85725" cy="100013"/>
              </a:xfrm>
              <a:custGeom>
                <a:avLst/>
                <a:gdLst>
                  <a:gd name="T0" fmla="*/ 24 w 48"/>
                  <a:gd name="T1" fmla="*/ 56 h 56"/>
                  <a:gd name="T2" fmla="*/ 0 w 48"/>
                  <a:gd name="T3" fmla="*/ 26 h 56"/>
                  <a:gd name="T4" fmla="*/ 24 w 48"/>
                  <a:gd name="T5" fmla="*/ 0 h 56"/>
                  <a:gd name="T6" fmla="*/ 48 w 48"/>
                  <a:gd name="T7" fmla="*/ 26 h 56"/>
                  <a:gd name="T8" fmla="*/ 24 w 48"/>
                  <a:gd name="T9" fmla="*/ 56 h 56"/>
                  <a:gd name="T10" fmla="*/ 24 w 48"/>
                  <a:gd name="T11" fmla="*/ 8 h 56"/>
                  <a:gd name="T12" fmla="*/ 8 w 48"/>
                  <a:gd name="T13" fmla="*/ 26 h 56"/>
                  <a:gd name="T14" fmla="*/ 24 w 48"/>
                  <a:gd name="T15" fmla="*/ 48 h 56"/>
                  <a:gd name="T16" fmla="*/ 40 w 48"/>
                  <a:gd name="T17" fmla="*/ 26 h 56"/>
                  <a:gd name="T18" fmla="*/ 24 w 48"/>
                  <a:gd name="T19" fmla="*/ 8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56">
                    <a:moveTo>
                      <a:pt x="24" y="56"/>
                    </a:moveTo>
                    <a:cubicBezTo>
                      <a:pt x="11" y="56"/>
                      <a:pt x="0" y="43"/>
                      <a:pt x="0" y="26"/>
                    </a:cubicBezTo>
                    <a:cubicBezTo>
                      <a:pt x="0" y="14"/>
                      <a:pt x="3" y="0"/>
                      <a:pt x="24" y="0"/>
                    </a:cubicBezTo>
                    <a:cubicBezTo>
                      <a:pt x="45" y="0"/>
                      <a:pt x="48" y="14"/>
                      <a:pt x="48" y="26"/>
                    </a:cubicBezTo>
                    <a:cubicBezTo>
                      <a:pt x="48" y="43"/>
                      <a:pt x="38" y="56"/>
                      <a:pt x="24" y="56"/>
                    </a:cubicBezTo>
                    <a:close/>
                    <a:moveTo>
                      <a:pt x="24" y="8"/>
                    </a:moveTo>
                    <a:cubicBezTo>
                      <a:pt x="12" y="8"/>
                      <a:pt x="8" y="12"/>
                      <a:pt x="8" y="26"/>
                    </a:cubicBezTo>
                    <a:cubicBezTo>
                      <a:pt x="8" y="37"/>
                      <a:pt x="14" y="48"/>
                      <a:pt x="24" y="48"/>
                    </a:cubicBezTo>
                    <a:cubicBezTo>
                      <a:pt x="35" y="48"/>
                      <a:pt x="40" y="37"/>
                      <a:pt x="40" y="26"/>
                    </a:cubicBezTo>
                    <a:cubicBezTo>
                      <a:pt x="40" y="12"/>
                      <a:pt x="36" y="8"/>
                      <a:pt x="2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5" name="Freeform 626"/>
              <p:cNvSpPr>
                <a:spLocks/>
              </p:cNvSpPr>
              <p:nvPr/>
            </p:nvSpPr>
            <p:spPr bwMode="auto">
              <a:xfrm>
                <a:off x="7186613" y="2806700"/>
                <a:ext cx="158750" cy="77788"/>
              </a:xfrm>
              <a:custGeom>
                <a:avLst/>
                <a:gdLst>
                  <a:gd name="T0" fmla="*/ 76 w 88"/>
                  <a:gd name="T1" fmla="*/ 43 h 43"/>
                  <a:gd name="T2" fmla="*/ 12 w 88"/>
                  <a:gd name="T3" fmla="*/ 43 h 43"/>
                  <a:gd name="T4" fmla="*/ 0 w 88"/>
                  <a:gd name="T5" fmla="*/ 27 h 43"/>
                  <a:gd name="T6" fmla="*/ 0 w 88"/>
                  <a:gd name="T7" fmla="*/ 17 h 43"/>
                  <a:gd name="T8" fmla="*/ 30 w 88"/>
                  <a:gd name="T9" fmla="*/ 0 h 43"/>
                  <a:gd name="T10" fmla="*/ 34 w 88"/>
                  <a:gd name="T11" fmla="*/ 6 h 43"/>
                  <a:gd name="T12" fmla="*/ 8 w 88"/>
                  <a:gd name="T13" fmla="*/ 21 h 43"/>
                  <a:gd name="T14" fmla="*/ 8 w 88"/>
                  <a:gd name="T15" fmla="*/ 27 h 43"/>
                  <a:gd name="T16" fmla="*/ 12 w 88"/>
                  <a:gd name="T17" fmla="*/ 35 h 43"/>
                  <a:gd name="T18" fmla="*/ 76 w 88"/>
                  <a:gd name="T19" fmla="*/ 35 h 43"/>
                  <a:gd name="T20" fmla="*/ 80 w 88"/>
                  <a:gd name="T21" fmla="*/ 27 h 43"/>
                  <a:gd name="T22" fmla="*/ 80 w 88"/>
                  <a:gd name="T23" fmla="*/ 21 h 43"/>
                  <a:gd name="T24" fmla="*/ 54 w 88"/>
                  <a:gd name="T25" fmla="*/ 6 h 43"/>
                  <a:gd name="T26" fmla="*/ 58 w 88"/>
                  <a:gd name="T27" fmla="*/ 0 h 43"/>
                  <a:gd name="T28" fmla="*/ 88 w 88"/>
                  <a:gd name="T29" fmla="*/ 17 h 43"/>
                  <a:gd name="T30" fmla="*/ 88 w 88"/>
                  <a:gd name="T31" fmla="*/ 27 h 43"/>
                  <a:gd name="T32" fmla="*/ 76 w 88"/>
                  <a:gd name="T33"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8" h="43">
                    <a:moveTo>
                      <a:pt x="76" y="43"/>
                    </a:moveTo>
                    <a:cubicBezTo>
                      <a:pt x="12" y="43"/>
                      <a:pt x="12" y="43"/>
                      <a:pt x="12" y="43"/>
                    </a:cubicBezTo>
                    <a:cubicBezTo>
                      <a:pt x="6" y="43"/>
                      <a:pt x="0" y="36"/>
                      <a:pt x="0" y="27"/>
                    </a:cubicBezTo>
                    <a:cubicBezTo>
                      <a:pt x="0" y="17"/>
                      <a:pt x="0" y="17"/>
                      <a:pt x="0" y="17"/>
                    </a:cubicBezTo>
                    <a:cubicBezTo>
                      <a:pt x="30" y="0"/>
                      <a:pt x="30" y="0"/>
                      <a:pt x="30" y="0"/>
                    </a:cubicBezTo>
                    <a:cubicBezTo>
                      <a:pt x="34" y="6"/>
                      <a:pt x="34" y="6"/>
                      <a:pt x="34" y="6"/>
                    </a:cubicBezTo>
                    <a:cubicBezTo>
                      <a:pt x="8" y="21"/>
                      <a:pt x="8" y="21"/>
                      <a:pt x="8" y="21"/>
                    </a:cubicBezTo>
                    <a:cubicBezTo>
                      <a:pt x="8" y="27"/>
                      <a:pt x="8" y="27"/>
                      <a:pt x="8" y="27"/>
                    </a:cubicBezTo>
                    <a:cubicBezTo>
                      <a:pt x="8" y="32"/>
                      <a:pt x="11" y="35"/>
                      <a:pt x="12" y="35"/>
                    </a:cubicBezTo>
                    <a:cubicBezTo>
                      <a:pt x="76" y="35"/>
                      <a:pt x="76" y="35"/>
                      <a:pt x="76" y="35"/>
                    </a:cubicBezTo>
                    <a:cubicBezTo>
                      <a:pt x="77" y="35"/>
                      <a:pt x="80" y="32"/>
                      <a:pt x="80" y="27"/>
                    </a:cubicBezTo>
                    <a:cubicBezTo>
                      <a:pt x="80" y="21"/>
                      <a:pt x="80" y="21"/>
                      <a:pt x="80" y="21"/>
                    </a:cubicBezTo>
                    <a:cubicBezTo>
                      <a:pt x="54" y="6"/>
                      <a:pt x="54" y="6"/>
                      <a:pt x="54" y="6"/>
                    </a:cubicBezTo>
                    <a:cubicBezTo>
                      <a:pt x="58" y="0"/>
                      <a:pt x="58" y="0"/>
                      <a:pt x="58" y="0"/>
                    </a:cubicBezTo>
                    <a:cubicBezTo>
                      <a:pt x="88" y="17"/>
                      <a:pt x="88" y="17"/>
                      <a:pt x="88" y="17"/>
                    </a:cubicBezTo>
                    <a:cubicBezTo>
                      <a:pt x="88" y="27"/>
                      <a:pt x="88" y="27"/>
                      <a:pt x="88" y="27"/>
                    </a:cubicBezTo>
                    <a:cubicBezTo>
                      <a:pt x="88" y="36"/>
                      <a:pt x="83" y="43"/>
                      <a:pt x="76"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6" name="Freeform 627"/>
              <p:cNvSpPr>
                <a:spLocks/>
              </p:cNvSpPr>
              <p:nvPr/>
            </p:nvSpPr>
            <p:spPr bwMode="auto">
              <a:xfrm>
                <a:off x="7324726" y="2768600"/>
                <a:ext cx="323850" cy="71438"/>
              </a:xfrm>
              <a:custGeom>
                <a:avLst/>
                <a:gdLst>
                  <a:gd name="T0" fmla="*/ 204 w 204"/>
                  <a:gd name="T1" fmla="*/ 45 h 45"/>
                  <a:gd name="T2" fmla="*/ 22 w 204"/>
                  <a:gd name="T3" fmla="*/ 45 h 45"/>
                  <a:gd name="T4" fmla="*/ 22 w 204"/>
                  <a:gd name="T5" fmla="*/ 36 h 45"/>
                  <a:gd name="T6" fmla="*/ 195 w 204"/>
                  <a:gd name="T7" fmla="*/ 36 h 45"/>
                  <a:gd name="T8" fmla="*/ 195 w 204"/>
                  <a:gd name="T9" fmla="*/ 9 h 45"/>
                  <a:gd name="T10" fmla="*/ 0 w 204"/>
                  <a:gd name="T11" fmla="*/ 9 h 45"/>
                  <a:gd name="T12" fmla="*/ 0 w 204"/>
                  <a:gd name="T13" fmla="*/ 0 h 45"/>
                  <a:gd name="T14" fmla="*/ 204 w 204"/>
                  <a:gd name="T15" fmla="*/ 0 h 45"/>
                  <a:gd name="T16" fmla="*/ 204 w 204"/>
                  <a:gd name="T17"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4" h="45">
                    <a:moveTo>
                      <a:pt x="204" y="45"/>
                    </a:moveTo>
                    <a:lnTo>
                      <a:pt x="22" y="45"/>
                    </a:lnTo>
                    <a:lnTo>
                      <a:pt x="22" y="36"/>
                    </a:lnTo>
                    <a:lnTo>
                      <a:pt x="195" y="36"/>
                    </a:lnTo>
                    <a:lnTo>
                      <a:pt x="195" y="9"/>
                    </a:lnTo>
                    <a:lnTo>
                      <a:pt x="0" y="9"/>
                    </a:lnTo>
                    <a:lnTo>
                      <a:pt x="0" y="0"/>
                    </a:lnTo>
                    <a:lnTo>
                      <a:pt x="204" y="0"/>
                    </a:lnTo>
                    <a:lnTo>
                      <a:pt x="204" y="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7" name="Freeform 628"/>
              <p:cNvSpPr>
                <a:spLocks/>
              </p:cNvSpPr>
              <p:nvPr/>
            </p:nvSpPr>
            <p:spPr bwMode="auto">
              <a:xfrm>
                <a:off x="7324726" y="2617788"/>
                <a:ext cx="323850" cy="71438"/>
              </a:xfrm>
              <a:custGeom>
                <a:avLst/>
                <a:gdLst>
                  <a:gd name="T0" fmla="*/ 204 w 204"/>
                  <a:gd name="T1" fmla="*/ 45 h 45"/>
                  <a:gd name="T2" fmla="*/ 22 w 204"/>
                  <a:gd name="T3" fmla="*/ 45 h 45"/>
                  <a:gd name="T4" fmla="*/ 22 w 204"/>
                  <a:gd name="T5" fmla="*/ 36 h 45"/>
                  <a:gd name="T6" fmla="*/ 195 w 204"/>
                  <a:gd name="T7" fmla="*/ 36 h 45"/>
                  <a:gd name="T8" fmla="*/ 195 w 204"/>
                  <a:gd name="T9" fmla="*/ 9 h 45"/>
                  <a:gd name="T10" fmla="*/ 0 w 204"/>
                  <a:gd name="T11" fmla="*/ 9 h 45"/>
                  <a:gd name="T12" fmla="*/ 0 w 204"/>
                  <a:gd name="T13" fmla="*/ 0 h 45"/>
                  <a:gd name="T14" fmla="*/ 204 w 204"/>
                  <a:gd name="T15" fmla="*/ 0 h 45"/>
                  <a:gd name="T16" fmla="*/ 204 w 204"/>
                  <a:gd name="T17"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4" h="45">
                    <a:moveTo>
                      <a:pt x="204" y="45"/>
                    </a:moveTo>
                    <a:lnTo>
                      <a:pt x="22" y="45"/>
                    </a:lnTo>
                    <a:lnTo>
                      <a:pt x="22" y="36"/>
                    </a:lnTo>
                    <a:lnTo>
                      <a:pt x="195" y="36"/>
                    </a:lnTo>
                    <a:lnTo>
                      <a:pt x="195" y="9"/>
                    </a:lnTo>
                    <a:lnTo>
                      <a:pt x="0" y="9"/>
                    </a:lnTo>
                    <a:lnTo>
                      <a:pt x="0" y="0"/>
                    </a:lnTo>
                    <a:lnTo>
                      <a:pt x="204" y="0"/>
                    </a:lnTo>
                    <a:lnTo>
                      <a:pt x="204" y="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8" name="Freeform 629"/>
              <p:cNvSpPr>
                <a:spLocks/>
              </p:cNvSpPr>
              <p:nvPr/>
            </p:nvSpPr>
            <p:spPr bwMode="auto">
              <a:xfrm>
                <a:off x="7324726" y="2465388"/>
                <a:ext cx="323850" cy="73025"/>
              </a:xfrm>
              <a:custGeom>
                <a:avLst/>
                <a:gdLst>
                  <a:gd name="T0" fmla="*/ 204 w 204"/>
                  <a:gd name="T1" fmla="*/ 46 h 46"/>
                  <a:gd name="T2" fmla="*/ 22 w 204"/>
                  <a:gd name="T3" fmla="*/ 46 h 46"/>
                  <a:gd name="T4" fmla="*/ 22 w 204"/>
                  <a:gd name="T5" fmla="*/ 37 h 46"/>
                  <a:gd name="T6" fmla="*/ 195 w 204"/>
                  <a:gd name="T7" fmla="*/ 37 h 46"/>
                  <a:gd name="T8" fmla="*/ 195 w 204"/>
                  <a:gd name="T9" fmla="*/ 9 h 46"/>
                  <a:gd name="T10" fmla="*/ 0 w 204"/>
                  <a:gd name="T11" fmla="*/ 9 h 46"/>
                  <a:gd name="T12" fmla="*/ 0 w 204"/>
                  <a:gd name="T13" fmla="*/ 0 h 46"/>
                  <a:gd name="T14" fmla="*/ 204 w 204"/>
                  <a:gd name="T15" fmla="*/ 0 h 46"/>
                  <a:gd name="T16" fmla="*/ 204 w 204"/>
                  <a:gd name="T17" fmla="*/ 4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4" h="46">
                    <a:moveTo>
                      <a:pt x="204" y="46"/>
                    </a:moveTo>
                    <a:lnTo>
                      <a:pt x="22" y="46"/>
                    </a:lnTo>
                    <a:lnTo>
                      <a:pt x="22" y="37"/>
                    </a:lnTo>
                    <a:lnTo>
                      <a:pt x="195" y="37"/>
                    </a:lnTo>
                    <a:lnTo>
                      <a:pt x="195" y="9"/>
                    </a:lnTo>
                    <a:lnTo>
                      <a:pt x="0" y="9"/>
                    </a:lnTo>
                    <a:lnTo>
                      <a:pt x="0" y="0"/>
                    </a:lnTo>
                    <a:lnTo>
                      <a:pt x="204" y="0"/>
                    </a:lnTo>
                    <a:lnTo>
                      <a:pt x="204" y="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9" name="Rectangle 630"/>
              <p:cNvSpPr>
                <a:spLocks noChangeArrowheads="1"/>
              </p:cNvSpPr>
              <p:nvPr/>
            </p:nvSpPr>
            <p:spPr bwMode="auto">
              <a:xfrm>
                <a:off x="7359651" y="2493963"/>
                <a:ext cx="14288" cy="158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0" name="Rectangle 631"/>
              <p:cNvSpPr>
                <a:spLocks noChangeArrowheads="1"/>
              </p:cNvSpPr>
              <p:nvPr/>
            </p:nvSpPr>
            <p:spPr bwMode="auto">
              <a:xfrm>
                <a:off x="7388226" y="2493963"/>
                <a:ext cx="14288" cy="158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1" name="Rectangle 632"/>
              <p:cNvSpPr>
                <a:spLocks noChangeArrowheads="1"/>
              </p:cNvSpPr>
              <p:nvPr/>
            </p:nvSpPr>
            <p:spPr bwMode="auto">
              <a:xfrm>
                <a:off x="7416801" y="2493963"/>
                <a:ext cx="15875" cy="158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2" name="Rectangle 633"/>
              <p:cNvSpPr>
                <a:spLocks noChangeArrowheads="1"/>
              </p:cNvSpPr>
              <p:nvPr/>
            </p:nvSpPr>
            <p:spPr bwMode="auto">
              <a:xfrm>
                <a:off x="7446963" y="2493963"/>
                <a:ext cx="14288" cy="158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3" name="Rectangle 634"/>
              <p:cNvSpPr>
                <a:spLocks noChangeArrowheads="1"/>
              </p:cNvSpPr>
              <p:nvPr/>
            </p:nvSpPr>
            <p:spPr bwMode="auto">
              <a:xfrm>
                <a:off x="7475538" y="2493963"/>
                <a:ext cx="14288" cy="158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4" name="Rectangle 635"/>
              <p:cNvSpPr>
                <a:spLocks noChangeArrowheads="1"/>
              </p:cNvSpPr>
              <p:nvPr/>
            </p:nvSpPr>
            <p:spPr bwMode="auto">
              <a:xfrm>
                <a:off x="7504113" y="2493963"/>
                <a:ext cx="14288" cy="158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5" name="Rectangle 636"/>
              <p:cNvSpPr>
                <a:spLocks noChangeArrowheads="1"/>
              </p:cNvSpPr>
              <p:nvPr/>
            </p:nvSpPr>
            <p:spPr bwMode="auto">
              <a:xfrm>
                <a:off x="7359651" y="2646363"/>
                <a:ext cx="14288" cy="142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6" name="Rectangle 637"/>
              <p:cNvSpPr>
                <a:spLocks noChangeArrowheads="1"/>
              </p:cNvSpPr>
              <p:nvPr/>
            </p:nvSpPr>
            <p:spPr bwMode="auto">
              <a:xfrm>
                <a:off x="7388226" y="2646363"/>
                <a:ext cx="14288" cy="142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7" name="Rectangle 638"/>
              <p:cNvSpPr>
                <a:spLocks noChangeArrowheads="1"/>
              </p:cNvSpPr>
              <p:nvPr/>
            </p:nvSpPr>
            <p:spPr bwMode="auto">
              <a:xfrm>
                <a:off x="7416801" y="2646363"/>
                <a:ext cx="15875" cy="142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8" name="Rectangle 639"/>
              <p:cNvSpPr>
                <a:spLocks noChangeArrowheads="1"/>
              </p:cNvSpPr>
              <p:nvPr/>
            </p:nvSpPr>
            <p:spPr bwMode="auto">
              <a:xfrm>
                <a:off x="7446963" y="2646363"/>
                <a:ext cx="14288" cy="142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4" name="Rectangle 640"/>
              <p:cNvSpPr>
                <a:spLocks noChangeArrowheads="1"/>
              </p:cNvSpPr>
              <p:nvPr/>
            </p:nvSpPr>
            <p:spPr bwMode="auto">
              <a:xfrm>
                <a:off x="7475538" y="2646363"/>
                <a:ext cx="14288" cy="142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5" name="Rectangle 641"/>
              <p:cNvSpPr>
                <a:spLocks noChangeArrowheads="1"/>
              </p:cNvSpPr>
              <p:nvPr/>
            </p:nvSpPr>
            <p:spPr bwMode="auto">
              <a:xfrm>
                <a:off x="7504113" y="2646363"/>
                <a:ext cx="14288" cy="142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6" name="Rectangle 642"/>
              <p:cNvSpPr>
                <a:spLocks noChangeArrowheads="1"/>
              </p:cNvSpPr>
              <p:nvPr/>
            </p:nvSpPr>
            <p:spPr bwMode="auto">
              <a:xfrm>
                <a:off x="7532688" y="2646363"/>
                <a:ext cx="14288" cy="142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7" name="Rectangle 643"/>
              <p:cNvSpPr>
                <a:spLocks noChangeArrowheads="1"/>
              </p:cNvSpPr>
              <p:nvPr/>
            </p:nvSpPr>
            <p:spPr bwMode="auto">
              <a:xfrm>
                <a:off x="7561263" y="2646363"/>
                <a:ext cx="14288" cy="142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8" name="Rectangle 644"/>
              <p:cNvSpPr>
                <a:spLocks noChangeArrowheads="1"/>
              </p:cNvSpPr>
              <p:nvPr/>
            </p:nvSpPr>
            <p:spPr bwMode="auto">
              <a:xfrm>
                <a:off x="7359651" y="2797175"/>
                <a:ext cx="14288" cy="142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9" name="Rectangle 645"/>
              <p:cNvSpPr>
                <a:spLocks noChangeArrowheads="1"/>
              </p:cNvSpPr>
              <p:nvPr/>
            </p:nvSpPr>
            <p:spPr bwMode="auto">
              <a:xfrm>
                <a:off x="7388226" y="2797175"/>
                <a:ext cx="14288" cy="142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0" name="Rectangle 646"/>
              <p:cNvSpPr>
                <a:spLocks noChangeArrowheads="1"/>
              </p:cNvSpPr>
              <p:nvPr/>
            </p:nvSpPr>
            <p:spPr bwMode="auto">
              <a:xfrm>
                <a:off x="7416801" y="2797175"/>
                <a:ext cx="15875" cy="142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1" name="Rectangle 647"/>
              <p:cNvSpPr>
                <a:spLocks noChangeArrowheads="1"/>
              </p:cNvSpPr>
              <p:nvPr/>
            </p:nvSpPr>
            <p:spPr bwMode="auto">
              <a:xfrm>
                <a:off x="7446963" y="2797175"/>
                <a:ext cx="14288" cy="142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2" name="Rectangle 648"/>
              <p:cNvSpPr>
                <a:spLocks noChangeArrowheads="1"/>
              </p:cNvSpPr>
              <p:nvPr/>
            </p:nvSpPr>
            <p:spPr bwMode="auto">
              <a:xfrm>
                <a:off x="7475538" y="2797175"/>
                <a:ext cx="14288" cy="142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3" name="Rectangle 649"/>
              <p:cNvSpPr>
                <a:spLocks noChangeArrowheads="1"/>
              </p:cNvSpPr>
              <p:nvPr/>
            </p:nvSpPr>
            <p:spPr bwMode="auto">
              <a:xfrm>
                <a:off x="7359651" y="2854325"/>
                <a:ext cx="57150" cy="158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4" name="Rectangle 650"/>
              <p:cNvSpPr>
                <a:spLocks noChangeArrowheads="1"/>
              </p:cNvSpPr>
              <p:nvPr/>
            </p:nvSpPr>
            <p:spPr bwMode="auto">
              <a:xfrm>
                <a:off x="7432676" y="2854325"/>
                <a:ext cx="142875" cy="158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 name="Rectangle 651"/>
              <p:cNvSpPr>
                <a:spLocks noChangeArrowheads="1"/>
              </p:cNvSpPr>
              <p:nvPr/>
            </p:nvSpPr>
            <p:spPr bwMode="auto">
              <a:xfrm>
                <a:off x="7359651" y="2703513"/>
                <a:ext cx="130175" cy="142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6" name="Rectangle 652"/>
              <p:cNvSpPr>
                <a:spLocks noChangeArrowheads="1"/>
              </p:cNvSpPr>
              <p:nvPr/>
            </p:nvSpPr>
            <p:spPr bwMode="auto">
              <a:xfrm>
                <a:off x="7504113" y="2703513"/>
                <a:ext cx="71438" cy="142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7" name="Rectangle 653"/>
              <p:cNvSpPr>
                <a:spLocks noChangeArrowheads="1"/>
              </p:cNvSpPr>
              <p:nvPr/>
            </p:nvSpPr>
            <p:spPr bwMode="auto">
              <a:xfrm>
                <a:off x="7475538" y="2552700"/>
                <a:ext cx="28575" cy="142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8" name="Rectangle 654"/>
              <p:cNvSpPr>
                <a:spLocks noChangeArrowheads="1"/>
              </p:cNvSpPr>
              <p:nvPr/>
            </p:nvSpPr>
            <p:spPr bwMode="auto">
              <a:xfrm>
                <a:off x="7359651" y="2552700"/>
                <a:ext cx="101600" cy="142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9" name="Rectangle 655"/>
              <p:cNvSpPr>
                <a:spLocks noChangeArrowheads="1"/>
              </p:cNvSpPr>
              <p:nvPr/>
            </p:nvSpPr>
            <p:spPr bwMode="auto">
              <a:xfrm>
                <a:off x="7518401" y="2552700"/>
                <a:ext cx="57150" cy="142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204" name="Title 1">
              <a:extLst>
                <a:ext uri="{FF2B5EF4-FFF2-40B4-BE49-F238E27FC236}">
                  <a16:creationId xmlns="" xmlns:a16="http://schemas.microsoft.com/office/drawing/2014/main" id="{C4CC0F66-F716-9E4A-A350-90E627E348D3}"/>
                </a:ext>
              </a:extLst>
            </p:cNvPr>
            <p:cNvSpPr txBox="1">
              <a:spLocks/>
            </p:cNvSpPr>
            <p:nvPr/>
          </p:nvSpPr>
          <p:spPr bwMode="auto">
            <a:xfrm>
              <a:off x="1248398" y="1789803"/>
              <a:ext cx="1623370" cy="2962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CA" sz="1400" b="1" i="0" u="none" strike="noStrike" kern="1200" cap="none" spc="0" normalizeH="0" baseline="0" noProof="0" dirty="0" smtClean="0">
                  <a:ln>
                    <a:noFill/>
                  </a:ln>
                  <a:solidFill>
                    <a:srgbClr val="E47623"/>
                  </a:solidFill>
                  <a:effectLst/>
                  <a:uLnTx/>
                  <a:uFillTx/>
                  <a:latin typeface="Century Gothic" pitchFamily="34" charset="0"/>
                  <a:ea typeface="ヒラギノ角ゴ Pro W3" pitchFamily="126" charset="-128"/>
                </a:rPr>
                <a:t>Sprint Planning</a:t>
              </a:r>
              <a:endParaRPr kumimoji="0" lang="en-CA" sz="1400" b="1" i="0" u="none" strike="noStrike" kern="1200" cap="none" spc="0" normalizeH="0" baseline="0" noProof="0" dirty="0">
                <a:ln>
                  <a:noFill/>
                </a:ln>
                <a:solidFill>
                  <a:srgbClr val="E47623"/>
                </a:solidFill>
                <a:effectLst/>
                <a:uLnTx/>
                <a:uFillTx/>
                <a:latin typeface="Century Gothic" pitchFamily="34" charset="0"/>
                <a:ea typeface="ヒラギノ角ゴ Pro W3" pitchFamily="126" charset="-128"/>
              </a:endParaRPr>
            </a:p>
          </p:txBody>
        </p:sp>
        <p:sp>
          <p:nvSpPr>
            <p:cNvPr id="210" name="Title 1">
              <a:extLst>
                <a:ext uri="{FF2B5EF4-FFF2-40B4-BE49-F238E27FC236}">
                  <a16:creationId xmlns="" xmlns:a16="http://schemas.microsoft.com/office/drawing/2014/main" id="{C4CC0F66-F716-9E4A-A350-90E627E348D3}"/>
                </a:ext>
              </a:extLst>
            </p:cNvPr>
            <p:cNvSpPr txBox="1">
              <a:spLocks/>
            </p:cNvSpPr>
            <p:nvPr/>
          </p:nvSpPr>
          <p:spPr bwMode="auto">
            <a:xfrm>
              <a:off x="1256632" y="2225768"/>
              <a:ext cx="2090542" cy="445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r>
                <a:rPr lang="en-CA" sz="900" dirty="0">
                  <a:solidFill>
                    <a:schemeClr val="tx1"/>
                  </a:solidFill>
                </a:rPr>
                <a:t>As a scrum team, review and confirm which user stories will be committed to the upcoming sprint</a:t>
              </a:r>
              <a:r>
                <a:rPr lang="en-CA" sz="900" dirty="0" smtClean="0">
                  <a:solidFill>
                    <a:schemeClr val="tx1"/>
                  </a:solidFill>
                </a:rPr>
                <a:t>. Determine Sprint Goal.</a:t>
              </a:r>
              <a:endParaRPr lang="en-CA" sz="900" dirty="0">
                <a:solidFill>
                  <a:schemeClr val="tx1"/>
                </a:solidFill>
              </a:endParaRPr>
            </a:p>
          </p:txBody>
        </p:sp>
        <p:sp>
          <p:nvSpPr>
            <p:cNvPr id="211" name="Title 1">
              <a:extLst>
                <a:ext uri="{FF2B5EF4-FFF2-40B4-BE49-F238E27FC236}">
                  <a16:creationId xmlns="" xmlns:a16="http://schemas.microsoft.com/office/drawing/2014/main" id="{C4CC0F66-F716-9E4A-A350-90E627E348D3}"/>
                </a:ext>
              </a:extLst>
            </p:cNvPr>
            <p:cNvSpPr txBox="1">
              <a:spLocks/>
            </p:cNvSpPr>
            <p:nvPr/>
          </p:nvSpPr>
          <p:spPr bwMode="auto">
            <a:xfrm>
              <a:off x="511208" y="2724736"/>
              <a:ext cx="855338" cy="1655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CA" sz="900" b="1" i="0" u="none" strike="noStrike" kern="1200" cap="none" spc="0" normalizeH="0" baseline="0" noProof="0" dirty="0" smtClean="0">
                  <a:ln>
                    <a:noFill/>
                  </a:ln>
                  <a:solidFill>
                    <a:prstClr val="black"/>
                  </a:solidFill>
                  <a:effectLst/>
                  <a:uLnTx/>
                  <a:uFillTx/>
                  <a:latin typeface="Century Gothic" pitchFamily="34" charset="0"/>
                  <a:ea typeface="ヒラギノ角ゴ Pro W3" pitchFamily="126" charset="-128"/>
                </a:rPr>
                <a:t>Frequency: </a:t>
              </a:r>
              <a:endParaRPr kumimoji="0" lang="en-CA" sz="900" b="1" i="0" u="none" strike="noStrike" kern="1200" cap="none" spc="0" normalizeH="0" baseline="0" noProof="0" dirty="0">
                <a:ln>
                  <a:noFill/>
                </a:ln>
                <a:solidFill>
                  <a:prstClr val="black"/>
                </a:solidFill>
                <a:effectLst/>
                <a:uLnTx/>
                <a:uFillTx/>
                <a:latin typeface="Century Gothic" pitchFamily="34" charset="0"/>
                <a:ea typeface="ヒラギノ角ゴ Pro W3" pitchFamily="126" charset="-128"/>
              </a:endParaRPr>
            </a:p>
          </p:txBody>
        </p:sp>
        <p:sp>
          <p:nvSpPr>
            <p:cNvPr id="212" name="Title 1">
              <a:extLst>
                <a:ext uri="{FF2B5EF4-FFF2-40B4-BE49-F238E27FC236}">
                  <a16:creationId xmlns="" xmlns:a16="http://schemas.microsoft.com/office/drawing/2014/main" id="{C4CC0F66-F716-9E4A-A350-90E627E348D3}"/>
                </a:ext>
              </a:extLst>
            </p:cNvPr>
            <p:cNvSpPr txBox="1">
              <a:spLocks/>
            </p:cNvSpPr>
            <p:nvPr/>
          </p:nvSpPr>
          <p:spPr bwMode="auto">
            <a:xfrm>
              <a:off x="1256620" y="2685052"/>
              <a:ext cx="2067026" cy="3405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CA" sz="900" b="0" i="0" u="none" strike="noStrike" kern="1200" cap="none" spc="0" normalizeH="0" baseline="0" noProof="0" dirty="0" smtClean="0">
                  <a:ln>
                    <a:noFill/>
                  </a:ln>
                  <a:solidFill>
                    <a:prstClr val="black"/>
                  </a:solidFill>
                  <a:effectLst/>
                  <a:uLnTx/>
                  <a:uFillTx/>
                  <a:latin typeface="Century Gothic" pitchFamily="34" charset="0"/>
                  <a:ea typeface="ヒラギノ角ゴ Pro W3" pitchFamily="126" charset="-128"/>
                </a:rPr>
                <a:t>Once at the beginning of each sprint.</a:t>
              </a:r>
              <a:endParaRPr kumimoji="0" lang="en-CA" sz="900" b="0" i="0" u="none" strike="noStrike" kern="1200" cap="none" spc="0" normalizeH="0" baseline="0" noProof="0" dirty="0">
                <a:ln>
                  <a:noFill/>
                </a:ln>
                <a:solidFill>
                  <a:prstClr val="black"/>
                </a:solidFill>
                <a:effectLst/>
                <a:uLnTx/>
                <a:uFillTx/>
                <a:latin typeface="Century Gothic" pitchFamily="34" charset="0"/>
                <a:ea typeface="ヒラギノ角ゴ Pro W3" pitchFamily="126" charset="-128"/>
              </a:endParaRPr>
            </a:p>
          </p:txBody>
        </p:sp>
      </p:grpSp>
      <p:grpSp>
        <p:nvGrpSpPr>
          <p:cNvPr id="7" name="Group 6"/>
          <p:cNvGrpSpPr/>
          <p:nvPr/>
        </p:nvGrpSpPr>
        <p:grpSpPr>
          <a:xfrm>
            <a:off x="569957" y="4360477"/>
            <a:ext cx="2793287" cy="1197640"/>
            <a:chOff x="3416928" y="1796719"/>
            <a:chExt cx="2793287" cy="1197640"/>
          </a:xfrm>
        </p:grpSpPr>
        <p:grpSp>
          <p:nvGrpSpPr>
            <p:cNvPr id="101" name="Group 100"/>
            <p:cNvGrpSpPr/>
            <p:nvPr/>
          </p:nvGrpSpPr>
          <p:grpSpPr>
            <a:xfrm>
              <a:off x="3498379" y="1857555"/>
              <a:ext cx="403226" cy="461963"/>
              <a:chOff x="4778376" y="3949700"/>
              <a:chExt cx="403226" cy="461963"/>
            </a:xfrm>
          </p:grpSpPr>
          <p:sp>
            <p:nvSpPr>
              <p:cNvPr id="102" name="Rectangle 577"/>
              <p:cNvSpPr>
                <a:spLocks noChangeArrowheads="1"/>
              </p:cNvSpPr>
              <p:nvPr/>
            </p:nvSpPr>
            <p:spPr bwMode="auto">
              <a:xfrm>
                <a:off x="4973639" y="4260850"/>
                <a:ext cx="14288" cy="150813"/>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3" name="Freeform 578"/>
              <p:cNvSpPr>
                <a:spLocks noEditPoints="1"/>
              </p:cNvSpPr>
              <p:nvPr/>
            </p:nvSpPr>
            <p:spPr bwMode="auto">
              <a:xfrm>
                <a:off x="4937126" y="3949700"/>
                <a:ext cx="87313" cy="87313"/>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8 h 48"/>
                  <a:gd name="T12" fmla="*/ 8 w 48"/>
                  <a:gd name="T13" fmla="*/ 24 h 48"/>
                  <a:gd name="T14" fmla="*/ 24 w 48"/>
                  <a:gd name="T15" fmla="*/ 40 h 48"/>
                  <a:gd name="T16" fmla="*/ 40 w 48"/>
                  <a:gd name="T17" fmla="*/ 24 h 48"/>
                  <a:gd name="T18" fmla="*/ 24 w 48"/>
                  <a:gd name="T19" fmla="*/ 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7"/>
                      <a:pt x="0" y="24"/>
                    </a:cubicBezTo>
                    <a:cubicBezTo>
                      <a:pt x="0" y="11"/>
                      <a:pt x="11" y="0"/>
                      <a:pt x="24" y="0"/>
                    </a:cubicBezTo>
                    <a:cubicBezTo>
                      <a:pt x="37" y="0"/>
                      <a:pt x="48" y="11"/>
                      <a:pt x="48" y="24"/>
                    </a:cubicBezTo>
                    <a:cubicBezTo>
                      <a:pt x="48" y="37"/>
                      <a:pt x="37" y="48"/>
                      <a:pt x="24" y="48"/>
                    </a:cubicBezTo>
                    <a:close/>
                    <a:moveTo>
                      <a:pt x="24" y="8"/>
                    </a:moveTo>
                    <a:cubicBezTo>
                      <a:pt x="15" y="8"/>
                      <a:pt x="8" y="15"/>
                      <a:pt x="8" y="24"/>
                    </a:cubicBezTo>
                    <a:cubicBezTo>
                      <a:pt x="8" y="33"/>
                      <a:pt x="15" y="40"/>
                      <a:pt x="24" y="40"/>
                    </a:cubicBezTo>
                    <a:cubicBezTo>
                      <a:pt x="33" y="40"/>
                      <a:pt x="40" y="33"/>
                      <a:pt x="40" y="24"/>
                    </a:cubicBezTo>
                    <a:cubicBezTo>
                      <a:pt x="40" y="15"/>
                      <a:pt x="33" y="8"/>
                      <a:pt x="24" y="8"/>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4" name="Freeform 579"/>
              <p:cNvSpPr>
                <a:spLocks/>
              </p:cNvSpPr>
              <p:nvPr/>
            </p:nvSpPr>
            <p:spPr bwMode="auto">
              <a:xfrm>
                <a:off x="4894264" y="4051300"/>
                <a:ext cx="173038" cy="57150"/>
              </a:xfrm>
              <a:custGeom>
                <a:avLst/>
                <a:gdLst>
                  <a:gd name="T0" fmla="*/ 96 w 96"/>
                  <a:gd name="T1" fmla="*/ 32 h 32"/>
                  <a:gd name="T2" fmla="*/ 88 w 96"/>
                  <a:gd name="T3" fmla="*/ 32 h 32"/>
                  <a:gd name="T4" fmla="*/ 88 w 96"/>
                  <a:gd name="T5" fmla="*/ 28 h 32"/>
                  <a:gd name="T6" fmla="*/ 68 w 96"/>
                  <a:gd name="T7" fmla="*/ 8 h 32"/>
                  <a:gd name="T8" fmla="*/ 28 w 96"/>
                  <a:gd name="T9" fmla="*/ 8 h 32"/>
                  <a:gd name="T10" fmla="*/ 8 w 96"/>
                  <a:gd name="T11" fmla="*/ 28 h 32"/>
                  <a:gd name="T12" fmla="*/ 8 w 96"/>
                  <a:gd name="T13" fmla="*/ 32 h 32"/>
                  <a:gd name="T14" fmla="*/ 0 w 96"/>
                  <a:gd name="T15" fmla="*/ 32 h 32"/>
                  <a:gd name="T16" fmla="*/ 0 w 96"/>
                  <a:gd name="T17" fmla="*/ 28 h 32"/>
                  <a:gd name="T18" fmla="*/ 28 w 96"/>
                  <a:gd name="T19" fmla="*/ 0 h 32"/>
                  <a:gd name="T20" fmla="*/ 68 w 96"/>
                  <a:gd name="T21" fmla="*/ 0 h 32"/>
                  <a:gd name="T22" fmla="*/ 96 w 96"/>
                  <a:gd name="T23" fmla="*/ 28 h 32"/>
                  <a:gd name="T24" fmla="*/ 96 w 96"/>
                  <a:gd name="T25"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6" h="32">
                    <a:moveTo>
                      <a:pt x="96" y="32"/>
                    </a:moveTo>
                    <a:cubicBezTo>
                      <a:pt x="88" y="32"/>
                      <a:pt x="88" y="32"/>
                      <a:pt x="88" y="32"/>
                    </a:cubicBezTo>
                    <a:cubicBezTo>
                      <a:pt x="88" y="28"/>
                      <a:pt x="88" y="28"/>
                      <a:pt x="88" y="28"/>
                    </a:cubicBezTo>
                    <a:cubicBezTo>
                      <a:pt x="88" y="17"/>
                      <a:pt x="79" y="8"/>
                      <a:pt x="68" y="8"/>
                    </a:cubicBezTo>
                    <a:cubicBezTo>
                      <a:pt x="28" y="8"/>
                      <a:pt x="28" y="8"/>
                      <a:pt x="28" y="8"/>
                    </a:cubicBezTo>
                    <a:cubicBezTo>
                      <a:pt x="17" y="8"/>
                      <a:pt x="8" y="17"/>
                      <a:pt x="8" y="28"/>
                    </a:cubicBezTo>
                    <a:cubicBezTo>
                      <a:pt x="8" y="32"/>
                      <a:pt x="8" y="32"/>
                      <a:pt x="8" y="32"/>
                    </a:cubicBezTo>
                    <a:cubicBezTo>
                      <a:pt x="0" y="32"/>
                      <a:pt x="0" y="32"/>
                      <a:pt x="0" y="32"/>
                    </a:cubicBezTo>
                    <a:cubicBezTo>
                      <a:pt x="0" y="28"/>
                      <a:pt x="0" y="28"/>
                      <a:pt x="0" y="28"/>
                    </a:cubicBezTo>
                    <a:cubicBezTo>
                      <a:pt x="0" y="13"/>
                      <a:pt x="12" y="0"/>
                      <a:pt x="28" y="0"/>
                    </a:cubicBezTo>
                    <a:cubicBezTo>
                      <a:pt x="68" y="0"/>
                      <a:pt x="68" y="0"/>
                      <a:pt x="68" y="0"/>
                    </a:cubicBezTo>
                    <a:cubicBezTo>
                      <a:pt x="83" y="0"/>
                      <a:pt x="96" y="13"/>
                      <a:pt x="96" y="28"/>
                    </a:cubicBezTo>
                    <a:lnTo>
                      <a:pt x="96" y="32"/>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5" name="Rectangle 580"/>
              <p:cNvSpPr>
                <a:spLocks noChangeArrowheads="1"/>
              </p:cNvSpPr>
              <p:nvPr/>
            </p:nvSpPr>
            <p:spPr bwMode="auto">
              <a:xfrm>
                <a:off x="4851401" y="4289425"/>
                <a:ext cx="14288" cy="12223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6" name="Freeform 581"/>
              <p:cNvSpPr>
                <a:spLocks noEditPoints="1"/>
              </p:cNvSpPr>
              <p:nvPr/>
            </p:nvSpPr>
            <p:spPr bwMode="auto">
              <a:xfrm>
                <a:off x="4822826" y="4014788"/>
                <a:ext cx="71438" cy="73025"/>
              </a:xfrm>
              <a:custGeom>
                <a:avLst/>
                <a:gdLst>
                  <a:gd name="T0" fmla="*/ 20 w 40"/>
                  <a:gd name="T1" fmla="*/ 40 h 40"/>
                  <a:gd name="T2" fmla="*/ 0 w 40"/>
                  <a:gd name="T3" fmla="*/ 20 h 40"/>
                  <a:gd name="T4" fmla="*/ 20 w 40"/>
                  <a:gd name="T5" fmla="*/ 0 h 40"/>
                  <a:gd name="T6" fmla="*/ 40 w 40"/>
                  <a:gd name="T7" fmla="*/ 20 h 40"/>
                  <a:gd name="T8" fmla="*/ 20 w 40"/>
                  <a:gd name="T9" fmla="*/ 40 h 40"/>
                  <a:gd name="T10" fmla="*/ 20 w 40"/>
                  <a:gd name="T11" fmla="*/ 8 h 40"/>
                  <a:gd name="T12" fmla="*/ 8 w 40"/>
                  <a:gd name="T13" fmla="*/ 20 h 40"/>
                  <a:gd name="T14" fmla="*/ 20 w 40"/>
                  <a:gd name="T15" fmla="*/ 32 h 40"/>
                  <a:gd name="T16" fmla="*/ 32 w 40"/>
                  <a:gd name="T17" fmla="*/ 20 h 40"/>
                  <a:gd name="T18" fmla="*/ 20 w 40"/>
                  <a:gd name="T19" fmla="*/ 8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8"/>
                    </a:moveTo>
                    <a:cubicBezTo>
                      <a:pt x="13" y="8"/>
                      <a:pt x="8" y="13"/>
                      <a:pt x="8" y="20"/>
                    </a:cubicBezTo>
                    <a:cubicBezTo>
                      <a:pt x="8" y="27"/>
                      <a:pt x="13" y="32"/>
                      <a:pt x="20" y="32"/>
                    </a:cubicBezTo>
                    <a:cubicBezTo>
                      <a:pt x="26" y="32"/>
                      <a:pt x="32" y="27"/>
                      <a:pt x="32" y="20"/>
                    </a:cubicBezTo>
                    <a:cubicBezTo>
                      <a:pt x="32" y="13"/>
                      <a:pt x="26" y="8"/>
                      <a:pt x="20" y="8"/>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7" name="Freeform 582"/>
              <p:cNvSpPr>
                <a:spLocks/>
              </p:cNvSpPr>
              <p:nvPr/>
            </p:nvSpPr>
            <p:spPr bwMode="auto">
              <a:xfrm>
                <a:off x="4778376" y="4102100"/>
                <a:ext cx="158750" cy="309563"/>
              </a:xfrm>
              <a:custGeom>
                <a:avLst/>
                <a:gdLst>
                  <a:gd name="T0" fmla="*/ 72 w 88"/>
                  <a:gd name="T1" fmla="*/ 172 h 172"/>
                  <a:gd name="T2" fmla="*/ 64 w 88"/>
                  <a:gd name="T3" fmla="*/ 172 h 172"/>
                  <a:gd name="T4" fmla="*/ 64 w 88"/>
                  <a:gd name="T5" fmla="*/ 88 h 172"/>
                  <a:gd name="T6" fmla="*/ 80 w 88"/>
                  <a:gd name="T7" fmla="*/ 88 h 172"/>
                  <a:gd name="T8" fmla="*/ 80 w 88"/>
                  <a:gd name="T9" fmla="*/ 24 h 172"/>
                  <a:gd name="T10" fmla="*/ 64 w 88"/>
                  <a:gd name="T11" fmla="*/ 8 h 172"/>
                  <a:gd name="T12" fmla="*/ 24 w 88"/>
                  <a:gd name="T13" fmla="*/ 8 h 172"/>
                  <a:gd name="T14" fmla="*/ 8 w 88"/>
                  <a:gd name="T15" fmla="*/ 24 h 172"/>
                  <a:gd name="T16" fmla="*/ 8 w 88"/>
                  <a:gd name="T17" fmla="*/ 88 h 172"/>
                  <a:gd name="T18" fmla="*/ 24 w 88"/>
                  <a:gd name="T19" fmla="*/ 88 h 172"/>
                  <a:gd name="T20" fmla="*/ 24 w 88"/>
                  <a:gd name="T21" fmla="*/ 172 h 172"/>
                  <a:gd name="T22" fmla="*/ 16 w 88"/>
                  <a:gd name="T23" fmla="*/ 172 h 172"/>
                  <a:gd name="T24" fmla="*/ 16 w 88"/>
                  <a:gd name="T25" fmla="*/ 96 h 172"/>
                  <a:gd name="T26" fmla="*/ 0 w 88"/>
                  <a:gd name="T27" fmla="*/ 96 h 172"/>
                  <a:gd name="T28" fmla="*/ 0 w 88"/>
                  <a:gd name="T29" fmla="*/ 24 h 172"/>
                  <a:gd name="T30" fmla="*/ 24 w 88"/>
                  <a:gd name="T31" fmla="*/ 0 h 172"/>
                  <a:gd name="T32" fmla="*/ 64 w 88"/>
                  <a:gd name="T33" fmla="*/ 0 h 172"/>
                  <a:gd name="T34" fmla="*/ 88 w 88"/>
                  <a:gd name="T35" fmla="*/ 24 h 172"/>
                  <a:gd name="T36" fmla="*/ 88 w 88"/>
                  <a:gd name="T37" fmla="*/ 96 h 172"/>
                  <a:gd name="T38" fmla="*/ 72 w 88"/>
                  <a:gd name="T39" fmla="*/ 96 h 172"/>
                  <a:gd name="T40" fmla="*/ 72 w 88"/>
                  <a:gd name="T41"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8" h="172">
                    <a:moveTo>
                      <a:pt x="72" y="172"/>
                    </a:moveTo>
                    <a:cubicBezTo>
                      <a:pt x="64" y="172"/>
                      <a:pt x="64" y="172"/>
                      <a:pt x="64" y="172"/>
                    </a:cubicBezTo>
                    <a:cubicBezTo>
                      <a:pt x="64" y="88"/>
                      <a:pt x="64" y="88"/>
                      <a:pt x="64" y="88"/>
                    </a:cubicBezTo>
                    <a:cubicBezTo>
                      <a:pt x="80" y="88"/>
                      <a:pt x="80" y="88"/>
                      <a:pt x="80" y="88"/>
                    </a:cubicBezTo>
                    <a:cubicBezTo>
                      <a:pt x="80" y="24"/>
                      <a:pt x="80" y="24"/>
                      <a:pt x="80" y="24"/>
                    </a:cubicBezTo>
                    <a:cubicBezTo>
                      <a:pt x="80" y="15"/>
                      <a:pt x="73" y="8"/>
                      <a:pt x="64" y="8"/>
                    </a:cubicBezTo>
                    <a:cubicBezTo>
                      <a:pt x="24" y="8"/>
                      <a:pt x="24" y="8"/>
                      <a:pt x="24" y="8"/>
                    </a:cubicBezTo>
                    <a:cubicBezTo>
                      <a:pt x="15" y="8"/>
                      <a:pt x="8" y="15"/>
                      <a:pt x="8" y="24"/>
                    </a:cubicBezTo>
                    <a:cubicBezTo>
                      <a:pt x="8" y="88"/>
                      <a:pt x="8" y="88"/>
                      <a:pt x="8" y="88"/>
                    </a:cubicBezTo>
                    <a:cubicBezTo>
                      <a:pt x="24" y="88"/>
                      <a:pt x="24" y="88"/>
                      <a:pt x="24" y="88"/>
                    </a:cubicBezTo>
                    <a:cubicBezTo>
                      <a:pt x="24" y="172"/>
                      <a:pt x="24" y="172"/>
                      <a:pt x="24" y="172"/>
                    </a:cubicBezTo>
                    <a:cubicBezTo>
                      <a:pt x="16" y="172"/>
                      <a:pt x="16" y="172"/>
                      <a:pt x="16" y="172"/>
                    </a:cubicBezTo>
                    <a:cubicBezTo>
                      <a:pt x="16" y="96"/>
                      <a:pt x="16" y="96"/>
                      <a:pt x="16" y="96"/>
                    </a:cubicBezTo>
                    <a:cubicBezTo>
                      <a:pt x="0" y="96"/>
                      <a:pt x="0" y="96"/>
                      <a:pt x="0" y="96"/>
                    </a:cubicBezTo>
                    <a:cubicBezTo>
                      <a:pt x="0" y="24"/>
                      <a:pt x="0" y="24"/>
                      <a:pt x="0" y="24"/>
                    </a:cubicBezTo>
                    <a:cubicBezTo>
                      <a:pt x="0" y="11"/>
                      <a:pt x="11" y="0"/>
                      <a:pt x="24" y="0"/>
                    </a:cubicBezTo>
                    <a:cubicBezTo>
                      <a:pt x="64" y="0"/>
                      <a:pt x="64" y="0"/>
                      <a:pt x="64" y="0"/>
                    </a:cubicBezTo>
                    <a:cubicBezTo>
                      <a:pt x="77" y="0"/>
                      <a:pt x="88" y="11"/>
                      <a:pt x="88" y="24"/>
                    </a:cubicBezTo>
                    <a:cubicBezTo>
                      <a:pt x="88" y="96"/>
                      <a:pt x="88" y="96"/>
                      <a:pt x="88" y="96"/>
                    </a:cubicBezTo>
                    <a:cubicBezTo>
                      <a:pt x="72" y="96"/>
                      <a:pt x="72" y="96"/>
                      <a:pt x="72" y="96"/>
                    </a:cubicBezTo>
                    <a:lnTo>
                      <a:pt x="72" y="172"/>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8" name="Rectangle 583"/>
              <p:cNvSpPr>
                <a:spLocks noChangeArrowheads="1"/>
              </p:cNvSpPr>
              <p:nvPr/>
            </p:nvSpPr>
            <p:spPr bwMode="auto">
              <a:xfrm>
                <a:off x="5095876" y="4289425"/>
                <a:ext cx="14288" cy="12223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9" name="Freeform 584"/>
              <p:cNvSpPr>
                <a:spLocks noEditPoints="1"/>
              </p:cNvSpPr>
              <p:nvPr/>
            </p:nvSpPr>
            <p:spPr bwMode="auto">
              <a:xfrm>
                <a:off x="5067301" y="4014788"/>
                <a:ext cx="71438" cy="73025"/>
              </a:xfrm>
              <a:custGeom>
                <a:avLst/>
                <a:gdLst>
                  <a:gd name="T0" fmla="*/ 20 w 40"/>
                  <a:gd name="T1" fmla="*/ 40 h 40"/>
                  <a:gd name="T2" fmla="*/ 0 w 40"/>
                  <a:gd name="T3" fmla="*/ 20 h 40"/>
                  <a:gd name="T4" fmla="*/ 20 w 40"/>
                  <a:gd name="T5" fmla="*/ 0 h 40"/>
                  <a:gd name="T6" fmla="*/ 40 w 40"/>
                  <a:gd name="T7" fmla="*/ 20 h 40"/>
                  <a:gd name="T8" fmla="*/ 20 w 40"/>
                  <a:gd name="T9" fmla="*/ 40 h 40"/>
                  <a:gd name="T10" fmla="*/ 20 w 40"/>
                  <a:gd name="T11" fmla="*/ 8 h 40"/>
                  <a:gd name="T12" fmla="*/ 8 w 40"/>
                  <a:gd name="T13" fmla="*/ 20 h 40"/>
                  <a:gd name="T14" fmla="*/ 20 w 40"/>
                  <a:gd name="T15" fmla="*/ 32 h 40"/>
                  <a:gd name="T16" fmla="*/ 32 w 40"/>
                  <a:gd name="T17" fmla="*/ 20 h 40"/>
                  <a:gd name="T18" fmla="*/ 20 w 40"/>
                  <a:gd name="T19" fmla="*/ 8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8"/>
                    </a:moveTo>
                    <a:cubicBezTo>
                      <a:pt x="13" y="8"/>
                      <a:pt x="8" y="13"/>
                      <a:pt x="8" y="20"/>
                    </a:cubicBezTo>
                    <a:cubicBezTo>
                      <a:pt x="8" y="27"/>
                      <a:pt x="13" y="32"/>
                      <a:pt x="20" y="32"/>
                    </a:cubicBezTo>
                    <a:cubicBezTo>
                      <a:pt x="26" y="32"/>
                      <a:pt x="32" y="27"/>
                      <a:pt x="32" y="20"/>
                    </a:cubicBezTo>
                    <a:cubicBezTo>
                      <a:pt x="32" y="13"/>
                      <a:pt x="26" y="8"/>
                      <a:pt x="20" y="8"/>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0" name="Freeform 585"/>
              <p:cNvSpPr>
                <a:spLocks/>
              </p:cNvSpPr>
              <p:nvPr/>
            </p:nvSpPr>
            <p:spPr bwMode="auto">
              <a:xfrm>
                <a:off x="5024439" y="4102100"/>
                <a:ext cx="157163" cy="309563"/>
              </a:xfrm>
              <a:custGeom>
                <a:avLst/>
                <a:gdLst>
                  <a:gd name="T0" fmla="*/ 72 w 88"/>
                  <a:gd name="T1" fmla="*/ 172 h 172"/>
                  <a:gd name="T2" fmla="*/ 64 w 88"/>
                  <a:gd name="T3" fmla="*/ 172 h 172"/>
                  <a:gd name="T4" fmla="*/ 64 w 88"/>
                  <a:gd name="T5" fmla="*/ 88 h 172"/>
                  <a:gd name="T6" fmla="*/ 80 w 88"/>
                  <a:gd name="T7" fmla="*/ 88 h 172"/>
                  <a:gd name="T8" fmla="*/ 80 w 88"/>
                  <a:gd name="T9" fmla="*/ 24 h 172"/>
                  <a:gd name="T10" fmla="*/ 64 w 88"/>
                  <a:gd name="T11" fmla="*/ 8 h 172"/>
                  <a:gd name="T12" fmla="*/ 24 w 88"/>
                  <a:gd name="T13" fmla="*/ 8 h 172"/>
                  <a:gd name="T14" fmla="*/ 8 w 88"/>
                  <a:gd name="T15" fmla="*/ 24 h 172"/>
                  <a:gd name="T16" fmla="*/ 8 w 88"/>
                  <a:gd name="T17" fmla="*/ 88 h 172"/>
                  <a:gd name="T18" fmla="*/ 24 w 88"/>
                  <a:gd name="T19" fmla="*/ 88 h 172"/>
                  <a:gd name="T20" fmla="*/ 24 w 88"/>
                  <a:gd name="T21" fmla="*/ 172 h 172"/>
                  <a:gd name="T22" fmla="*/ 16 w 88"/>
                  <a:gd name="T23" fmla="*/ 172 h 172"/>
                  <a:gd name="T24" fmla="*/ 16 w 88"/>
                  <a:gd name="T25" fmla="*/ 96 h 172"/>
                  <a:gd name="T26" fmla="*/ 0 w 88"/>
                  <a:gd name="T27" fmla="*/ 96 h 172"/>
                  <a:gd name="T28" fmla="*/ 0 w 88"/>
                  <a:gd name="T29" fmla="*/ 24 h 172"/>
                  <a:gd name="T30" fmla="*/ 24 w 88"/>
                  <a:gd name="T31" fmla="*/ 0 h 172"/>
                  <a:gd name="T32" fmla="*/ 64 w 88"/>
                  <a:gd name="T33" fmla="*/ 0 h 172"/>
                  <a:gd name="T34" fmla="*/ 88 w 88"/>
                  <a:gd name="T35" fmla="*/ 24 h 172"/>
                  <a:gd name="T36" fmla="*/ 88 w 88"/>
                  <a:gd name="T37" fmla="*/ 96 h 172"/>
                  <a:gd name="T38" fmla="*/ 72 w 88"/>
                  <a:gd name="T39" fmla="*/ 96 h 172"/>
                  <a:gd name="T40" fmla="*/ 72 w 88"/>
                  <a:gd name="T41"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8" h="172">
                    <a:moveTo>
                      <a:pt x="72" y="172"/>
                    </a:moveTo>
                    <a:cubicBezTo>
                      <a:pt x="64" y="172"/>
                      <a:pt x="64" y="172"/>
                      <a:pt x="64" y="172"/>
                    </a:cubicBezTo>
                    <a:cubicBezTo>
                      <a:pt x="64" y="88"/>
                      <a:pt x="64" y="88"/>
                      <a:pt x="64" y="88"/>
                    </a:cubicBezTo>
                    <a:cubicBezTo>
                      <a:pt x="80" y="88"/>
                      <a:pt x="80" y="88"/>
                      <a:pt x="80" y="88"/>
                    </a:cubicBezTo>
                    <a:cubicBezTo>
                      <a:pt x="80" y="24"/>
                      <a:pt x="80" y="24"/>
                      <a:pt x="80" y="24"/>
                    </a:cubicBezTo>
                    <a:cubicBezTo>
                      <a:pt x="80" y="15"/>
                      <a:pt x="73" y="8"/>
                      <a:pt x="64" y="8"/>
                    </a:cubicBezTo>
                    <a:cubicBezTo>
                      <a:pt x="24" y="8"/>
                      <a:pt x="24" y="8"/>
                      <a:pt x="24" y="8"/>
                    </a:cubicBezTo>
                    <a:cubicBezTo>
                      <a:pt x="15" y="8"/>
                      <a:pt x="8" y="15"/>
                      <a:pt x="8" y="24"/>
                    </a:cubicBezTo>
                    <a:cubicBezTo>
                      <a:pt x="8" y="88"/>
                      <a:pt x="8" y="88"/>
                      <a:pt x="8" y="88"/>
                    </a:cubicBezTo>
                    <a:cubicBezTo>
                      <a:pt x="24" y="88"/>
                      <a:pt x="24" y="88"/>
                      <a:pt x="24" y="88"/>
                    </a:cubicBezTo>
                    <a:cubicBezTo>
                      <a:pt x="24" y="172"/>
                      <a:pt x="24" y="172"/>
                      <a:pt x="24" y="172"/>
                    </a:cubicBezTo>
                    <a:cubicBezTo>
                      <a:pt x="16" y="172"/>
                      <a:pt x="16" y="172"/>
                      <a:pt x="16" y="172"/>
                    </a:cubicBezTo>
                    <a:cubicBezTo>
                      <a:pt x="16" y="96"/>
                      <a:pt x="16" y="96"/>
                      <a:pt x="16" y="96"/>
                    </a:cubicBezTo>
                    <a:cubicBezTo>
                      <a:pt x="0" y="96"/>
                      <a:pt x="0" y="96"/>
                      <a:pt x="0" y="96"/>
                    </a:cubicBezTo>
                    <a:cubicBezTo>
                      <a:pt x="0" y="24"/>
                      <a:pt x="0" y="24"/>
                      <a:pt x="0" y="24"/>
                    </a:cubicBezTo>
                    <a:cubicBezTo>
                      <a:pt x="0" y="11"/>
                      <a:pt x="11" y="0"/>
                      <a:pt x="24" y="0"/>
                    </a:cubicBezTo>
                    <a:cubicBezTo>
                      <a:pt x="64" y="0"/>
                      <a:pt x="64" y="0"/>
                      <a:pt x="64" y="0"/>
                    </a:cubicBezTo>
                    <a:cubicBezTo>
                      <a:pt x="77" y="0"/>
                      <a:pt x="88" y="11"/>
                      <a:pt x="88" y="24"/>
                    </a:cubicBezTo>
                    <a:cubicBezTo>
                      <a:pt x="88" y="96"/>
                      <a:pt x="88" y="96"/>
                      <a:pt x="88" y="96"/>
                    </a:cubicBezTo>
                    <a:cubicBezTo>
                      <a:pt x="72" y="96"/>
                      <a:pt x="72" y="96"/>
                      <a:pt x="72" y="96"/>
                    </a:cubicBezTo>
                    <a:lnTo>
                      <a:pt x="72" y="172"/>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1" name="Rectangle 586"/>
              <p:cNvSpPr>
                <a:spLocks noChangeArrowheads="1"/>
              </p:cNvSpPr>
              <p:nvPr/>
            </p:nvSpPr>
            <p:spPr bwMode="auto">
              <a:xfrm>
                <a:off x="4973639" y="4079875"/>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2" name="Rectangle 587"/>
              <p:cNvSpPr>
                <a:spLocks noChangeArrowheads="1"/>
              </p:cNvSpPr>
              <p:nvPr/>
            </p:nvSpPr>
            <p:spPr bwMode="auto">
              <a:xfrm>
                <a:off x="4973639" y="4108450"/>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3" name="Rectangle 588"/>
              <p:cNvSpPr>
                <a:spLocks noChangeArrowheads="1"/>
              </p:cNvSpPr>
              <p:nvPr/>
            </p:nvSpPr>
            <p:spPr bwMode="auto">
              <a:xfrm>
                <a:off x="5095876" y="4130675"/>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4" name="Rectangle 589"/>
              <p:cNvSpPr>
                <a:spLocks noChangeArrowheads="1"/>
              </p:cNvSpPr>
              <p:nvPr/>
            </p:nvSpPr>
            <p:spPr bwMode="auto">
              <a:xfrm>
                <a:off x="4851401" y="4130675"/>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5" name="Rectangle 590"/>
              <p:cNvSpPr>
                <a:spLocks noChangeArrowheads="1"/>
              </p:cNvSpPr>
              <p:nvPr/>
            </p:nvSpPr>
            <p:spPr bwMode="auto">
              <a:xfrm>
                <a:off x="4922839" y="4267200"/>
                <a:ext cx="14288" cy="144463"/>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6" name="Rectangle 591"/>
              <p:cNvSpPr>
                <a:spLocks noChangeArrowheads="1"/>
              </p:cNvSpPr>
              <p:nvPr/>
            </p:nvSpPr>
            <p:spPr bwMode="auto">
              <a:xfrm>
                <a:off x="5024439" y="4267200"/>
                <a:ext cx="14288" cy="144463"/>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205" name="Title 1">
              <a:extLst>
                <a:ext uri="{FF2B5EF4-FFF2-40B4-BE49-F238E27FC236}">
                  <a16:creationId xmlns="" xmlns:a16="http://schemas.microsoft.com/office/drawing/2014/main" id="{C4CC0F66-F716-9E4A-A350-90E627E348D3}"/>
                </a:ext>
              </a:extLst>
            </p:cNvPr>
            <p:cNvSpPr txBox="1">
              <a:spLocks/>
            </p:cNvSpPr>
            <p:nvPr/>
          </p:nvSpPr>
          <p:spPr bwMode="auto">
            <a:xfrm>
              <a:off x="4115729" y="1796719"/>
              <a:ext cx="1623370" cy="2962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CA" sz="1400" b="1" i="0" u="none" strike="noStrike" kern="1200" cap="none" spc="0" normalizeH="0" baseline="0" noProof="0" dirty="0" smtClean="0">
                  <a:ln>
                    <a:noFill/>
                  </a:ln>
                  <a:solidFill>
                    <a:srgbClr val="E47623"/>
                  </a:solidFill>
                  <a:effectLst/>
                  <a:uLnTx/>
                  <a:uFillTx/>
                  <a:latin typeface="Century Gothic" pitchFamily="34" charset="0"/>
                  <a:ea typeface="ヒラギノ角ゴ Pro W3" pitchFamily="126" charset="-128"/>
                </a:rPr>
                <a:t>Team Stand-Ups</a:t>
              </a:r>
              <a:endParaRPr kumimoji="0" lang="en-CA" sz="1400" b="1" i="0" u="none" strike="noStrike" kern="1200" cap="none" spc="0" normalizeH="0" baseline="0" noProof="0" dirty="0">
                <a:ln>
                  <a:noFill/>
                </a:ln>
                <a:solidFill>
                  <a:srgbClr val="E47623"/>
                </a:solidFill>
                <a:effectLst/>
                <a:uLnTx/>
                <a:uFillTx/>
                <a:latin typeface="Century Gothic" pitchFamily="34" charset="0"/>
                <a:ea typeface="ヒラギノ角ゴ Pro W3" pitchFamily="126" charset="-128"/>
              </a:endParaRPr>
            </a:p>
          </p:txBody>
        </p:sp>
        <p:sp>
          <p:nvSpPr>
            <p:cNvPr id="213" name="Title 1">
              <a:extLst>
                <a:ext uri="{FF2B5EF4-FFF2-40B4-BE49-F238E27FC236}">
                  <a16:creationId xmlns="" xmlns:a16="http://schemas.microsoft.com/office/drawing/2014/main" id="{C4CC0F66-F716-9E4A-A350-90E627E348D3}"/>
                </a:ext>
              </a:extLst>
            </p:cNvPr>
            <p:cNvSpPr txBox="1">
              <a:spLocks/>
            </p:cNvSpPr>
            <p:nvPr/>
          </p:nvSpPr>
          <p:spPr bwMode="auto">
            <a:xfrm>
              <a:off x="4119673" y="2068170"/>
              <a:ext cx="2090542" cy="577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CA" sz="900" b="0" i="0" u="none" strike="noStrike" kern="1200" cap="none" spc="0" normalizeH="0" baseline="0" noProof="0" dirty="0" smtClean="0">
                  <a:ln>
                    <a:noFill/>
                  </a:ln>
                  <a:solidFill>
                    <a:prstClr val="black"/>
                  </a:solidFill>
                  <a:effectLst/>
                  <a:uLnTx/>
                  <a:uFillTx/>
                  <a:latin typeface="Century Gothic" pitchFamily="34" charset="0"/>
                  <a:ea typeface="ヒラギノ角ゴ Pro W3" pitchFamily="126" charset="-128"/>
                </a:rPr>
                <a:t>Meet to discuss what you’ve done, what you will do and what’s preventing you from moving forward.</a:t>
              </a:r>
              <a:endParaRPr kumimoji="0" lang="en-CA" sz="900" b="0" i="0" u="none" strike="noStrike" kern="1200" cap="none" spc="0" normalizeH="0" baseline="0" noProof="0" dirty="0">
                <a:ln>
                  <a:noFill/>
                </a:ln>
                <a:solidFill>
                  <a:prstClr val="black"/>
                </a:solidFill>
                <a:effectLst/>
                <a:uLnTx/>
                <a:uFillTx/>
                <a:latin typeface="Century Gothic" pitchFamily="34" charset="0"/>
                <a:ea typeface="ヒラギノ角ゴ Pro W3" pitchFamily="126" charset="-128"/>
              </a:endParaRPr>
            </a:p>
          </p:txBody>
        </p:sp>
        <p:sp>
          <p:nvSpPr>
            <p:cNvPr id="214" name="Title 1">
              <a:extLst>
                <a:ext uri="{FF2B5EF4-FFF2-40B4-BE49-F238E27FC236}">
                  <a16:creationId xmlns="" xmlns:a16="http://schemas.microsoft.com/office/drawing/2014/main" id="{C4CC0F66-F716-9E4A-A350-90E627E348D3}"/>
                </a:ext>
              </a:extLst>
            </p:cNvPr>
            <p:cNvSpPr txBox="1">
              <a:spLocks/>
            </p:cNvSpPr>
            <p:nvPr/>
          </p:nvSpPr>
          <p:spPr bwMode="auto">
            <a:xfrm>
              <a:off x="3416928" y="2673266"/>
              <a:ext cx="855338" cy="1655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CA" sz="900" b="1" i="0" u="none" strike="noStrike" kern="1200" cap="none" spc="0" normalizeH="0" baseline="0" noProof="0" dirty="0" smtClean="0">
                  <a:ln>
                    <a:noFill/>
                  </a:ln>
                  <a:solidFill>
                    <a:prstClr val="black"/>
                  </a:solidFill>
                  <a:effectLst/>
                  <a:uLnTx/>
                  <a:uFillTx/>
                  <a:latin typeface="Century Gothic" pitchFamily="34" charset="0"/>
                  <a:ea typeface="ヒラギノ角ゴ Pro W3" pitchFamily="126" charset="-128"/>
                </a:rPr>
                <a:t>Frequency: </a:t>
              </a:r>
              <a:endParaRPr kumimoji="0" lang="en-CA" sz="900" b="1" i="0" u="none" strike="noStrike" kern="1200" cap="none" spc="0" normalizeH="0" baseline="0" noProof="0" dirty="0">
                <a:ln>
                  <a:noFill/>
                </a:ln>
                <a:solidFill>
                  <a:prstClr val="black"/>
                </a:solidFill>
                <a:effectLst/>
                <a:uLnTx/>
                <a:uFillTx/>
                <a:latin typeface="Century Gothic" pitchFamily="34" charset="0"/>
                <a:ea typeface="ヒラギノ角ゴ Pro W3" pitchFamily="126" charset="-128"/>
              </a:endParaRPr>
            </a:p>
          </p:txBody>
        </p:sp>
        <p:sp>
          <p:nvSpPr>
            <p:cNvPr id="215" name="Title 1">
              <a:extLst>
                <a:ext uri="{FF2B5EF4-FFF2-40B4-BE49-F238E27FC236}">
                  <a16:creationId xmlns="" xmlns:a16="http://schemas.microsoft.com/office/drawing/2014/main" id="{C4CC0F66-F716-9E4A-A350-90E627E348D3}"/>
                </a:ext>
              </a:extLst>
            </p:cNvPr>
            <p:cNvSpPr txBox="1">
              <a:spLocks/>
            </p:cNvSpPr>
            <p:nvPr/>
          </p:nvSpPr>
          <p:spPr bwMode="auto">
            <a:xfrm>
              <a:off x="4117642" y="2653810"/>
              <a:ext cx="2067026" cy="3405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CA" sz="900" b="0" i="0" u="none" strike="noStrike" kern="1200" cap="none" spc="0" normalizeH="0" baseline="0" noProof="0" dirty="0" smtClean="0">
                  <a:ln>
                    <a:noFill/>
                  </a:ln>
                  <a:solidFill>
                    <a:prstClr val="black"/>
                  </a:solidFill>
                  <a:effectLst/>
                  <a:uLnTx/>
                  <a:uFillTx/>
                  <a:latin typeface="Century Gothic" pitchFamily="34" charset="0"/>
                  <a:ea typeface="ヒラギノ角ゴ Pro W3" pitchFamily="126" charset="-128"/>
                </a:rPr>
                <a:t>Daily or as agreed to in the Working Agreement.</a:t>
              </a:r>
              <a:endParaRPr kumimoji="0" lang="en-CA" sz="900" b="0" i="0" u="none" strike="noStrike" kern="1200" cap="none" spc="0" normalizeH="0" baseline="0" noProof="0" dirty="0">
                <a:ln>
                  <a:noFill/>
                </a:ln>
                <a:solidFill>
                  <a:prstClr val="black"/>
                </a:solidFill>
                <a:effectLst/>
                <a:uLnTx/>
                <a:uFillTx/>
                <a:latin typeface="Century Gothic" pitchFamily="34" charset="0"/>
                <a:ea typeface="ヒラギノ角ゴ Pro W3" pitchFamily="126" charset="-128"/>
              </a:endParaRPr>
            </a:p>
          </p:txBody>
        </p:sp>
      </p:grpSp>
      <p:grpSp>
        <p:nvGrpSpPr>
          <p:cNvPr id="9" name="Group 8"/>
          <p:cNvGrpSpPr/>
          <p:nvPr/>
        </p:nvGrpSpPr>
        <p:grpSpPr>
          <a:xfrm>
            <a:off x="3453020" y="3133715"/>
            <a:ext cx="2791835" cy="949591"/>
            <a:chOff x="551577" y="2984782"/>
            <a:chExt cx="2791835" cy="949591"/>
          </a:xfrm>
        </p:grpSpPr>
        <p:grpSp>
          <p:nvGrpSpPr>
            <p:cNvPr id="117" name="Group 116"/>
            <p:cNvGrpSpPr/>
            <p:nvPr/>
          </p:nvGrpSpPr>
          <p:grpSpPr>
            <a:xfrm>
              <a:off x="672978" y="3069113"/>
              <a:ext cx="460375" cy="460375"/>
              <a:chOff x="5562601" y="1658937"/>
              <a:chExt cx="460375" cy="460375"/>
            </a:xfrm>
          </p:grpSpPr>
          <p:sp>
            <p:nvSpPr>
              <p:cNvPr id="118" name="Freeform 373"/>
              <p:cNvSpPr>
                <a:spLocks/>
              </p:cNvSpPr>
              <p:nvPr/>
            </p:nvSpPr>
            <p:spPr bwMode="auto">
              <a:xfrm>
                <a:off x="5719764" y="1716087"/>
                <a:ext cx="274638" cy="158750"/>
              </a:xfrm>
              <a:custGeom>
                <a:avLst/>
                <a:gdLst>
                  <a:gd name="T0" fmla="*/ 173 w 173"/>
                  <a:gd name="T1" fmla="*/ 100 h 100"/>
                  <a:gd name="T2" fmla="*/ 0 w 173"/>
                  <a:gd name="T3" fmla="*/ 100 h 100"/>
                  <a:gd name="T4" fmla="*/ 0 w 173"/>
                  <a:gd name="T5" fmla="*/ 91 h 100"/>
                  <a:gd name="T6" fmla="*/ 164 w 173"/>
                  <a:gd name="T7" fmla="*/ 91 h 100"/>
                  <a:gd name="T8" fmla="*/ 164 w 173"/>
                  <a:gd name="T9" fmla="*/ 9 h 100"/>
                  <a:gd name="T10" fmla="*/ 0 w 173"/>
                  <a:gd name="T11" fmla="*/ 9 h 100"/>
                  <a:gd name="T12" fmla="*/ 0 w 173"/>
                  <a:gd name="T13" fmla="*/ 0 h 100"/>
                  <a:gd name="T14" fmla="*/ 173 w 173"/>
                  <a:gd name="T15" fmla="*/ 0 h 100"/>
                  <a:gd name="T16" fmla="*/ 173 w 173"/>
                  <a:gd name="T1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 h="100">
                    <a:moveTo>
                      <a:pt x="173" y="100"/>
                    </a:moveTo>
                    <a:lnTo>
                      <a:pt x="0" y="100"/>
                    </a:lnTo>
                    <a:lnTo>
                      <a:pt x="0" y="91"/>
                    </a:lnTo>
                    <a:lnTo>
                      <a:pt x="164" y="91"/>
                    </a:lnTo>
                    <a:lnTo>
                      <a:pt x="164" y="9"/>
                    </a:lnTo>
                    <a:lnTo>
                      <a:pt x="0" y="9"/>
                    </a:lnTo>
                    <a:lnTo>
                      <a:pt x="0" y="0"/>
                    </a:lnTo>
                    <a:lnTo>
                      <a:pt x="173" y="0"/>
                    </a:lnTo>
                    <a:lnTo>
                      <a:pt x="173" y="100"/>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9" name="Freeform 374"/>
              <p:cNvSpPr>
                <a:spLocks noEditPoints="1"/>
              </p:cNvSpPr>
              <p:nvPr/>
            </p:nvSpPr>
            <p:spPr bwMode="auto">
              <a:xfrm>
                <a:off x="5605464" y="1658937"/>
                <a:ext cx="85725" cy="85725"/>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8 h 48"/>
                  <a:gd name="T12" fmla="*/ 8 w 48"/>
                  <a:gd name="T13" fmla="*/ 24 h 48"/>
                  <a:gd name="T14" fmla="*/ 24 w 48"/>
                  <a:gd name="T15" fmla="*/ 40 h 48"/>
                  <a:gd name="T16" fmla="*/ 40 w 48"/>
                  <a:gd name="T17" fmla="*/ 24 h 48"/>
                  <a:gd name="T18" fmla="*/ 24 w 48"/>
                  <a:gd name="T19" fmla="*/ 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7"/>
                      <a:pt x="0" y="24"/>
                    </a:cubicBezTo>
                    <a:cubicBezTo>
                      <a:pt x="0" y="11"/>
                      <a:pt x="11" y="0"/>
                      <a:pt x="24" y="0"/>
                    </a:cubicBezTo>
                    <a:cubicBezTo>
                      <a:pt x="37" y="0"/>
                      <a:pt x="48" y="11"/>
                      <a:pt x="48" y="24"/>
                    </a:cubicBezTo>
                    <a:cubicBezTo>
                      <a:pt x="48" y="37"/>
                      <a:pt x="37" y="48"/>
                      <a:pt x="24" y="48"/>
                    </a:cubicBezTo>
                    <a:close/>
                    <a:moveTo>
                      <a:pt x="24" y="8"/>
                    </a:moveTo>
                    <a:cubicBezTo>
                      <a:pt x="15" y="8"/>
                      <a:pt x="8" y="15"/>
                      <a:pt x="8" y="24"/>
                    </a:cubicBezTo>
                    <a:cubicBezTo>
                      <a:pt x="8" y="33"/>
                      <a:pt x="15" y="40"/>
                      <a:pt x="24" y="40"/>
                    </a:cubicBezTo>
                    <a:cubicBezTo>
                      <a:pt x="33" y="40"/>
                      <a:pt x="40" y="33"/>
                      <a:pt x="40" y="24"/>
                    </a:cubicBezTo>
                    <a:cubicBezTo>
                      <a:pt x="40" y="15"/>
                      <a:pt x="33" y="8"/>
                      <a:pt x="24" y="8"/>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0" name="Freeform 375"/>
              <p:cNvSpPr>
                <a:spLocks/>
              </p:cNvSpPr>
              <p:nvPr/>
            </p:nvSpPr>
            <p:spPr bwMode="auto">
              <a:xfrm>
                <a:off x="5562601" y="1687512"/>
                <a:ext cx="460375" cy="244475"/>
              </a:xfrm>
              <a:custGeom>
                <a:avLst/>
                <a:gdLst>
                  <a:gd name="T0" fmla="*/ 256 w 256"/>
                  <a:gd name="T1" fmla="*/ 136 h 136"/>
                  <a:gd name="T2" fmla="*/ 72 w 256"/>
                  <a:gd name="T3" fmla="*/ 136 h 136"/>
                  <a:gd name="T4" fmla="*/ 72 w 256"/>
                  <a:gd name="T5" fmla="*/ 64 h 136"/>
                  <a:gd name="T6" fmla="*/ 136 w 256"/>
                  <a:gd name="T7" fmla="*/ 64 h 136"/>
                  <a:gd name="T8" fmla="*/ 136 w 256"/>
                  <a:gd name="T9" fmla="*/ 48 h 136"/>
                  <a:gd name="T10" fmla="*/ 32 w 256"/>
                  <a:gd name="T11" fmla="*/ 48 h 136"/>
                  <a:gd name="T12" fmla="*/ 8 w 256"/>
                  <a:gd name="T13" fmla="*/ 72 h 136"/>
                  <a:gd name="T14" fmla="*/ 8 w 256"/>
                  <a:gd name="T15" fmla="*/ 128 h 136"/>
                  <a:gd name="T16" fmla="*/ 24 w 256"/>
                  <a:gd name="T17" fmla="*/ 128 h 136"/>
                  <a:gd name="T18" fmla="*/ 24 w 256"/>
                  <a:gd name="T19" fmla="*/ 96 h 136"/>
                  <a:gd name="T20" fmla="*/ 32 w 256"/>
                  <a:gd name="T21" fmla="*/ 96 h 136"/>
                  <a:gd name="T22" fmla="*/ 32 w 256"/>
                  <a:gd name="T23" fmla="*/ 136 h 136"/>
                  <a:gd name="T24" fmla="*/ 0 w 256"/>
                  <a:gd name="T25" fmla="*/ 136 h 136"/>
                  <a:gd name="T26" fmla="*/ 0 w 256"/>
                  <a:gd name="T27" fmla="*/ 72 h 136"/>
                  <a:gd name="T28" fmla="*/ 32 w 256"/>
                  <a:gd name="T29" fmla="*/ 40 h 136"/>
                  <a:gd name="T30" fmla="*/ 144 w 256"/>
                  <a:gd name="T31" fmla="*/ 40 h 136"/>
                  <a:gd name="T32" fmla="*/ 144 w 256"/>
                  <a:gd name="T33" fmla="*/ 72 h 136"/>
                  <a:gd name="T34" fmla="*/ 80 w 256"/>
                  <a:gd name="T35" fmla="*/ 72 h 136"/>
                  <a:gd name="T36" fmla="*/ 80 w 256"/>
                  <a:gd name="T37" fmla="*/ 128 h 136"/>
                  <a:gd name="T38" fmla="*/ 248 w 256"/>
                  <a:gd name="T39" fmla="*/ 128 h 136"/>
                  <a:gd name="T40" fmla="*/ 248 w 256"/>
                  <a:gd name="T41" fmla="*/ 8 h 136"/>
                  <a:gd name="T42" fmla="*/ 80 w 256"/>
                  <a:gd name="T43" fmla="*/ 8 h 136"/>
                  <a:gd name="T44" fmla="*/ 80 w 256"/>
                  <a:gd name="T45" fmla="*/ 0 h 136"/>
                  <a:gd name="T46" fmla="*/ 256 w 256"/>
                  <a:gd name="T47" fmla="*/ 0 h 136"/>
                  <a:gd name="T48" fmla="*/ 256 w 256"/>
                  <a:gd name="T49" fmla="*/ 136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56" h="136">
                    <a:moveTo>
                      <a:pt x="256" y="136"/>
                    </a:moveTo>
                    <a:cubicBezTo>
                      <a:pt x="72" y="136"/>
                      <a:pt x="72" y="136"/>
                      <a:pt x="72" y="136"/>
                    </a:cubicBezTo>
                    <a:cubicBezTo>
                      <a:pt x="72" y="64"/>
                      <a:pt x="72" y="64"/>
                      <a:pt x="72" y="64"/>
                    </a:cubicBezTo>
                    <a:cubicBezTo>
                      <a:pt x="136" y="64"/>
                      <a:pt x="136" y="64"/>
                      <a:pt x="136" y="64"/>
                    </a:cubicBezTo>
                    <a:cubicBezTo>
                      <a:pt x="136" y="48"/>
                      <a:pt x="136" y="48"/>
                      <a:pt x="136" y="48"/>
                    </a:cubicBezTo>
                    <a:cubicBezTo>
                      <a:pt x="32" y="48"/>
                      <a:pt x="32" y="48"/>
                      <a:pt x="32" y="48"/>
                    </a:cubicBezTo>
                    <a:cubicBezTo>
                      <a:pt x="19" y="48"/>
                      <a:pt x="8" y="59"/>
                      <a:pt x="8" y="72"/>
                    </a:cubicBezTo>
                    <a:cubicBezTo>
                      <a:pt x="8" y="128"/>
                      <a:pt x="8" y="128"/>
                      <a:pt x="8" y="128"/>
                    </a:cubicBezTo>
                    <a:cubicBezTo>
                      <a:pt x="24" y="128"/>
                      <a:pt x="24" y="128"/>
                      <a:pt x="24" y="128"/>
                    </a:cubicBezTo>
                    <a:cubicBezTo>
                      <a:pt x="24" y="96"/>
                      <a:pt x="24" y="96"/>
                      <a:pt x="24" y="96"/>
                    </a:cubicBezTo>
                    <a:cubicBezTo>
                      <a:pt x="32" y="96"/>
                      <a:pt x="32" y="96"/>
                      <a:pt x="32" y="96"/>
                    </a:cubicBezTo>
                    <a:cubicBezTo>
                      <a:pt x="32" y="136"/>
                      <a:pt x="32" y="136"/>
                      <a:pt x="32" y="136"/>
                    </a:cubicBezTo>
                    <a:cubicBezTo>
                      <a:pt x="0" y="136"/>
                      <a:pt x="0" y="136"/>
                      <a:pt x="0" y="136"/>
                    </a:cubicBezTo>
                    <a:cubicBezTo>
                      <a:pt x="0" y="72"/>
                      <a:pt x="0" y="72"/>
                      <a:pt x="0" y="72"/>
                    </a:cubicBezTo>
                    <a:cubicBezTo>
                      <a:pt x="0" y="54"/>
                      <a:pt x="15" y="40"/>
                      <a:pt x="32" y="40"/>
                    </a:cubicBezTo>
                    <a:cubicBezTo>
                      <a:pt x="144" y="40"/>
                      <a:pt x="144" y="40"/>
                      <a:pt x="144" y="40"/>
                    </a:cubicBezTo>
                    <a:cubicBezTo>
                      <a:pt x="144" y="72"/>
                      <a:pt x="144" y="72"/>
                      <a:pt x="144" y="72"/>
                    </a:cubicBezTo>
                    <a:cubicBezTo>
                      <a:pt x="80" y="72"/>
                      <a:pt x="80" y="72"/>
                      <a:pt x="80" y="72"/>
                    </a:cubicBezTo>
                    <a:cubicBezTo>
                      <a:pt x="80" y="128"/>
                      <a:pt x="80" y="128"/>
                      <a:pt x="80" y="128"/>
                    </a:cubicBezTo>
                    <a:cubicBezTo>
                      <a:pt x="248" y="128"/>
                      <a:pt x="248" y="128"/>
                      <a:pt x="248" y="128"/>
                    </a:cubicBezTo>
                    <a:cubicBezTo>
                      <a:pt x="248" y="8"/>
                      <a:pt x="248" y="8"/>
                      <a:pt x="248" y="8"/>
                    </a:cubicBezTo>
                    <a:cubicBezTo>
                      <a:pt x="80" y="8"/>
                      <a:pt x="80" y="8"/>
                      <a:pt x="80" y="8"/>
                    </a:cubicBezTo>
                    <a:cubicBezTo>
                      <a:pt x="80" y="0"/>
                      <a:pt x="80" y="0"/>
                      <a:pt x="80" y="0"/>
                    </a:cubicBezTo>
                    <a:cubicBezTo>
                      <a:pt x="256" y="0"/>
                      <a:pt x="256" y="0"/>
                      <a:pt x="256" y="0"/>
                    </a:cubicBezTo>
                    <a:lnTo>
                      <a:pt x="256" y="136"/>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1" name="Rectangle 376"/>
              <p:cNvSpPr>
                <a:spLocks noChangeArrowheads="1"/>
              </p:cNvSpPr>
              <p:nvPr/>
            </p:nvSpPr>
            <p:spPr bwMode="auto">
              <a:xfrm>
                <a:off x="5719764" y="1889125"/>
                <a:ext cx="27463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2" name="Freeform 377"/>
              <p:cNvSpPr>
                <a:spLocks/>
              </p:cNvSpPr>
              <p:nvPr/>
            </p:nvSpPr>
            <p:spPr bwMode="auto">
              <a:xfrm>
                <a:off x="5562601" y="2043112"/>
                <a:ext cx="460375" cy="76200"/>
              </a:xfrm>
              <a:custGeom>
                <a:avLst/>
                <a:gdLst>
                  <a:gd name="T0" fmla="*/ 244 w 256"/>
                  <a:gd name="T1" fmla="*/ 43 h 43"/>
                  <a:gd name="T2" fmla="*/ 12 w 256"/>
                  <a:gd name="T3" fmla="*/ 43 h 43"/>
                  <a:gd name="T4" fmla="*/ 0 w 256"/>
                  <a:gd name="T5" fmla="*/ 27 h 43"/>
                  <a:gd name="T6" fmla="*/ 0 w 256"/>
                  <a:gd name="T7" fmla="*/ 17 h 43"/>
                  <a:gd name="T8" fmla="*/ 30 w 256"/>
                  <a:gd name="T9" fmla="*/ 0 h 43"/>
                  <a:gd name="T10" fmla="*/ 34 w 256"/>
                  <a:gd name="T11" fmla="*/ 6 h 43"/>
                  <a:gd name="T12" fmla="*/ 8 w 256"/>
                  <a:gd name="T13" fmla="*/ 21 h 43"/>
                  <a:gd name="T14" fmla="*/ 8 w 256"/>
                  <a:gd name="T15" fmla="*/ 27 h 43"/>
                  <a:gd name="T16" fmla="*/ 12 w 256"/>
                  <a:gd name="T17" fmla="*/ 35 h 43"/>
                  <a:gd name="T18" fmla="*/ 244 w 256"/>
                  <a:gd name="T19" fmla="*/ 35 h 43"/>
                  <a:gd name="T20" fmla="*/ 248 w 256"/>
                  <a:gd name="T21" fmla="*/ 27 h 43"/>
                  <a:gd name="T22" fmla="*/ 248 w 256"/>
                  <a:gd name="T23" fmla="*/ 21 h 43"/>
                  <a:gd name="T24" fmla="*/ 222 w 256"/>
                  <a:gd name="T25" fmla="*/ 6 h 43"/>
                  <a:gd name="T26" fmla="*/ 226 w 256"/>
                  <a:gd name="T27" fmla="*/ 0 h 43"/>
                  <a:gd name="T28" fmla="*/ 256 w 256"/>
                  <a:gd name="T29" fmla="*/ 17 h 43"/>
                  <a:gd name="T30" fmla="*/ 256 w 256"/>
                  <a:gd name="T31" fmla="*/ 27 h 43"/>
                  <a:gd name="T32" fmla="*/ 244 w 256"/>
                  <a:gd name="T33"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6" h="43">
                    <a:moveTo>
                      <a:pt x="244" y="43"/>
                    </a:moveTo>
                    <a:cubicBezTo>
                      <a:pt x="12" y="43"/>
                      <a:pt x="12" y="43"/>
                      <a:pt x="12" y="43"/>
                    </a:cubicBezTo>
                    <a:cubicBezTo>
                      <a:pt x="6" y="43"/>
                      <a:pt x="0" y="36"/>
                      <a:pt x="0" y="27"/>
                    </a:cubicBezTo>
                    <a:cubicBezTo>
                      <a:pt x="0" y="17"/>
                      <a:pt x="0" y="17"/>
                      <a:pt x="0" y="17"/>
                    </a:cubicBezTo>
                    <a:cubicBezTo>
                      <a:pt x="30" y="0"/>
                      <a:pt x="30" y="0"/>
                      <a:pt x="30" y="0"/>
                    </a:cubicBezTo>
                    <a:cubicBezTo>
                      <a:pt x="34" y="6"/>
                      <a:pt x="34" y="6"/>
                      <a:pt x="34" y="6"/>
                    </a:cubicBezTo>
                    <a:cubicBezTo>
                      <a:pt x="8" y="21"/>
                      <a:pt x="8" y="21"/>
                      <a:pt x="8" y="21"/>
                    </a:cubicBezTo>
                    <a:cubicBezTo>
                      <a:pt x="8" y="27"/>
                      <a:pt x="8" y="27"/>
                      <a:pt x="8" y="27"/>
                    </a:cubicBezTo>
                    <a:cubicBezTo>
                      <a:pt x="8" y="32"/>
                      <a:pt x="11" y="35"/>
                      <a:pt x="12" y="35"/>
                    </a:cubicBezTo>
                    <a:cubicBezTo>
                      <a:pt x="244" y="35"/>
                      <a:pt x="244" y="35"/>
                      <a:pt x="244" y="35"/>
                    </a:cubicBezTo>
                    <a:cubicBezTo>
                      <a:pt x="245" y="35"/>
                      <a:pt x="248" y="32"/>
                      <a:pt x="248" y="27"/>
                    </a:cubicBezTo>
                    <a:cubicBezTo>
                      <a:pt x="248" y="21"/>
                      <a:pt x="248" y="21"/>
                      <a:pt x="248" y="21"/>
                    </a:cubicBezTo>
                    <a:cubicBezTo>
                      <a:pt x="222" y="6"/>
                      <a:pt x="222" y="6"/>
                      <a:pt x="222" y="6"/>
                    </a:cubicBezTo>
                    <a:cubicBezTo>
                      <a:pt x="226" y="0"/>
                      <a:pt x="226" y="0"/>
                      <a:pt x="226" y="0"/>
                    </a:cubicBezTo>
                    <a:cubicBezTo>
                      <a:pt x="256" y="17"/>
                      <a:pt x="256" y="17"/>
                      <a:pt x="256" y="17"/>
                    </a:cubicBezTo>
                    <a:cubicBezTo>
                      <a:pt x="256" y="27"/>
                      <a:pt x="256" y="27"/>
                      <a:pt x="256" y="27"/>
                    </a:cubicBezTo>
                    <a:cubicBezTo>
                      <a:pt x="256" y="36"/>
                      <a:pt x="251" y="43"/>
                      <a:pt x="244" y="43"/>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3" name="Freeform 378"/>
              <p:cNvSpPr>
                <a:spLocks/>
              </p:cNvSpPr>
              <p:nvPr/>
            </p:nvSpPr>
            <p:spPr bwMode="auto">
              <a:xfrm>
                <a:off x="5810251" y="2041525"/>
                <a:ext cx="115888" cy="44450"/>
              </a:xfrm>
              <a:custGeom>
                <a:avLst/>
                <a:gdLst>
                  <a:gd name="T0" fmla="*/ 39 w 73"/>
                  <a:gd name="T1" fmla="*/ 28 h 28"/>
                  <a:gd name="T2" fmla="*/ 0 w 73"/>
                  <a:gd name="T3" fmla="*/ 9 h 28"/>
                  <a:gd name="T4" fmla="*/ 5 w 73"/>
                  <a:gd name="T5" fmla="*/ 0 h 28"/>
                  <a:gd name="T6" fmla="*/ 39 w 73"/>
                  <a:gd name="T7" fmla="*/ 17 h 28"/>
                  <a:gd name="T8" fmla="*/ 68 w 73"/>
                  <a:gd name="T9" fmla="*/ 1 h 28"/>
                  <a:gd name="T10" fmla="*/ 73 w 73"/>
                  <a:gd name="T11" fmla="*/ 7 h 28"/>
                  <a:gd name="T12" fmla="*/ 39 w 73"/>
                  <a:gd name="T13" fmla="*/ 28 h 28"/>
                </a:gdLst>
                <a:ahLst/>
                <a:cxnLst>
                  <a:cxn ang="0">
                    <a:pos x="T0" y="T1"/>
                  </a:cxn>
                  <a:cxn ang="0">
                    <a:pos x="T2" y="T3"/>
                  </a:cxn>
                  <a:cxn ang="0">
                    <a:pos x="T4" y="T5"/>
                  </a:cxn>
                  <a:cxn ang="0">
                    <a:pos x="T6" y="T7"/>
                  </a:cxn>
                  <a:cxn ang="0">
                    <a:pos x="T8" y="T9"/>
                  </a:cxn>
                  <a:cxn ang="0">
                    <a:pos x="T10" y="T11"/>
                  </a:cxn>
                  <a:cxn ang="0">
                    <a:pos x="T12" y="T13"/>
                  </a:cxn>
                </a:cxnLst>
                <a:rect l="0" t="0" r="r" b="b"/>
                <a:pathLst>
                  <a:path w="73" h="28">
                    <a:moveTo>
                      <a:pt x="39" y="28"/>
                    </a:moveTo>
                    <a:lnTo>
                      <a:pt x="0" y="9"/>
                    </a:lnTo>
                    <a:lnTo>
                      <a:pt x="5" y="0"/>
                    </a:lnTo>
                    <a:lnTo>
                      <a:pt x="39" y="17"/>
                    </a:lnTo>
                    <a:lnTo>
                      <a:pt x="68" y="1"/>
                    </a:lnTo>
                    <a:lnTo>
                      <a:pt x="73" y="7"/>
                    </a:lnTo>
                    <a:lnTo>
                      <a:pt x="39" y="28"/>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4" name="Freeform 379"/>
              <p:cNvSpPr>
                <a:spLocks/>
              </p:cNvSpPr>
              <p:nvPr/>
            </p:nvSpPr>
            <p:spPr bwMode="auto">
              <a:xfrm>
                <a:off x="5659439" y="2041525"/>
                <a:ext cx="114300" cy="44450"/>
              </a:xfrm>
              <a:custGeom>
                <a:avLst/>
                <a:gdLst>
                  <a:gd name="T0" fmla="*/ 34 w 72"/>
                  <a:gd name="T1" fmla="*/ 28 h 28"/>
                  <a:gd name="T2" fmla="*/ 0 w 72"/>
                  <a:gd name="T3" fmla="*/ 7 h 28"/>
                  <a:gd name="T4" fmla="*/ 4 w 72"/>
                  <a:gd name="T5" fmla="*/ 1 h 28"/>
                  <a:gd name="T6" fmla="*/ 34 w 72"/>
                  <a:gd name="T7" fmla="*/ 17 h 28"/>
                  <a:gd name="T8" fmla="*/ 68 w 72"/>
                  <a:gd name="T9" fmla="*/ 0 h 28"/>
                  <a:gd name="T10" fmla="*/ 72 w 72"/>
                  <a:gd name="T11" fmla="*/ 9 h 28"/>
                  <a:gd name="T12" fmla="*/ 34 w 72"/>
                  <a:gd name="T13" fmla="*/ 28 h 28"/>
                </a:gdLst>
                <a:ahLst/>
                <a:cxnLst>
                  <a:cxn ang="0">
                    <a:pos x="T0" y="T1"/>
                  </a:cxn>
                  <a:cxn ang="0">
                    <a:pos x="T2" y="T3"/>
                  </a:cxn>
                  <a:cxn ang="0">
                    <a:pos x="T4" y="T5"/>
                  </a:cxn>
                  <a:cxn ang="0">
                    <a:pos x="T6" y="T7"/>
                  </a:cxn>
                  <a:cxn ang="0">
                    <a:pos x="T8" y="T9"/>
                  </a:cxn>
                  <a:cxn ang="0">
                    <a:pos x="T10" y="T11"/>
                  </a:cxn>
                  <a:cxn ang="0">
                    <a:pos x="T12" y="T13"/>
                  </a:cxn>
                </a:cxnLst>
                <a:rect l="0" t="0" r="r" b="b"/>
                <a:pathLst>
                  <a:path w="72" h="28">
                    <a:moveTo>
                      <a:pt x="34" y="28"/>
                    </a:moveTo>
                    <a:lnTo>
                      <a:pt x="0" y="7"/>
                    </a:lnTo>
                    <a:lnTo>
                      <a:pt x="4" y="1"/>
                    </a:lnTo>
                    <a:lnTo>
                      <a:pt x="34" y="17"/>
                    </a:lnTo>
                    <a:lnTo>
                      <a:pt x="68" y="0"/>
                    </a:lnTo>
                    <a:lnTo>
                      <a:pt x="72" y="9"/>
                    </a:lnTo>
                    <a:lnTo>
                      <a:pt x="34" y="28"/>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5" name="Freeform 380"/>
              <p:cNvSpPr>
                <a:spLocks noEditPoints="1"/>
              </p:cNvSpPr>
              <p:nvPr/>
            </p:nvSpPr>
            <p:spPr bwMode="auto">
              <a:xfrm>
                <a:off x="5597526" y="1962150"/>
                <a:ext cx="87313" cy="100013"/>
              </a:xfrm>
              <a:custGeom>
                <a:avLst/>
                <a:gdLst>
                  <a:gd name="T0" fmla="*/ 24 w 48"/>
                  <a:gd name="T1" fmla="*/ 56 h 56"/>
                  <a:gd name="T2" fmla="*/ 0 w 48"/>
                  <a:gd name="T3" fmla="*/ 26 h 56"/>
                  <a:gd name="T4" fmla="*/ 24 w 48"/>
                  <a:gd name="T5" fmla="*/ 0 h 56"/>
                  <a:gd name="T6" fmla="*/ 48 w 48"/>
                  <a:gd name="T7" fmla="*/ 26 h 56"/>
                  <a:gd name="T8" fmla="*/ 24 w 48"/>
                  <a:gd name="T9" fmla="*/ 56 h 56"/>
                  <a:gd name="T10" fmla="*/ 24 w 48"/>
                  <a:gd name="T11" fmla="*/ 8 h 56"/>
                  <a:gd name="T12" fmla="*/ 8 w 48"/>
                  <a:gd name="T13" fmla="*/ 26 h 56"/>
                  <a:gd name="T14" fmla="*/ 24 w 48"/>
                  <a:gd name="T15" fmla="*/ 48 h 56"/>
                  <a:gd name="T16" fmla="*/ 40 w 48"/>
                  <a:gd name="T17" fmla="*/ 26 h 56"/>
                  <a:gd name="T18" fmla="*/ 24 w 48"/>
                  <a:gd name="T19" fmla="*/ 8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56">
                    <a:moveTo>
                      <a:pt x="24" y="56"/>
                    </a:moveTo>
                    <a:cubicBezTo>
                      <a:pt x="11" y="56"/>
                      <a:pt x="0" y="43"/>
                      <a:pt x="0" y="26"/>
                    </a:cubicBezTo>
                    <a:cubicBezTo>
                      <a:pt x="0" y="14"/>
                      <a:pt x="3" y="0"/>
                      <a:pt x="24" y="0"/>
                    </a:cubicBezTo>
                    <a:cubicBezTo>
                      <a:pt x="46" y="0"/>
                      <a:pt x="48" y="14"/>
                      <a:pt x="48" y="26"/>
                    </a:cubicBezTo>
                    <a:cubicBezTo>
                      <a:pt x="48" y="43"/>
                      <a:pt x="38" y="56"/>
                      <a:pt x="24" y="56"/>
                    </a:cubicBezTo>
                    <a:close/>
                    <a:moveTo>
                      <a:pt x="24" y="8"/>
                    </a:moveTo>
                    <a:cubicBezTo>
                      <a:pt x="12" y="8"/>
                      <a:pt x="8" y="12"/>
                      <a:pt x="8" y="26"/>
                    </a:cubicBezTo>
                    <a:cubicBezTo>
                      <a:pt x="8" y="37"/>
                      <a:pt x="14" y="48"/>
                      <a:pt x="24" y="48"/>
                    </a:cubicBezTo>
                    <a:cubicBezTo>
                      <a:pt x="35" y="48"/>
                      <a:pt x="40" y="37"/>
                      <a:pt x="40" y="26"/>
                    </a:cubicBezTo>
                    <a:cubicBezTo>
                      <a:pt x="40" y="12"/>
                      <a:pt x="36" y="8"/>
                      <a:pt x="24" y="8"/>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6" name="Freeform 381"/>
              <p:cNvSpPr>
                <a:spLocks noEditPoints="1"/>
              </p:cNvSpPr>
              <p:nvPr/>
            </p:nvSpPr>
            <p:spPr bwMode="auto">
              <a:xfrm>
                <a:off x="5748339" y="1962150"/>
                <a:ext cx="87313" cy="100013"/>
              </a:xfrm>
              <a:custGeom>
                <a:avLst/>
                <a:gdLst>
                  <a:gd name="T0" fmla="*/ 24 w 48"/>
                  <a:gd name="T1" fmla="*/ 56 h 56"/>
                  <a:gd name="T2" fmla="*/ 0 w 48"/>
                  <a:gd name="T3" fmla="*/ 26 h 56"/>
                  <a:gd name="T4" fmla="*/ 24 w 48"/>
                  <a:gd name="T5" fmla="*/ 0 h 56"/>
                  <a:gd name="T6" fmla="*/ 48 w 48"/>
                  <a:gd name="T7" fmla="*/ 26 h 56"/>
                  <a:gd name="T8" fmla="*/ 24 w 48"/>
                  <a:gd name="T9" fmla="*/ 56 h 56"/>
                  <a:gd name="T10" fmla="*/ 24 w 48"/>
                  <a:gd name="T11" fmla="*/ 8 h 56"/>
                  <a:gd name="T12" fmla="*/ 8 w 48"/>
                  <a:gd name="T13" fmla="*/ 26 h 56"/>
                  <a:gd name="T14" fmla="*/ 24 w 48"/>
                  <a:gd name="T15" fmla="*/ 48 h 56"/>
                  <a:gd name="T16" fmla="*/ 40 w 48"/>
                  <a:gd name="T17" fmla="*/ 26 h 56"/>
                  <a:gd name="T18" fmla="*/ 24 w 48"/>
                  <a:gd name="T19" fmla="*/ 8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56">
                    <a:moveTo>
                      <a:pt x="24" y="56"/>
                    </a:moveTo>
                    <a:cubicBezTo>
                      <a:pt x="11" y="56"/>
                      <a:pt x="0" y="43"/>
                      <a:pt x="0" y="26"/>
                    </a:cubicBezTo>
                    <a:cubicBezTo>
                      <a:pt x="0" y="14"/>
                      <a:pt x="3" y="0"/>
                      <a:pt x="24" y="0"/>
                    </a:cubicBezTo>
                    <a:cubicBezTo>
                      <a:pt x="46" y="0"/>
                      <a:pt x="48" y="14"/>
                      <a:pt x="48" y="26"/>
                    </a:cubicBezTo>
                    <a:cubicBezTo>
                      <a:pt x="48" y="43"/>
                      <a:pt x="38" y="56"/>
                      <a:pt x="24" y="56"/>
                    </a:cubicBezTo>
                    <a:close/>
                    <a:moveTo>
                      <a:pt x="24" y="8"/>
                    </a:moveTo>
                    <a:cubicBezTo>
                      <a:pt x="12" y="8"/>
                      <a:pt x="8" y="12"/>
                      <a:pt x="8" y="26"/>
                    </a:cubicBezTo>
                    <a:cubicBezTo>
                      <a:pt x="8" y="37"/>
                      <a:pt x="14" y="48"/>
                      <a:pt x="24" y="48"/>
                    </a:cubicBezTo>
                    <a:cubicBezTo>
                      <a:pt x="35" y="48"/>
                      <a:pt x="40" y="37"/>
                      <a:pt x="40" y="26"/>
                    </a:cubicBezTo>
                    <a:cubicBezTo>
                      <a:pt x="40" y="12"/>
                      <a:pt x="36" y="8"/>
                      <a:pt x="24" y="8"/>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7" name="Freeform 382"/>
              <p:cNvSpPr>
                <a:spLocks noEditPoints="1"/>
              </p:cNvSpPr>
              <p:nvPr/>
            </p:nvSpPr>
            <p:spPr bwMode="auto">
              <a:xfrm>
                <a:off x="5900739" y="1962150"/>
                <a:ext cx="85725" cy="100013"/>
              </a:xfrm>
              <a:custGeom>
                <a:avLst/>
                <a:gdLst>
                  <a:gd name="T0" fmla="*/ 24 w 48"/>
                  <a:gd name="T1" fmla="*/ 56 h 56"/>
                  <a:gd name="T2" fmla="*/ 0 w 48"/>
                  <a:gd name="T3" fmla="*/ 26 h 56"/>
                  <a:gd name="T4" fmla="*/ 24 w 48"/>
                  <a:gd name="T5" fmla="*/ 0 h 56"/>
                  <a:gd name="T6" fmla="*/ 48 w 48"/>
                  <a:gd name="T7" fmla="*/ 26 h 56"/>
                  <a:gd name="T8" fmla="*/ 24 w 48"/>
                  <a:gd name="T9" fmla="*/ 56 h 56"/>
                  <a:gd name="T10" fmla="*/ 24 w 48"/>
                  <a:gd name="T11" fmla="*/ 8 h 56"/>
                  <a:gd name="T12" fmla="*/ 8 w 48"/>
                  <a:gd name="T13" fmla="*/ 26 h 56"/>
                  <a:gd name="T14" fmla="*/ 24 w 48"/>
                  <a:gd name="T15" fmla="*/ 48 h 56"/>
                  <a:gd name="T16" fmla="*/ 40 w 48"/>
                  <a:gd name="T17" fmla="*/ 26 h 56"/>
                  <a:gd name="T18" fmla="*/ 24 w 48"/>
                  <a:gd name="T19" fmla="*/ 8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56">
                    <a:moveTo>
                      <a:pt x="24" y="56"/>
                    </a:moveTo>
                    <a:cubicBezTo>
                      <a:pt x="11" y="56"/>
                      <a:pt x="0" y="43"/>
                      <a:pt x="0" y="26"/>
                    </a:cubicBezTo>
                    <a:cubicBezTo>
                      <a:pt x="0" y="14"/>
                      <a:pt x="3" y="0"/>
                      <a:pt x="24" y="0"/>
                    </a:cubicBezTo>
                    <a:cubicBezTo>
                      <a:pt x="46" y="0"/>
                      <a:pt x="48" y="14"/>
                      <a:pt x="48" y="26"/>
                    </a:cubicBezTo>
                    <a:cubicBezTo>
                      <a:pt x="48" y="43"/>
                      <a:pt x="38" y="56"/>
                      <a:pt x="24" y="56"/>
                    </a:cubicBezTo>
                    <a:close/>
                    <a:moveTo>
                      <a:pt x="24" y="8"/>
                    </a:moveTo>
                    <a:cubicBezTo>
                      <a:pt x="12" y="8"/>
                      <a:pt x="8" y="12"/>
                      <a:pt x="8" y="26"/>
                    </a:cubicBezTo>
                    <a:cubicBezTo>
                      <a:pt x="8" y="37"/>
                      <a:pt x="14" y="48"/>
                      <a:pt x="24" y="48"/>
                    </a:cubicBezTo>
                    <a:cubicBezTo>
                      <a:pt x="35" y="48"/>
                      <a:pt x="40" y="37"/>
                      <a:pt x="40" y="26"/>
                    </a:cubicBezTo>
                    <a:cubicBezTo>
                      <a:pt x="40" y="12"/>
                      <a:pt x="36" y="8"/>
                      <a:pt x="24" y="8"/>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8" name="Rectangle 383"/>
              <p:cNvSpPr>
                <a:spLocks noChangeArrowheads="1"/>
              </p:cNvSpPr>
              <p:nvPr/>
            </p:nvSpPr>
            <p:spPr bwMode="auto">
              <a:xfrm>
                <a:off x="5705476" y="2076450"/>
                <a:ext cx="14288" cy="22225"/>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9" name="Rectangle 384"/>
              <p:cNvSpPr>
                <a:spLocks noChangeArrowheads="1"/>
              </p:cNvSpPr>
              <p:nvPr/>
            </p:nvSpPr>
            <p:spPr bwMode="auto">
              <a:xfrm>
                <a:off x="5864226" y="2076450"/>
                <a:ext cx="14288" cy="22225"/>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0" name="Rectangle 385"/>
              <p:cNvSpPr>
                <a:spLocks noChangeArrowheads="1"/>
              </p:cNvSpPr>
              <p:nvPr/>
            </p:nvSpPr>
            <p:spPr bwMode="auto">
              <a:xfrm>
                <a:off x="5640389" y="1789112"/>
                <a:ext cx="15875"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1" name="Rectangle 386"/>
              <p:cNvSpPr>
                <a:spLocks noChangeArrowheads="1"/>
              </p:cNvSpPr>
              <p:nvPr/>
            </p:nvSpPr>
            <p:spPr bwMode="auto">
              <a:xfrm>
                <a:off x="5640389" y="1817687"/>
                <a:ext cx="15875"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206" name="Title 1">
              <a:extLst>
                <a:ext uri="{FF2B5EF4-FFF2-40B4-BE49-F238E27FC236}">
                  <a16:creationId xmlns="" xmlns:a16="http://schemas.microsoft.com/office/drawing/2014/main" id="{C4CC0F66-F716-9E4A-A350-90E627E348D3}"/>
                </a:ext>
              </a:extLst>
            </p:cNvPr>
            <p:cNvSpPr txBox="1">
              <a:spLocks/>
            </p:cNvSpPr>
            <p:nvPr/>
          </p:nvSpPr>
          <p:spPr bwMode="auto">
            <a:xfrm>
              <a:off x="1265088" y="2984782"/>
              <a:ext cx="1623370" cy="2962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CA" sz="1400" b="1" i="0" u="none" strike="noStrike" kern="1200" cap="none" spc="0" normalizeH="0" baseline="0" noProof="0" dirty="0" smtClean="0">
                  <a:ln>
                    <a:noFill/>
                  </a:ln>
                  <a:solidFill>
                    <a:srgbClr val="E47623"/>
                  </a:solidFill>
                  <a:effectLst/>
                  <a:uLnTx/>
                  <a:uFillTx/>
                  <a:latin typeface="Century Gothic" pitchFamily="34" charset="0"/>
                  <a:ea typeface="ヒラギノ角ゴ Pro W3" pitchFamily="126" charset="-128"/>
                </a:rPr>
                <a:t>Sprint Review</a:t>
              </a:r>
              <a:endParaRPr kumimoji="0" lang="en-CA" sz="1400" b="1" i="0" u="none" strike="noStrike" kern="1200" cap="none" spc="0" normalizeH="0" baseline="0" noProof="0" dirty="0">
                <a:ln>
                  <a:noFill/>
                </a:ln>
                <a:solidFill>
                  <a:srgbClr val="E47623"/>
                </a:solidFill>
                <a:effectLst/>
                <a:uLnTx/>
                <a:uFillTx/>
                <a:latin typeface="Century Gothic" pitchFamily="34" charset="0"/>
                <a:ea typeface="ヒラギノ角ゴ Pro W3" pitchFamily="126" charset="-128"/>
              </a:endParaRPr>
            </a:p>
          </p:txBody>
        </p:sp>
        <p:sp>
          <p:nvSpPr>
            <p:cNvPr id="216" name="Title 1">
              <a:extLst>
                <a:ext uri="{FF2B5EF4-FFF2-40B4-BE49-F238E27FC236}">
                  <a16:creationId xmlns="" xmlns:a16="http://schemas.microsoft.com/office/drawing/2014/main" id="{C4CC0F66-F716-9E4A-A350-90E627E348D3}"/>
                </a:ext>
              </a:extLst>
            </p:cNvPr>
            <p:cNvSpPr txBox="1">
              <a:spLocks/>
            </p:cNvSpPr>
            <p:nvPr/>
          </p:nvSpPr>
          <p:spPr bwMode="auto">
            <a:xfrm>
              <a:off x="1252870" y="3257678"/>
              <a:ext cx="2090542" cy="445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CA" sz="900" b="0" i="0" u="none" strike="noStrike" kern="1200" cap="none" spc="0" normalizeH="0" baseline="0" noProof="0" dirty="0" smtClean="0">
                  <a:ln>
                    <a:noFill/>
                  </a:ln>
                  <a:solidFill>
                    <a:prstClr val="black"/>
                  </a:solidFill>
                  <a:effectLst/>
                  <a:uLnTx/>
                  <a:uFillTx/>
                  <a:latin typeface="Century Gothic" pitchFamily="34" charset="0"/>
                  <a:ea typeface="ヒラギノ角ゴ Pro W3" pitchFamily="126" charset="-128"/>
                </a:rPr>
                <a:t>Demonstrate results to stakeholders in order to collect feedback.</a:t>
              </a:r>
              <a:endParaRPr kumimoji="0" lang="en-CA" sz="900" b="0" i="0" u="none" strike="noStrike" kern="1200" cap="none" spc="0" normalizeH="0" baseline="0" noProof="0" dirty="0">
                <a:ln>
                  <a:noFill/>
                </a:ln>
                <a:solidFill>
                  <a:prstClr val="black"/>
                </a:solidFill>
                <a:effectLst/>
                <a:uLnTx/>
                <a:uFillTx/>
                <a:latin typeface="Century Gothic" pitchFamily="34" charset="0"/>
                <a:ea typeface="ヒラギノ角ゴ Pro W3" pitchFamily="126" charset="-128"/>
              </a:endParaRPr>
            </a:p>
          </p:txBody>
        </p:sp>
        <p:sp>
          <p:nvSpPr>
            <p:cNvPr id="217" name="Title 1">
              <a:extLst>
                <a:ext uri="{FF2B5EF4-FFF2-40B4-BE49-F238E27FC236}">
                  <a16:creationId xmlns="" xmlns:a16="http://schemas.microsoft.com/office/drawing/2014/main" id="{C4CC0F66-F716-9E4A-A350-90E627E348D3}"/>
                </a:ext>
              </a:extLst>
            </p:cNvPr>
            <p:cNvSpPr txBox="1">
              <a:spLocks/>
            </p:cNvSpPr>
            <p:nvPr/>
          </p:nvSpPr>
          <p:spPr bwMode="auto">
            <a:xfrm>
              <a:off x="551577" y="3754637"/>
              <a:ext cx="855338" cy="1655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CA" sz="900" b="1" i="0" u="none" strike="noStrike" kern="1200" cap="none" spc="0" normalizeH="0" baseline="0" noProof="0" dirty="0" smtClean="0">
                  <a:ln>
                    <a:noFill/>
                  </a:ln>
                  <a:solidFill>
                    <a:prstClr val="black"/>
                  </a:solidFill>
                  <a:effectLst/>
                  <a:uLnTx/>
                  <a:uFillTx/>
                  <a:latin typeface="Century Gothic" pitchFamily="34" charset="0"/>
                  <a:ea typeface="ヒラギノ角ゴ Pro W3" pitchFamily="126" charset="-128"/>
                </a:rPr>
                <a:t>Frequency: </a:t>
              </a:r>
              <a:endParaRPr kumimoji="0" lang="en-CA" sz="900" b="1" i="0" u="none" strike="noStrike" kern="1200" cap="none" spc="0" normalizeH="0" baseline="0" noProof="0" dirty="0">
                <a:ln>
                  <a:noFill/>
                </a:ln>
                <a:solidFill>
                  <a:prstClr val="black"/>
                </a:solidFill>
                <a:effectLst/>
                <a:uLnTx/>
                <a:uFillTx/>
                <a:latin typeface="Century Gothic" pitchFamily="34" charset="0"/>
                <a:ea typeface="ヒラギノ角ゴ Pro W3" pitchFamily="126" charset="-128"/>
              </a:endParaRPr>
            </a:p>
          </p:txBody>
        </p:sp>
        <p:sp>
          <p:nvSpPr>
            <p:cNvPr id="218" name="Title 1">
              <a:extLst>
                <a:ext uri="{FF2B5EF4-FFF2-40B4-BE49-F238E27FC236}">
                  <a16:creationId xmlns="" xmlns:a16="http://schemas.microsoft.com/office/drawing/2014/main" id="{C4CC0F66-F716-9E4A-A350-90E627E348D3}"/>
                </a:ext>
              </a:extLst>
            </p:cNvPr>
            <p:cNvSpPr txBox="1">
              <a:spLocks/>
            </p:cNvSpPr>
            <p:nvPr/>
          </p:nvSpPr>
          <p:spPr bwMode="auto">
            <a:xfrm>
              <a:off x="1256620" y="3703088"/>
              <a:ext cx="2067026" cy="231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CA" sz="900" b="0" i="0" u="none" strike="noStrike" kern="1200" cap="none" spc="0" normalizeH="0" baseline="0" noProof="0" dirty="0" smtClean="0">
                  <a:ln>
                    <a:noFill/>
                  </a:ln>
                  <a:solidFill>
                    <a:prstClr val="black"/>
                  </a:solidFill>
                  <a:effectLst/>
                  <a:uLnTx/>
                  <a:uFillTx/>
                  <a:latin typeface="Century Gothic" pitchFamily="34" charset="0"/>
                  <a:ea typeface="ヒラギノ角ゴ Pro W3" pitchFamily="126" charset="-128"/>
                </a:rPr>
                <a:t>Once at the end of each sprint.</a:t>
              </a:r>
              <a:endParaRPr kumimoji="0" lang="en-CA" sz="900" b="0" i="0" u="none" strike="noStrike" kern="1200" cap="none" spc="0" normalizeH="0" baseline="0" noProof="0" dirty="0">
                <a:ln>
                  <a:noFill/>
                </a:ln>
                <a:solidFill>
                  <a:prstClr val="black"/>
                </a:solidFill>
                <a:effectLst/>
                <a:uLnTx/>
                <a:uFillTx/>
                <a:latin typeface="Century Gothic" pitchFamily="34" charset="0"/>
                <a:ea typeface="ヒラギノ角ゴ Pro W3" pitchFamily="126" charset="-128"/>
              </a:endParaRPr>
            </a:p>
          </p:txBody>
        </p:sp>
      </p:grpSp>
      <p:grpSp>
        <p:nvGrpSpPr>
          <p:cNvPr id="6" name="Group 5"/>
          <p:cNvGrpSpPr/>
          <p:nvPr/>
        </p:nvGrpSpPr>
        <p:grpSpPr>
          <a:xfrm>
            <a:off x="3435842" y="4405720"/>
            <a:ext cx="3002410" cy="900635"/>
            <a:chOff x="3380978" y="3024976"/>
            <a:chExt cx="3002410" cy="900635"/>
          </a:xfrm>
        </p:grpSpPr>
        <p:grpSp>
          <p:nvGrpSpPr>
            <p:cNvPr id="132" name="Group 131"/>
            <p:cNvGrpSpPr/>
            <p:nvPr/>
          </p:nvGrpSpPr>
          <p:grpSpPr>
            <a:xfrm>
              <a:off x="3470891" y="3079467"/>
              <a:ext cx="461963" cy="461962"/>
              <a:chOff x="6365876" y="3905251"/>
              <a:chExt cx="461963" cy="461962"/>
            </a:xfrm>
          </p:grpSpPr>
          <p:sp>
            <p:nvSpPr>
              <p:cNvPr id="133" name="Rectangle 501"/>
              <p:cNvSpPr>
                <a:spLocks noChangeArrowheads="1"/>
              </p:cNvSpPr>
              <p:nvPr/>
            </p:nvSpPr>
            <p:spPr bwMode="auto">
              <a:xfrm>
                <a:off x="6589713" y="4064001"/>
                <a:ext cx="14288" cy="14287"/>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4" name="Rectangle 502"/>
              <p:cNvSpPr>
                <a:spLocks noChangeArrowheads="1"/>
              </p:cNvSpPr>
              <p:nvPr/>
            </p:nvSpPr>
            <p:spPr bwMode="auto">
              <a:xfrm>
                <a:off x="6589713" y="4092576"/>
                <a:ext cx="14288" cy="14287"/>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5" name="Freeform 503"/>
              <p:cNvSpPr>
                <a:spLocks/>
              </p:cNvSpPr>
              <p:nvPr/>
            </p:nvSpPr>
            <p:spPr bwMode="auto">
              <a:xfrm>
                <a:off x="6402388" y="3933826"/>
                <a:ext cx="136525" cy="230187"/>
              </a:xfrm>
              <a:custGeom>
                <a:avLst/>
                <a:gdLst>
                  <a:gd name="T0" fmla="*/ 76 w 76"/>
                  <a:gd name="T1" fmla="*/ 128 h 128"/>
                  <a:gd name="T2" fmla="*/ 68 w 76"/>
                  <a:gd name="T3" fmla="*/ 128 h 128"/>
                  <a:gd name="T4" fmla="*/ 68 w 76"/>
                  <a:gd name="T5" fmla="*/ 96 h 128"/>
                  <a:gd name="T6" fmla="*/ 60 w 76"/>
                  <a:gd name="T7" fmla="*/ 88 h 128"/>
                  <a:gd name="T8" fmla="*/ 34 w 76"/>
                  <a:gd name="T9" fmla="*/ 88 h 128"/>
                  <a:gd name="T10" fmla="*/ 0 w 76"/>
                  <a:gd name="T11" fmla="*/ 33 h 128"/>
                  <a:gd name="T12" fmla="*/ 0 w 76"/>
                  <a:gd name="T13" fmla="*/ 0 h 128"/>
                  <a:gd name="T14" fmla="*/ 8 w 76"/>
                  <a:gd name="T15" fmla="*/ 0 h 128"/>
                  <a:gd name="T16" fmla="*/ 8 w 76"/>
                  <a:gd name="T17" fmla="*/ 31 h 128"/>
                  <a:gd name="T18" fmla="*/ 38 w 76"/>
                  <a:gd name="T19" fmla="*/ 80 h 128"/>
                  <a:gd name="T20" fmla="*/ 60 w 76"/>
                  <a:gd name="T21" fmla="*/ 80 h 128"/>
                  <a:gd name="T22" fmla="*/ 76 w 76"/>
                  <a:gd name="T23" fmla="*/ 96 h 128"/>
                  <a:gd name="T24" fmla="*/ 76 w 76"/>
                  <a:gd name="T25"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128">
                    <a:moveTo>
                      <a:pt x="76" y="128"/>
                    </a:moveTo>
                    <a:cubicBezTo>
                      <a:pt x="68" y="128"/>
                      <a:pt x="68" y="128"/>
                      <a:pt x="68" y="128"/>
                    </a:cubicBezTo>
                    <a:cubicBezTo>
                      <a:pt x="68" y="96"/>
                      <a:pt x="68" y="96"/>
                      <a:pt x="68" y="96"/>
                    </a:cubicBezTo>
                    <a:cubicBezTo>
                      <a:pt x="68" y="92"/>
                      <a:pt x="65" y="88"/>
                      <a:pt x="60" y="88"/>
                    </a:cubicBezTo>
                    <a:cubicBezTo>
                      <a:pt x="34" y="88"/>
                      <a:pt x="34" y="88"/>
                      <a:pt x="34" y="88"/>
                    </a:cubicBezTo>
                    <a:cubicBezTo>
                      <a:pt x="0" y="33"/>
                      <a:pt x="0" y="33"/>
                      <a:pt x="0" y="33"/>
                    </a:cubicBezTo>
                    <a:cubicBezTo>
                      <a:pt x="0" y="0"/>
                      <a:pt x="0" y="0"/>
                      <a:pt x="0" y="0"/>
                    </a:cubicBezTo>
                    <a:cubicBezTo>
                      <a:pt x="8" y="0"/>
                      <a:pt x="8" y="0"/>
                      <a:pt x="8" y="0"/>
                    </a:cubicBezTo>
                    <a:cubicBezTo>
                      <a:pt x="8" y="31"/>
                      <a:pt x="8" y="31"/>
                      <a:pt x="8" y="31"/>
                    </a:cubicBezTo>
                    <a:cubicBezTo>
                      <a:pt x="38" y="80"/>
                      <a:pt x="38" y="80"/>
                      <a:pt x="38" y="80"/>
                    </a:cubicBezTo>
                    <a:cubicBezTo>
                      <a:pt x="60" y="80"/>
                      <a:pt x="60" y="80"/>
                      <a:pt x="60" y="80"/>
                    </a:cubicBezTo>
                    <a:cubicBezTo>
                      <a:pt x="69" y="80"/>
                      <a:pt x="76" y="87"/>
                      <a:pt x="76" y="96"/>
                    </a:cubicBezTo>
                    <a:lnTo>
                      <a:pt x="76" y="128"/>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6" name="Freeform 504"/>
              <p:cNvSpPr>
                <a:spLocks noEditPoints="1"/>
              </p:cNvSpPr>
              <p:nvPr/>
            </p:nvSpPr>
            <p:spPr bwMode="auto">
              <a:xfrm>
                <a:off x="6402388" y="3905251"/>
                <a:ext cx="57150" cy="57150"/>
              </a:xfrm>
              <a:custGeom>
                <a:avLst/>
                <a:gdLst>
                  <a:gd name="T0" fmla="*/ 16 w 32"/>
                  <a:gd name="T1" fmla="*/ 32 h 32"/>
                  <a:gd name="T2" fmla="*/ 0 w 32"/>
                  <a:gd name="T3" fmla="*/ 16 h 32"/>
                  <a:gd name="T4" fmla="*/ 16 w 32"/>
                  <a:gd name="T5" fmla="*/ 0 h 32"/>
                  <a:gd name="T6" fmla="*/ 32 w 32"/>
                  <a:gd name="T7" fmla="*/ 16 h 32"/>
                  <a:gd name="T8" fmla="*/ 16 w 32"/>
                  <a:gd name="T9" fmla="*/ 32 h 32"/>
                  <a:gd name="T10" fmla="*/ 16 w 32"/>
                  <a:gd name="T11" fmla="*/ 8 h 32"/>
                  <a:gd name="T12" fmla="*/ 8 w 32"/>
                  <a:gd name="T13" fmla="*/ 16 h 32"/>
                  <a:gd name="T14" fmla="*/ 16 w 32"/>
                  <a:gd name="T15" fmla="*/ 24 h 32"/>
                  <a:gd name="T16" fmla="*/ 24 w 32"/>
                  <a:gd name="T17" fmla="*/ 16 h 32"/>
                  <a:gd name="T18" fmla="*/ 16 w 32"/>
                  <a:gd name="T19" fmla="*/ 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2">
                    <a:moveTo>
                      <a:pt x="16" y="32"/>
                    </a:moveTo>
                    <a:cubicBezTo>
                      <a:pt x="7" y="32"/>
                      <a:pt x="0" y="25"/>
                      <a:pt x="0" y="16"/>
                    </a:cubicBezTo>
                    <a:cubicBezTo>
                      <a:pt x="0" y="7"/>
                      <a:pt x="7" y="0"/>
                      <a:pt x="16" y="0"/>
                    </a:cubicBezTo>
                    <a:cubicBezTo>
                      <a:pt x="25" y="0"/>
                      <a:pt x="32" y="7"/>
                      <a:pt x="32" y="16"/>
                    </a:cubicBezTo>
                    <a:cubicBezTo>
                      <a:pt x="32" y="25"/>
                      <a:pt x="25" y="32"/>
                      <a:pt x="16" y="32"/>
                    </a:cubicBezTo>
                    <a:close/>
                    <a:moveTo>
                      <a:pt x="16" y="8"/>
                    </a:moveTo>
                    <a:cubicBezTo>
                      <a:pt x="12" y="8"/>
                      <a:pt x="8" y="12"/>
                      <a:pt x="8" y="16"/>
                    </a:cubicBezTo>
                    <a:cubicBezTo>
                      <a:pt x="8" y="20"/>
                      <a:pt x="12" y="24"/>
                      <a:pt x="16" y="24"/>
                    </a:cubicBezTo>
                    <a:cubicBezTo>
                      <a:pt x="21" y="24"/>
                      <a:pt x="24" y="20"/>
                      <a:pt x="24" y="16"/>
                    </a:cubicBezTo>
                    <a:cubicBezTo>
                      <a:pt x="24" y="12"/>
                      <a:pt x="21" y="8"/>
                      <a:pt x="16" y="8"/>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7" name="Freeform 505"/>
              <p:cNvSpPr>
                <a:spLocks/>
              </p:cNvSpPr>
              <p:nvPr/>
            </p:nvSpPr>
            <p:spPr bwMode="auto">
              <a:xfrm>
                <a:off x="6446838" y="3973513"/>
                <a:ext cx="301625" cy="76200"/>
              </a:xfrm>
              <a:custGeom>
                <a:avLst/>
                <a:gdLst>
                  <a:gd name="T0" fmla="*/ 160 w 190"/>
                  <a:gd name="T1" fmla="*/ 48 h 48"/>
                  <a:gd name="T2" fmla="*/ 29 w 190"/>
                  <a:gd name="T3" fmla="*/ 48 h 48"/>
                  <a:gd name="T4" fmla="*/ 0 w 190"/>
                  <a:gd name="T5" fmla="*/ 5 h 48"/>
                  <a:gd name="T6" fmla="*/ 8 w 190"/>
                  <a:gd name="T7" fmla="*/ 0 h 48"/>
                  <a:gd name="T8" fmla="*/ 33 w 190"/>
                  <a:gd name="T9" fmla="*/ 39 h 48"/>
                  <a:gd name="T10" fmla="*/ 156 w 190"/>
                  <a:gd name="T11" fmla="*/ 39 h 48"/>
                  <a:gd name="T12" fmla="*/ 182 w 190"/>
                  <a:gd name="T13" fmla="*/ 0 h 48"/>
                  <a:gd name="T14" fmla="*/ 190 w 190"/>
                  <a:gd name="T15" fmla="*/ 5 h 48"/>
                  <a:gd name="T16" fmla="*/ 160 w 190"/>
                  <a:gd name="T17"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0" h="48">
                    <a:moveTo>
                      <a:pt x="160" y="48"/>
                    </a:moveTo>
                    <a:lnTo>
                      <a:pt x="29" y="48"/>
                    </a:lnTo>
                    <a:lnTo>
                      <a:pt x="0" y="5"/>
                    </a:lnTo>
                    <a:lnTo>
                      <a:pt x="8" y="0"/>
                    </a:lnTo>
                    <a:lnTo>
                      <a:pt x="33" y="39"/>
                    </a:lnTo>
                    <a:lnTo>
                      <a:pt x="156" y="39"/>
                    </a:lnTo>
                    <a:lnTo>
                      <a:pt x="182" y="0"/>
                    </a:lnTo>
                    <a:lnTo>
                      <a:pt x="190" y="5"/>
                    </a:lnTo>
                    <a:lnTo>
                      <a:pt x="160" y="48"/>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8" name="Freeform 506"/>
              <p:cNvSpPr>
                <a:spLocks/>
              </p:cNvSpPr>
              <p:nvPr/>
            </p:nvSpPr>
            <p:spPr bwMode="auto">
              <a:xfrm>
                <a:off x="6654801" y="3933826"/>
                <a:ext cx="136525" cy="230187"/>
              </a:xfrm>
              <a:custGeom>
                <a:avLst/>
                <a:gdLst>
                  <a:gd name="T0" fmla="*/ 8 w 76"/>
                  <a:gd name="T1" fmla="*/ 128 h 128"/>
                  <a:gd name="T2" fmla="*/ 0 w 76"/>
                  <a:gd name="T3" fmla="*/ 128 h 128"/>
                  <a:gd name="T4" fmla="*/ 0 w 76"/>
                  <a:gd name="T5" fmla="*/ 96 h 128"/>
                  <a:gd name="T6" fmla="*/ 16 w 76"/>
                  <a:gd name="T7" fmla="*/ 80 h 128"/>
                  <a:gd name="T8" fmla="*/ 38 w 76"/>
                  <a:gd name="T9" fmla="*/ 80 h 128"/>
                  <a:gd name="T10" fmla="*/ 68 w 76"/>
                  <a:gd name="T11" fmla="*/ 31 h 128"/>
                  <a:gd name="T12" fmla="*/ 68 w 76"/>
                  <a:gd name="T13" fmla="*/ 0 h 128"/>
                  <a:gd name="T14" fmla="*/ 76 w 76"/>
                  <a:gd name="T15" fmla="*/ 0 h 128"/>
                  <a:gd name="T16" fmla="*/ 76 w 76"/>
                  <a:gd name="T17" fmla="*/ 33 h 128"/>
                  <a:gd name="T18" fmla="*/ 42 w 76"/>
                  <a:gd name="T19" fmla="*/ 88 h 128"/>
                  <a:gd name="T20" fmla="*/ 16 w 76"/>
                  <a:gd name="T21" fmla="*/ 88 h 128"/>
                  <a:gd name="T22" fmla="*/ 8 w 76"/>
                  <a:gd name="T23" fmla="*/ 96 h 128"/>
                  <a:gd name="T24" fmla="*/ 8 w 76"/>
                  <a:gd name="T25"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128">
                    <a:moveTo>
                      <a:pt x="8" y="128"/>
                    </a:moveTo>
                    <a:cubicBezTo>
                      <a:pt x="0" y="128"/>
                      <a:pt x="0" y="128"/>
                      <a:pt x="0" y="128"/>
                    </a:cubicBezTo>
                    <a:cubicBezTo>
                      <a:pt x="0" y="96"/>
                      <a:pt x="0" y="96"/>
                      <a:pt x="0" y="96"/>
                    </a:cubicBezTo>
                    <a:cubicBezTo>
                      <a:pt x="0" y="87"/>
                      <a:pt x="7" y="80"/>
                      <a:pt x="16" y="80"/>
                    </a:cubicBezTo>
                    <a:cubicBezTo>
                      <a:pt x="38" y="80"/>
                      <a:pt x="38" y="80"/>
                      <a:pt x="38" y="80"/>
                    </a:cubicBezTo>
                    <a:cubicBezTo>
                      <a:pt x="68" y="31"/>
                      <a:pt x="68" y="31"/>
                      <a:pt x="68" y="31"/>
                    </a:cubicBezTo>
                    <a:cubicBezTo>
                      <a:pt x="68" y="0"/>
                      <a:pt x="68" y="0"/>
                      <a:pt x="68" y="0"/>
                    </a:cubicBezTo>
                    <a:cubicBezTo>
                      <a:pt x="76" y="0"/>
                      <a:pt x="76" y="0"/>
                      <a:pt x="76" y="0"/>
                    </a:cubicBezTo>
                    <a:cubicBezTo>
                      <a:pt x="76" y="33"/>
                      <a:pt x="76" y="33"/>
                      <a:pt x="76" y="33"/>
                    </a:cubicBezTo>
                    <a:cubicBezTo>
                      <a:pt x="42" y="88"/>
                      <a:pt x="42" y="88"/>
                      <a:pt x="42" y="88"/>
                    </a:cubicBezTo>
                    <a:cubicBezTo>
                      <a:pt x="16" y="88"/>
                      <a:pt x="16" y="88"/>
                      <a:pt x="16" y="88"/>
                    </a:cubicBezTo>
                    <a:cubicBezTo>
                      <a:pt x="12" y="88"/>
                      <a:pt x="8" y="92"/>
                      <a:pt x="8" y="96"/>
                    </a:cubicBezTo>
                    <a:lnTo>
                      <a:pt x="8" y="128"/>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9" name="Freeform 507"/>
              <p:cNvSpPr>
                <a:spLocks noEditPoints="1"/>
              </p:cNvSpPr>
              <p:nvPr/>
            </p:nvSpPr>
            <p:spPr bwMode="auto">
              <a:xfrm>
                <a:off x="6734176" y="3905251"/>
                <a:ext cx="57150" cy="57150"/>
              </a:xfrm>
              <a:custGeom>
                <a:avLst/>
                <a:gdLst>
                  <a:gd name="T0" fmla="*/ 16 w 32"/>
                  <a:gd name="T1" fmla="*/ 32 h 32"/>
                  <a:gd name="T2" fmla="*/ 0 w 32"/>
                  <a:gd name="T3" fmla="*/ 16 h 32"/>
                  <a:gd name="T4" fmla="*/ 16 w 32"/>
                  <a:gd name="T5" fmla="*/ 0 h 32"/>
                  <a:gd name="T6" fmla="*/ 32 w 32"/>
                  <a:gd name="T7" fmla="*/ 16 h 32"/>
                  <a:gd name="T8" fmla="*/ 16 w 32"/>
                  <a:gd name="T9" fmla="*/ 32 h 32"/>
                  <a:gd name="T10" fmla="*/ 16 w 32"/>
                  <a:gd name="T11" fmla="*/ 8 h 32"/>
                  <a:gd name="T12" fmla="*/ 8 w 32"/>
                  <a:gd name="T13" fmla="*/ 16 h 32"/>
                  <a:gd name="T14" fmla="*/ 16 w 32"/>
                  <a:gd name="T15" fmla="*/ 24 h 32"/>
                  <a:gd name="T16" fmla="*/ 24 w 32"/>
                  <a:gd name="T17" fmla="*/ 16 h 32"/>
                  <a:gd name="T18" fmla="*/ 16 w 32"/>
                  <a:gd name="T19" fmla="*/ 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2">
                    <a:moveTo>
                      <a:pt x="16" y="32"/>
                    </a:moveTo>
                    <a:cubicBezTo>
                      <a:pt x="7" y="32"/>
                      <a:pt x="0" y="25"/>
                      <a:pt x="0" y="16"/>
                    </a:cubicBezTo>
                    <a:cubicBezTo>
                      <a:pt x="0" y="7"/>
                      <a:pt x="7" y="0"/>
                      <a:pt x="16" y="0"/>
                    </a:cubicBezTo>
                    <a:cubicBezTo>
                      <a:pt x="25" y="0"/>
                      <a:pt x="32" y="7"/>
                      <a:pt x="32" y="16"/>
                    </a:cubicBezTo>
                    <a:cubicBezTo>
                      <a:pt x="32" y="25"/>
                      <a:pt x="25" y="32"/>
                      <a:pt x="16" y="32"/>
                    </a:cubicBezTo>
                    <a:close/>
                    <a:moveTo>
                      <a:pt x="16" y="8"/>
                    </a:moveTo>
                    <a:cubicBezTo>
                      <a:pt x="12" y="8"/>
                      <a:pt x="8" y="12"/>
                      <a:pt x="8" y="16"/>
                    </a:cubicBezTo>
                    <a:cubicBezTo>
                      <a:pt x="8" y="20"/>
                      <a:pt x="12" y="24"/>
                      <a:pt x="16" y="24"/>
                    </a:cubicBezTo>
                    <a:cubicBezTo>
                      <a:pt x="21" y="24"/>
                      <a:pt x="24" y="20"/>
                      <a:pt x="24" y="16"/>
                    </a:cubicBezTo>
                    <a:cubicBezTo>
                      <a:pt x="24" y="12"/>
                      <a:pt x="21" y="8"/>
                      <a:pt x="16" y="8"/>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0" name="Freeform 508"/>
              <p:cNvSpPr>
                <a:spLocks/>
              </p:cNvSpPr>
              <p:nvPr/>
            </p:nvSpPr>
            <p:spPr bwMode="auto">
              <a:xfrm>
                <a:off x="6365876" y="4289426"/>
                <a:ext cx="461963" cy="77787"/>
              </a:xfrm>
              <a:custGeom>
                <a:avLst/>
                <a:gdLst>
                  <a:gd name="T0" fmla="*/ 244 w 256"/>
                  <a:gd name="T1" fmla="*/ 43 h 43"/>
                  <a:gd name="T2" fmla="*/ 12 w 256"/>
                  <a:gd name="T3" fmla="*/ 43 h 43"/>
                  <a:gd name="T4" fmla="*/ 0 w 256"/>
                  <a:gd name="T5" fmla="*/ 27 h 43"/>
                  <a:gd name="T6" fmla="*/ 0 w 256"/>
                  <a:gd name="T7" fmla="*/ 17 h 43"/>
                  <a:gd name="T8" fmla="*/ 30 w 256"/>
                  <a:gd name="T9" fmla="*/ 0 h 43"/>
                  <a:gd name="T10" fmla="*/ 34 w 256"/>
                  <a:gd name="T11" fmla="*/ 6 h 43"/>
                  <a:gd name="T12" fmla="*/ 8 w 256"/>
                  <a:gd name="T13" fmla="*/ 21 h 43"/>
                  <a:gd name="T14" fmla="*/ 8 w 256"/>
                  <a:gd name="T15" fmla="*/ 27 h 43"/>
                  <a:gd name="T16" fmla="*/ 12 w 256"/>
                  <a:gd name="T17" fmla="*/ 35 h 43"/>
                  <a:gd name="T18" fmla="*/ 244 w 256"/>
                  <a:gd name="T19" fmla="*/ 35 h 43"/>
                  <a:gd name="T20" fmla="*/ 248 w 256"/>
                  <a:gd name="T21" fmla="*/ 27 h 43"/>
                  <a:gd name="T22" fmla="*/ 248 w 256"/>
                  <a:gd name="T23" fmla="*/ 21 h 43"/>
                  <a:gd name="T24" fmla="*/ 222 w 256"/>
                  <a:gd name="T25" fmla="*/ 6 h 43"/>
                  <a:gd name="T26" fmla="*/ 226 w 256"/>
                  <a:gd name="T27" fmla="*/ 0 h 43"/>
                  <a:gd name="T28" fmla="*/ 256 w 256"/>
                  <a:gd name="T29" fmla="*/ 17 h 43"/>
                  <a:gd name="T30" fmla="*/ 256 w 256"/>
                  <a:gd name="T31" fmla="*/ 27 h 43"/>
                  <a:gd name="T32" fmla="*/ 244 w 256"/>
                  <a:gd name="T33"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6" h="43">
                    <a:moveTo>
                      <a:pt x="244" y="43"/>
                    </a:moveTo>
                    <a:cubicBezTo>
                      <a:pt x="12" y="43"/>
                      <a:pt x="12" y="43"/>
                      <a:pt x="12" y="43"/>
                    </a:cubicBezTo>
                    <a:cubicBezTo>
                      <a:pt x="6" y="43"/>
                      <a:pt x="0" y="36"/>
                      <a:pt x="0" y="27"/>
                    </a:cubicBezTo>
                    <a:cubicBezTo>
                      <a:pt x="0" y="17"/>
                      <a:pt x="0" y="17"/>
                      <a:pt x="0" y="17"/>
                    </a:cubicBezTo>
                    <a:cubicBezTo>
                      <a:pt x="30" y="0"/>
                      <a:pt x="30" y="0"/>
                      <a:pt x="30" y="0"/>
                    </a:cubicBezTo>
                    <a:cubicBezTo>
                      <a:pt x="34" y="6"/>
                      <a:pt x="34" y="6"/>
                      <a:pt x="34" y="6"/>
                    </a:cubicBezTo>
                    <a:cubicBezTo>
                      <a:pt x="8" y="21"/>
                      <a:pt x="8" y="21"/>
                      <a:pt x="8" y="21"/>
                    </a:cubicBezTo>
                    <a:cubicBezTo>
                      <a:pt x="8" y="27"/>
                      <a:pt x="8" y="27"/>
                      <a:pt x="8" y="27"/>
                    </a:cubicBezTo>
                    <a:cubicBezTo>
                      <a:pt x="8" y="32"/>
                      <a:pt x="11" y="35"/>
                      <a:pt x="12" y="35"/>
                    </a:cubicBezTo>
                    <a:cubicBezTo>
                      <a:pt x="244" y="35"/>
                      <a:pt x="244" y="35"/>
                      <a:pt x="244" y="35"/>
                    </a:cubicBezTo>
                    <a:cubicBezTo>
                      <a:pt x="245" y="35"/>
                      <a:pt x="248" y="32"/>
                      <a:pt x="248" y="27"/>
                    </a:cubicBezTo>
                    <a:cubicBezTo>
                      <a:pt x="248" y="21"/>
                      <a:pt x="248" y="21"/>
                      <a:pt x="248" y="21"/>
                    </a:cubicBezTo>
                    <a:cubicBezTo>
                      <a:pt x="222" y="6"/>
                      <a:pt x="222" y="6"/>
                      <a:pt x="222" y="6"/>
                    </a:cubicBezTo>
                    <a:cubicBezTo>
                      <a:pt x="226" y="0"/>
                      <a:pt x="226" y="0"/>
                      <a:pt x="226" y="0"/>
                    </a:cubicBezTo>
                    <a:cubicBezTo>
                      <a:pt x="256" y="17"/>
                      <a:pt x="256" y="17"/>
                      <a:pt x="256" y="17"/>
                    </a:cubicBezTo>
                    <a:cubicBezTo>
                      <a:pt x="256" y="27"/>
                      <a:pt x="256" y="27"/>
                      <a:pt x="256" y="27"/>
                    </a:cubicBezTo>
                    <a:cubicBezTo>
                      <a:pt x="256" y="36"/>
                      <a:pt x="251" y="43"/>
                      <a:pt x="244" y="43"/>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1" name="Freeform 509"/>
              <p:cNvSpPr>
                <a:spLocks/>
              </p:cNvSpPr>
              <p:nvPr/>
            </p:nvSpPr>
            <p:spPr bwMode="auto">
              <a:xfrm>
                <a:off x="6615113" y="4287838"/>
                <a:ext cx="114300" cy="44450"/>
              </a:xfrm>
              <a:custGeom>
                <a:avLst/>
                <a:gdLst>
                  <a:gd name="T0" fmla="*/ 38 w 72"/>
                  <a:gd name="T1" fmla="*/ 28 h 28"/>
                  <a:gd name="T2" fmla="*/ 0 w 72"/>
                  <a:gd name="T3" fmla="*/ 9 h 28"/>
                  <a:gd name="T4" fmla="*/ 4 w 72"/>
                  <a:gd name="T5" fmla="*/ 0 h 28"/>
                  <a:gd name="T6" fmla="*/ 38 w 72"/>
                  <a:gd name="T7" fmla="*/ 17 h 28"/>
                  <a:gd name="T8" fmla="*/ 68 w 72"/>
                  <a:gd name="T9" fmla="*/ 1 h 28"/>
                  <a:gd name="T10" fmla="*/ 72 w 72"/>
                  <a:gd name="T11" fmla="*/ 8 h 28"/>
                  <a:gd name="T12" fmla="*/ 38 w 72"/>
                  <a:gd name="T13" fmla="*/ 28 h 28"/>
                </a:gdLst>
                <a:ahLst/>
                <a:cxnLst>
                  <a:cxn ang="0">
                    <a:pos x="T0" y="T1"/>
                  </a:cxn>
                  <a:cxn ang="0">
                    <a:pos x="T2" y="T3"/>
                  </a:cxn>
                  <a:cxn ang="0">
                    <a:pos x="T4" y="T5"/>
                  </a:cxn>
                  <a:cxn ang="0">
                    <a:pos x="T6" y="T7"/>
                  </a:cxn>
                  <a:cxn ang="0">
                    <a:pos x="T8" y="T9"/>
                  </a:cxn>
                  <a:cxn ang="0">
                    <a:pos x="T10" y="T11"/>
                  </a:cxn>
                  <a:cxn ang="0">
                    <a:pos x="T12" y="T13"/>
                  </a:cxn>
                </a:cxnLst>
                <a:rect l="0" t="0" r="r" b="b"/>
                <a:pathLst>
                  <a:path w="72" h="28">
                    <a:moveTo>
                      <a:pt x="38" y="28"/>
                    </a:moveTo>
                    <a:lnTo>
                      <a:pt x="0" y="9"/>
                    </a:lnTo>
                    <a:lnTo>
                      <a:pt x="4" y="0"/>
                    </a:lnTo>
                    <a:lnTo>
                      <a:pt x="38" y="17"/>
                    </a:lnTo>
                    <a:lnTo>
                      <a:pt x="68" y="1"/>
                    </a:lnTo>
                    <a:lnTo>
                      <a:pt x="72" y="8"/>
                    </a:lnTo>
                    <a:lnTo>
                      <a:pt x="38" y="28"/>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2" name="Freeform 510"/>
              <p:cNvSpPr>
                <a:spLocks/>
              </p:cNvSpPr>
              <p:nvPr/>
            </p:nvSpPr>
            <p:spPr bwMode="auto">
              <a:xfrm>
                <a:off x="6464301" y="4287838"/>
                <a:ext cx="114300" cy="44450"/>
              </a:xfrm>
              <a:custGeom>
                <a:avLst/>
                <a:gdLst>
                  <a:gd name="T0" fmla="*/ 34 w 72"/>
                  <a:gd name="T1" fmla="*/ 28 h 28"/>
                  <a:gd name="T2" fmla="*/ 0 w 72"/>
                  <a:gd name="T3" fmla="*/ 8 h 28"/>
                  <a:gd name="T4" fmla="*/ 4 w 72"/>
                  <a:gd name="T5" fmla="*/ 1 h 28"/>
                  <a:gd name="T6" fmla="*/ 34 w 72"/>
                  <a:gd name="T7" fmla="*/ 17 h 28"/>
                  <a:gd name="T8" fmla="*/ 68 w 72"/>
                  <a:gd name="T9" fmla="*/ 0 h 28"/>
                  <a:gd name="T10" fmla="*/ 72 w 72"/>
                  <a:gd name="T11" fmla="*/ 9 h 28"/>
                  <a:gd name="T12" fmla="*/ 34 w 72"/>
                  <a:gd name="T13" fmla="*/ 28 h 28"/>
                </a:gdLst>
                <a:ahLst/>
                <a:cxnLst>
                  <a:cxn ang="0">
                    <a:pos x="T0" y="T1"/>
                  </a:cxn>
                  <a:cxn ang="0">
                    <a:pos x="T2" y="T3"/>
                  </a:cxn>
                  <a:cxn ang="0">
                    <a:pos x="T4" y="T5"/>
                  </a:cxn>
                  <a:cxn ang="0">
                    <a:pos x="T6" y="T7"/>
                  </a:cxn>
                  <a:cxn ang="0">
                    <a:pos x="T8" y="T9"/>
                  </a:cxn>
                  <a:cxn ang="0">
                    <a:pos x="T10" y="T11"/>
                  </a:cxn>
                  <a:cxn ang="0">
                    <a:pos x="T12" y="T13"/>
                  </a:cxn>
                </a:cxnLst>
                <a:rect l="0" t="0" r="r" b="b"/>
                <a:pathLst>
                  <a:path w="72" h="28">
                    <a:moveTo>
                      <a:pt x="34" y="28"/>
                    </a:moveTo>
                    <a:lnTo>
                      <a:pt x="0" y="8"/>
                    </a:lnTo>
                    <a:lnTo>
                      <a:pt x="4" y="1"/>
                    </a:lnTo>
                    <a:lnTo>
                      <a:pt x="34" y="17"/>
                    </a:lnTo>
                    <a:lnTo>
                      <a:pt x="68" y="0"/>
                    </a:lnTo>
                    <a:lnTo>
                      <a:pt x="72" y="9"/>
                    </a:lnTo>
                    <a:lnTo>
                      <a:pt x="34" y="28"/>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3" name="Freeform 511"/>
              <p:cNvSpPr>
                <a:spLocks noEditPoints="1"/>
              </p:cNvSpPr>
              <p:nvPr/>
            </p:nvSpPr>
            <p:spPr bwMode="auto">
              <a:xfrm>
                <a:off x="6402388" y="4208463"/>
                <a:ext cx="85725" cy="100012"/>
              </a:xfrm>
              <a:custGeom>
                <a:avLst/>
                <a:gdLst>
                  <a:gd name="T0" fmla="*/ 24 w 48"/>
                  <a:gd name="T1" fmla="*/ 56 h 56"/>
                  <a:gd name="T2" fmla="*/ 0 w 48"/>
                  <a:gd name="T3" fmla="*/ 26 h 56"/>
                  <a:gd name="T4" fmla="*/ 24 w 48"/>
                  <a:gd name="T5" fmla="*/ 0 h 56"/>
                  <a:gd name="T6" fmla="*/ 48 w 48"/>
                  <a:gd name="T7" fmla="*/ 26 h 56"/>
                  <a:gd name="T8" fmla="*/ 24 w 48"/>
                  <a:gd name="T9" fmla="*/ 56 h 56"/>
                  <a:gd name="T10" fmla="*/ 24 w 48"/>
                  <a:gd name="T11" fmla="*/ 8 h 56"/>
                  <a:gd name="T12" fmla="*/ 8 w 48"/>
                  <a:gd name="T13" fmla="*/ 26 h 56"/>
                  <a:gd name="T14" fmla="*/ 24 w 48"/>
                  <a:gd name="T15" fmla="*/ 48 h 56"/>
                  <a:gd name="T16" fmla="*/ 40 w 48"/>
                  <a:gd name="T17" fmla="*/ 26 h 56"/>
                  <a:gd name="T18" fmla="*/ 24 w 48"/>
                  <a:gd name="T19" fmla="*/ 8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56">
                    <a:moveTo>
                      <a:pt x="24" y="56"/>
                    </a:moveTo>
                    <a:cubicBezTo>
                      <a:pt x="11" y="56"/>
                      <a:pt x="0" y="43"/>
                      <a:pt x="0" y="26"/>
                    </a:cubicBezTo>
                    <a:cubicBezTo>
                      <a:pt x="0" y="14"/>
                      <a:pt x="3" y="0"/>
                      <a:pt x="24" y="0"/>
                    </a:cubicBezTo>
                    <a:cubicBezTo>
                      <a:pt x="45" y="0"/>
                      <a:pt x="48" y="14"/>
                      <a:pt x="48" y="26"/>
                    </a:cubicBezTo>
                    <a:cubicBezTo>
                      <a:pt x="48" y="43"/>
                      <a:pt x="38" y="56"/>
                      <a:pt x="24" y="56"/>
                    </a:cubicBezTo>
                    <a:close/>
                    <a:moveTo>
                      <a:pt x="24" y="8"/>
                    </a:moveTo>
                    <a:cubicBezTo>
                      <a:pt x="12" y="8"/>
                      <a:pt x="8" y="12"/>
                      <a:pt x="8" y="26"/>
                    </a:cubicBezTo>
                    <a:cubicBezTo>
                      <a:pt x="8" y="37"/>
                      <a:pt x="14" y="48"/>
                      <a:pt x="24" y="48"/>
                    </a:cubicBezTo>
                    <a:cubicBezTo>
                      <a:pt x="35" y="48"/>
                      <a:pt x="40" y="37"/>
                      <a:pt x="40" y="26"/>
                    </a:cubicBezTo>
                    <a:cubicBezTo>
                      <a:pt x="40" y="12"/>
                      <a:pt x="36" y="8"/>
                      <a:pt x="24" y="8"/>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4" name="Freeform 512"/>
              <p:cNvSpPr>
                <a:spLocks noEditPoints="1"/>
              </p:cNvSpPr>
              <p:nvPr/>
            </p:nvSpPr>
            <p:spPr bwMode="auto">
              <a:xfrm>
                <a:off x="6553201" y="4208463"/>
                <a:ext cx="87313" cy="100012"/>
              </a:xfrm>
              <a:custGeom>
                <a:avLst/>
                <a:gdLst>
                  <a:gd name="T0" fmla="*/ 24 w 48"/>
                  <a:gd name="T1" fmla="*/ 56 h 56"/>
                  <a:gd name="T2" fmla="*/ 0 w 48"/>
                  <a:gd name="T3" fmla="*/ 26 h 56"/>
                  <a:gd name="T4" fmla="*/ 24 w 48"/>
                  <a:gd name="T5" fmla="*/ 0 h 56"/>
                  <a:gd name="T6" fmla="*/ 48 w 48"/>
                  <a:gd name="T7" fmla="*/ 26 h 56"/>
                  <a:gd name="T8" fmla="*/ 24 w 48"/>
                  <a:gd name="T9" fmla="*/ 56 h 56"/>
                  <a:gd name="T10" fmla="*/ 24 w 48"/>
                  <a:gd name="T11" fmla="*/ 8 h 56"/>
                  <a:gd name="T12" fmla="*/ 8 w 48"/>
                  <a:gd name="T13" fmla="*/ 26 h 56"/>
                  <a:gd name="T14" fmla="*/ 24 w 48"/>
                  <a:gd name="T15" fmla="*/ 48 h 56"/>
                  <a:gd name="T16" fmla="*/ 40 w 48"/>
                  <a:gd name="T17" fmla="*/ 26 h 56"/>
                  <a:gd name="T18" fmla="*/ 24 w 48"/>
                  <a:gd name="T19" fmla="*/ 8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56">
                    <a:moveTo>
                      <a:pt x="24" y="56"/>
                    </a:moveTo>
                    <a:cubicBezTo>
                      <a:pt x="11" y="56"/>
                      <a:pt x="0" y="43"/>
                      <a:pt x="0" y="26"/>
                    </a:cubicBezTo>
                    <a:cubicBezTo>
                      <a:pt x="0" y="14"/>
                      <a:pt x="3" y="0"/>
                      <a:pt x="24" y="0"/>
                    </a:cubicBezTo>
                    <a:cubicBezTo>
                      <a:pt x="45" y="0"/>
                      <a:pt x="48" y="14"/>
                      <a:pt x="48" y="26"/>
                    </a:cubicBezTo>
                    <a:cubicBezTo>
                      <a:pt x="48" y="43"/>
                      <a:pt x="38" y="56"/>
                      <a:pt x="24" y="56"/>
                    </a:cubicBezTo>
                    <a:close/>
                    <a:moveTo>
                      <a:pt x="24" y="8"/>
                    </a:moveTo>
                    <a:cubicBezTo>
                      <a:pt x="12" y="8"/>
                      <a:pt x="8" y="12"/>
                      <a:pt x="8" y="26"/>
                    </a:cubicBezTo>
                    <a:cubicBezTo>
                      <a:pt x="8" y="37"/>
                      <a:pt x="14" y="48"/>
                      <a:pt x="24" y="48"/>
                    </a:cubicBezTo>
                    <a:cubicBezTo>
                      <a:pt x="35" y="48"/>
                      <a:pt x="40" y="37"/>
                      <a:pt x="40" y="26"/>
                    </a:cubicBezTo>
                    <a:cubicBezTo>
                      <a:pt x="40" y="12"/>
                      <a:pt x="36" y="8"/>
                      <a:pt x="24" y="8"/>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5" name="Freeform 513"/>
              <p:cNvSpPr>
                <a:spLocks noEditPoints="1"/>
              </p:cNvSpPr>
              <p:nvPr/>
            </p:nvSpPr>
            <p:spPr bwMode="auto">
              <a:xfrm>
                <a:off x="6705601" y="4208463"/>
                <a:ext cx="85725" cy="100012"/>
              </a:xfrm>
              <a:custGeom>
                <a:avLst/>
                <a:gdLst>
                  <a:gd name="T0" fmla="*/ 24 w 48"/>
                  <a:gd name="T1" fmla="*/ 56 h 56"/>
                  <a:gd name="T2" fmla="*/ 0 w 48"/>
                  <a:gd name="T3" fmla="*/ 26 h 56"/>
                  <a:gd name="T4" fmla="*/ 24 w 48"/>
                  <a:gd name="T5" fmla="*/ 0 h 56"/>
                  <a:gd name="T6" fmla="*/ 48 w 48"/>
                  <a:gd name="T7" fmla="*/ 26 h 56"/>
                  <a:gd name="T8" fmla="*/ 24 w 48"/>
                  <a:gd name="T9" fmla="*/ 56 h 56"/>
                  <a:gd name="T10" fmla="*/ 24 w 48"/>
                  <a:gd name="T11" fmla="*/ 8 h 56"/>
                  <a:gd name="T12" fmla="*/ 8 w 48"/>
                  <a:gd name="T13" fmla="*/ 26 h 56"/>
                  <a:gd name="T14" fmla="*/ 24 w 48"/>
                  <a:gd name="T15" fmla="*/ 48 h 56"/>
                  <a:gd name="T16" fmla="*/ 40 w 48"/>
                  <a:gd name="T17" fmla="*/ 26 h 56"/>
                  <a:gd name="T18" fmla="*/ 24 w 48"/>
                  <a:gd name="T19" fmla="*/ 8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56">
                    <a:moveTo>
                      <a:pt x="24" y="56"/>
                    </a:moveTo>
                    <a:cubicBezTo>
                      <a:pt x="11" y="56"/>
                      <a:pt x="0" y="43"/>
                      <a:pt x="0" y="26"/>
                    </a:cubicBezTo>
                    <a:cubicBezTo>
                      <a:pt x="0" y="14"/>
                      <a:pt x="3" y="0"/>
                      <a:pt x="24" y="0"/>
                    </a:cubicBezTo>
                    <a:cubicBezTo>
                      <a:pt x="45" y="0"/>
                      <a:pt x="48" y="14"/>
                      <a:pt x="48" y="26"/>
                    </a:cubicBezTo>
                    <a:cubicBezTo>
                      <a:pt x="48" y="43"/>
                      <a:pt x="38" y="56"/>
                      <a:pt x="24" y="56"/>
                    </a:cubicBezTo>
                    <a:close/>
                    <a:moveTo>
                      <a:pt x="24" y="8"/>
                    </a:moveTo>
                    <a:cubicBezTo>
                      <a:pt x="12" y="8"/>
                      <a:pt x="8" y="12"/>
                      <a:pt x="8" y="26"/>
                    </a:cubicBezTo>
                    <a:cubicBezTo>
                      <a:pt x="8" y="37"/>
                      <a:pt x="14" y="48"/>
                      <a:pt x="24" y="48"/>
                    </a:cubicBezTo>
                    <a:cubicBezTo>
                      <a:pt x="35" y="48"/>
                      <a:pt x="40" y="37"/>
                      <a:pt x="40" y="26"/>
                    </a:cubicBezTo>
                    <a:cubicBezTo>
                      <a:pt x="40" y="12"/>
                      <a:pt x="36" y="8"/>
                      <a:pt x="24" y="8"/>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6" name="Rectangle 514"/>
              <p:cNvSpPr>
                <a:spLocks noChangeArrowheads="1"/>
              </p:cNvSpPr>
              <p:nvPr/>
            </p:nvSpPr>
            <p:spPr bwMode="auto">
              <a:xfrm>
                <a:off x="6510338" y="4322763"/>
                <a:ext cx="14288" cy="22225"/>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7" name="Rectangle 515"/>
              <p:cNvSpPr>
                <a:spLocks noChangeArrowheads="1"/>
              </p:cNvSpPr>
              <p:nvPr/>
            </p:nvSpPr>
            <p:spPr bwMode="auto">
              <a:xfrm>
                <a:off x="6669088" y="4322763"/>
                <a:ext cx="14288" cy="22225"/>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8" name="Freeform 516"/>
              <p:cNvSpPr>
                <a:spLocks noEditPoints="1"/>
              </p:cNvSpPr>
              <p:nvPr/>
            </p:nvSpPr>
            <p:spPr bwMode="auto">
              <a:xfrm>
                <a:off x="6546851" y="3919538"/>
                <a:ext cx="100013" cy="101600"/>
              </a:xfrm>
              <a:custGeom>
                <a:avLst/>
                <a:gdLst>
                  <a:gd name="T0" fmla="*/ 28 w 56"/>
                  <a:gd name="T1" fmla="*/ 56 h 56"/>
                  <a:gd name="T2" fmla="*/ 0 w 56"/>
                  <a:gd name="T3" fmla="*/ 28 h 56"/>
                  <a:gd name="T4" fmla="*/ 28 w 56"/>
                  <a:gd name="T5" fmla="*/ 0 h 56"/>
                  <a:gd name="T6" fmla="*/ 56 w 56"/>
                  <a:gd name="T7" fmla="*/ 28 h 56"/>
                  <a:gd name="T8" fmla="*/ 28 w 56"/>
                  <a:gd name="T9" fmla="*/ 56 h 56"/>
                  <a:gd name="T10" fmla="*/ 28 w 56"/>
                  <a:gd name="T11" fmla="*/ 8 h 56"/>
                  <a:gd name="T12" fmla="*/ 8 w 56"/>
                  <a:gd name="T13" fmla="*/ 28 h 56"/>
                  <a:gd name="T14" fmla="*/ 28 w 56"/>
                  <a:gd name="T15" fmla="*/ 48 h 56"/>
                  <a:gd name="T16" fmla="*/ 48 w 56"/>
                  <a:gd name="T17" fmla="*/ 28 h 56"/>
                  <a:gd name="T18" fmla="*/ 28 w 56"/>
                  <a:gd name="T19" fmla="*/ 8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56">
                    <a:moveTo>
                      <a:pt x="28" y="56"/>
                    </a:moveTo>
                    <a:cubicBezTo>
                      <a:pt x="13" y="56"/>
                      <a:pt x="0" y="43"/>
                      <a:pt x="0" y="28"/>
                    </a:cubicBezTo>
                    <a:cubicBezTo>
                      <a:pt x="0" y="13"/>
                      <a:pt x="13" y="0"/>
                      <a:pt x="28" y="0"/>
                    </a:cubicBezTo>
                    <a:cubicBezTo>
                      <a:pt x="44" y="0"/>
                      <a:pt x="56" y="13"/>
                      <a:pt x="56" y="28"/>
                    </a:cubicBezTo>
                    <a:cubicBezTo>
                      <a:pt x="56" y="43"/>
                      <a:pt x="44" y="56"/>
                      <a:pt x="28" y="56"/>
                    </a:cubicBezTo>
                    <a:close/>
                    <a:moveTo>
                      <a:pt x="28" y="8"/>
                    </a:moveTo>
                    <a:cubicBezTo>
                      <a:pt x="17" y="8"/>
                      <a:pt x="8" y="17"/>
                      <a:pt x="8" y="28"/>
                    </a:cubicBezTo>
                    <a:cubicBezTo>
                      <a:pt x="8" y="39"/>
                      <a:pt x="17" y="48"/>
                      <a:pt x="28" y="48"/>
                    </a:cubicBezTo>
                    <a:cubicBezTo>
                      <a:pt x="39" y="48"/>
                      <a:pt x="48" y="39"/>
                      <a:pt x="48" y="28"/>
                    </a:cubicBezTo>
                    <a:cubicBezTo>
                      <a:pt x="48" y="17"/>
                      <a:pt x="39" y="8"/>
                      <a:pt x="28" y="8"/>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9" name="Rectangle 517"/>
              <p:cNvSpPr>
                <a:spLocks noChangeArrowheads="1"/>
              </p:cNvSpPr>
              <p:nvPr/>
            </p:nvSpPr>
            <p:spPr bwMode="auto">
              <a:xfrm>
                <a:off x="6365876" y="4179888"/>
                <a:ext cx="461963" cy="14287"/>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207" name="Title 1">
              <a:extLst>
                <a:ext uri="{FF2B5EF4-FFF2-40B4-BE49-F238E27FC236}">
                  <a16:creationId xmlns="" xmlns:a16="http://schemas.microsoft.com/office/drawing/2014/main" id="{C4CC0F66-F716-9E4A-A350-90E627E348D3}"/>
                </a:ext>
              </a:extLst>
            </p:cNvPr>
            <p:cNvSpPr txBox="1">
              <a:spLocks/>
            </p:cNvSpPr>
            <p:nvPr/>
          </p:nvSpPr>
          <p:spPr bwMode="auto">
            <a:xfrm>
              <a:off x="4105699" y="3024976"/>
              <a:ext cx="2277689" cy="2962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CA" sz="1400" b="1" i="0" u="none" strike="noStrike" kern="1200" cap="none" spc="0" normalizeH="0" baseline="0" noProof="0" dirty="0" smtClean="0">
                  <a:ln>
                    <a:noFill/>
                  </a:ln>
                  <a:solidFill>
                    <a:srgbClr val="E47623"/>
                  </a:solidFill>
                  <a:effectLst/>
                  <a:uLnTx/>
                  <a:uFillTx/>
                  <a:latin typeface="Century Gothic" pitchFamily="34" charset="0"/>
                  <a:ea typeface="ヒラギノ角ゴ Pro W3" pitchFamily="126" charset="-128"/>
                </a:rPr>
                <a:t>Sprint Retrospective</a:t>
              </a:r>
              <a:endParaRPr kumimoji="0" lang="en-CA" sz="1400" b="1" i="0" u="none" strike="noStrike" kern="1200" cap="none" spc="0" normalizeH="0" baseline="0" noProof="0" dirty="0">
                <a:ln>
                  <a:noFill/>
                </a:ln>
                <a:solidFill>
                  <a:srgbClr val="E47623"/>
                </a:solidFill>
                <a:effectLst/>
                <a:uLnTx/>
                <a:uFillTx/>
                <a:latin typeface="Century Gothic" pitchFamily="34" charset="0"/>
                <a:ea typeface="ヒラギノ角ゴ Pro W3" pitchFamily="126" charset="-128"/>
              </a:endParaRPr>
            </a:p>
          </p:txBody>
        </p:sp>
        <p:sp>
          <p:nvSpPr>
            <p:cNvPr id="219" name="Title 1">
              <a:extLst>
                <a:ext uri="{FF2B5EF4-FFF2-40B4-BE49-F238E27FC236}">
                  <a16:creationId xmlns="" xmlns:a16="http://schemas.microsoft.com/office/drawing/2014/main" id="{C4CC0F66-F716-9E4A-A350-90E627E348D3}"/>
                </a:ext>
              </a:extLst>
            </p:cNvPr>
            <p:cNvSpPr txBox="1">
              <a:spLocks/>
            </p:cNvSpPr>
            <p:nvPr/>
          </p:nvSpPr>
          <p:spPr bwMode="auto">
            <a:xfrm>
              <a:off x="4126084" y="3289558"/>
              <a:ext cx="2090542" cy="445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CA" sz="900" b="0" i="0" u="none" strike="noStrike" kern="1200" cap="none" spc="0" normalizeH="0" baseline="0" noProof="0" dirty="0" smtClean="0">
                  <a:ln>
                    <a:noFill/>
                  </a:ln>
                  <a:solidFill>
                    <a:prstClr val="black"/>
                  </a:solidFill>
                  <a:effectLst/>
                  <a:uLnTx/>
                  <a:uFillTx/>
                  <a:latin typeface="Century Gothic" pitchFamily="34" charset="0"/>
                  <a:ea typeface="ヒラギノ角ゴ Pro W3" pitchFamily="126" charset="-128"/>
                </a:rPr>
                <a:t>Conduct blameless lessons learned to foster a culture of continuous improvement.</a:t>
              </a:r>
              <a:endParaRPr kumimoji="0" lang="en-CA" sz="900" b="0" i="0" u="none" strike="noStrike" kern="1200" cap="none" spc="0" normalizeH="0" baseline="0" noProof="0" dirty="0">
                <a:ln>
                  <a:noFill/>
                </a:ln>
                <a:solidFill>
                  <a:prstClr val="black"/>
                </a:solidFill>
                <a:effectLst/>
                <a:uLnTx/>
                <a:uFillTx/>
                <a:latin typeface="Century Gothic" pitchFamily="34" charset="0"/>
                <a:ea typeface="ヒラギノ角ゴ Pro W3" pitchFamily="126" charset="-128"/>
              </a:endParaRPr>
            </a:p>
          </p:txBody>
        </p:sp>
        <p:sp>
          <p:nvSpPr>
            <p:cNvPr id="220" name="Title 1">
              <a:extLst>
                <a:ext uri="{FF2B5EF4-FFF2-40B4-BE49-F238E27FC236}">
                  <a16:creationId xmlns="" xmlns:a16="http://schemas.microsoft.com/office/drawing/2014/main" id="{C4CC0F66-F716-9E4A-A350-90E627E348D3}"/>
                </a:ext>
              </a:extLst>
            </p:cNvPr>
            <p:cNvSpPr txBox="1">
              <a:spLocks/>
            </p:cNvSpPr>
            <p:nvPr/>
          </p:nvSpPr>
          <p:spPr bwMode="auto">
            <a:xfrm>
              <a:off x="3380978" y="3760102"/>
              <a:ext cx="855338" cy="1655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CA" sz="900" b="1" i="0" u="none" strike="noStrike" kern="1200" cap="none" spc="0" normalizeH="0" baseline="0" noProof="0" dirty="0" smtClean="0">
                  <a:ln>
                    <a:noFill/>
                  </a:ln>
                  <a:solidFill>
                    <a:prstClr val="black"/>
                  </a:solidFill>
                  <a:effectLst/>
                  <a:uLnTx/>
                  <a:uFillTx/>
                  <a:latin typeface="Century Gothic" pitchFamily="34" charset="0"/>
                  <a:ea typeface="ヒラギノ角ゴ Pro W3" pitchFamily="126" charset="-128"/>
                </a:rPr>
                <a:t>Frequency: </a:t>
              </a:r>
              <a:endParaRPr kumimoji="0" lang="en-CA" sz="900" b="1" i="0" u="none" strike="noStrike" kern="1200" cap="none" spc="0" normalizeH="0" baseline="0" noProof="0" dirty="0">
                <a:ln>
                  <a:noFill/>
                </a:ln>
                <a:solidFill>
                  <a:prstClr val="black"/>
                </a:solidFill>
                <a:effectLst/>
                <a:uLnTx/>
                <a:uFillTx/>
                <a:latin typeface="Century Gothic" pitchFamily="34" charset="0"/>
                <a:ea typeface="ヒラギノ角ゴ Pro W3" pitchFamily="126" charset="-128"/>
              </a:endParaRPr>
            </a:p>
          </p:txBody>
        </p:sp>
        <p:sp>
          <p:nvSpPr>
            <p:cNvPr id="221" name="Title 1">
              <a:extLst>
                <a:ext uri="{FF2B5EF4-FFF2-40B4-BE49-F238E27FC236}">
                  <a16:creationId xmlns="" xmlns:a16="http://schemas.microsoft.com/office/drawing/2014/main" id="{C4CC0F66-F716-9E4A-A350-90E627E348D3}"/>
                </a:ext>
              </a:extLst>
            </p:cNvPr>
            <p:cNvSpPr txBox="1">
              <a:spLocks/>
            </p:cNvSpPr>
            <p:nvPr/>
          </p:nvSpPr>
          <p:spPr bwMode="auto">
            <a:xfrm>
              <a:off x="4103527" y="3688077"/>
              <a:ext cx="2067026" cy="231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CA" sz="900" b="0" i="0" u="none" strike="noStrike" kern="1200" cap="none" spc="0" normalizeH="0" baseline="0" noProof="0" dirty="0" smtClean="0">
                  <a:ln>
                    <a:noFill/>
                  </a:ln>
                  <a:solidFill>
                    <a:prstClr val="black"/>
                  </a:solidFill>
                  <a:effectLst/>
                  <a:uLnTx/>
                  <a:uFillTx/>
                  <a:latin typeface="Century Gothic" pitchFamily="34" charset="0"/>
                  <a:ea typeface="ヒラギノ角ゴ Pro W3" pitchFamily="126" charset="-128"/>
                </a:rPr>
                <a:t>Once at the end of each sprint.</a:t>
              </a:r>
              <a:endParaRPr kumimoji="0" lang="en-CA" sz="900" b="0" i="0" u="none" strike="noStrike" kern="1200" cap="none" spc="0" normalizeH="0" baseline="0" noProof="0" dirty="0">
                <a:ln>
                  <a:noFill/>
                </a:ln>
                <a:solidFill>
                  <a:prstClr val="black"/>
                </a:solidFill>
                <a:effectLst/>
                <a:uLnTx/>
                <a:uFillTx/>
                <a:latin typeface="Century Gothic" pitchFamily="34" charset="0"/>
                <a:ea typeface="ヒラギノ角ゴ Pro W3" pitchFamily="126" charset="-128"/>
              </a:endParaRPr>
            </a:p>
          </p:txBody>
        </p:sp>
      </p:grpSp>
      <p:sp>
        <p:nvSpPr>
          <p:cNvPr id="150" name="Title 1">
            <a:extLst>
              <a:ext uri="{FF2B5EF4-FFF2-40B4-BE49-F238E27FC236}">
                <a16:creationId xmlns="" xmlns:a16="http://schemas.microsoft.com/office/drawing/2014/main" id="{C4CC0F66-F716-9E4A-A350-90E627E348D3}"/>
              </a:ext>
            </a:extLst>
          </p:cNvPr>
          <p:cNvSpPr txBox="1">
            <a:spLocks/>
          </p:cNvSpPr>
          <p:nvPr/>
        </p:nvSpPr>
        <p:spPr bwMode="auto">
          <a:xfrm>
            <a:off x="185737" y="629444"/>
            <a:ext cx="8229600" cy="408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CA" sz="2400" b="0" i="0" u="none" strike="noStrike" kern="1200" cap="none" spc="0" normalizeH="0" baseline="0" noProof="0" dirty="0" smtClean="0">
                <a:ln>
                  <a:noFill/>
                </a:ln>
                <a:solidFill>
                  <a:srgbClr val="E47623"/>
                </a:solidFill>
                <a:effectLst/>
                <a:uLnTx/>
                <a:uFillTx/>
                <a:latin typeface="Century Gothic" pitchFamily="34" charset="0"/>
                <a:ea typeface="ヒラギノ角ゴ Pro W3" pitchFamily="126" charset="-128"/>
              </a:rPr>
              <a:t>Scrum</a:t>
            </a:r>
            <a:r>
              <a:rPr kumimoji="0" lang="en-CA" sz="2400" b="0" i="0" u="none" strike="noStrike" kern="1200" cap="none" spc="0" normalizeH="0" noProof="0" dirty="0" smtClean="0">
                <a:ln>
                  <a:noFill/>
                </a:ln>
                <a:solidFill>
                  <a:srgbClr val="E47623"/>
                </a:solidFill>
                <a:effectLst/>
                <a:uLnTx/>
                <a:uFillTx/>
                <a:latin typeface="Century Gothic" pitchFamily="34" charset="0"/>
                <a:ea typeface="ヒラギノ角ゴ Pro W3" pitchFamily="126" charset="-128"/>
              </a:rPr>
              <a:t> Ceremonies</a:t>
            </a:r>
            <a:endParaRPr kumimoji="0" lang="en-CA" sz="2400" b="0" i="0" u="none" strike="noStrike" kern="1200" cap="none" spc="0" normalizeH="0" baseline="0" noProof="0" dirty="0">
              <a:ln>
                <a:noFill/>
              </a:ln>
              <a:solidFill>
                <a:srgbClr val="E47623"/>
              </a:solidFill>
              <a:effectLst/>
              <a:uLnTx/>
              <a:uFillTx/>
              <a:latin typeface="Century Gothic" pitchFamily="34" charset="0"/>
              <a:ea typeface="ヒラギノ角ゴ Pro W3" pitchFamily="126" charset="-128"/>
            </a:endParaRPr>
          </a:p>
        </p:txBody>
      </p:sp>
      <p:grpSp>
        <p:nvGrpSpPr>
          <p:cNvPr id="151" name="Group 150"/>
          <p:cNvGrpSpPr/>
          <p:nvPr/>
        </p:nvGrpSpPr>
        <p:grpSpPr>
          <a:xfrm>
            <a:off x="7799845" y="1812009"/>
            <a:ext cx="3623011" cy="2887203"/>
            <a:chOff x="4280230" y="1734341"/>
            <a:chExt cx="3623011" cy="2887204"/>
          </a:xfrm>
        </p:grpSpPr>
        <p:sp>
          <p:nvSpPr>
            <p:cNvPr id="152" name="Oval 151"/>
            <p:cNvSpPr/>
            <p:nvPr/>
          </p:nvSpPr>
          <p:spPr>
            <a:xfrm>
              <a:off x="6074442" y="2792744"/>
              <a:ext cx="1828799" cy="1828800"/>
            </a:xfrm>
            <a:prstGeom prst="ellipse">
              <a:avLst/>
            </a:prstGeom>
            <a:solidFill>
              <a:schemeClr val="bg1">
                <a:lumMod val="9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Artifacts</a:t>
              </a:r>
              <a:endParaRPr lang="en-US" dirty="0"/>
            </a:p>
          </p:txBody>
        </p:sp>
        <p:sp>
          <p:nvSpPr>
            <p:cNvPr id="153" name="Oval 152"/>
            <p:cNvSpPr/>
            <p:nvPr/>
          </p:nvSpPr>
          <p:spPr>
            <a:xfrm>
              <a:off x="4280230" y="2792745"/>
              <a:ext cx="1828799" cy="1828800"/>
            </a:xfrm>
            <a:prstGeom prst="ellipse">
              <a:avLst/>
            </a:prstGeom>
            <a:solidFill>
              <a:srgbClr val="E47623"/>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Ceremonies</a:t>
              </a:r>
              <a:endParaRPr lang="en-US" dirty="0"/>
            </a:p>
          </p:txBody>
        </p:sp>
        <p:sp>
          <p:nvSpPr>
            <p:cNvPr id="154" name="Oval 153"/>
            <p:cNvSpPr/>
            <p:nvPr/>
          </p:nvSpPr>
          <p:spPr>
            <a:xfrm>
              <a:off x="5194630" y="1734341"/>
              <a:ext cx="1828799" cy="1828800"/>
            </a:xfrm>
            <a:prstGeom prst="ellipse">
              <a:avLst/>
            </a:prstGeom>
            <a:solidFill>
              <a:schemeClr val="bg1">
                <a:lumMod val="9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Roles</a:t>
              </a:r>
              <a:endParaRPr lang="en-US" dirty="0"/>
            </a:p>
          </p:txBody>
        </p:sp>
      </p:grpSp>
      <p:sp>
        <p:nvSpPr>
          <p:cNvPr id="158" name="Title 1">
            <a:extLst>
              <a:ext uri="{FF2B5EF4-FFF2-40B4-BE49-F238E27FC236}">
                <a16:creationId xmlns="" xmlns:a16="http://schemas.microsoft.com/office/drawing/2014/main" id="{C4CC0F66-F716-9E4A-A350-90E627E348D3}"/>
              </a:ext>
            </a:extLst>
          </p:cNvPr>
          <p:cNvSpPr txBox="1">
            <a:spLocks/>
          </p:cNvSpPr>
          <p:nvPr/>
        </p:nvSpPr>
        <p:spPr bwMode="auto">
          <a:xfrm>
            <a:off x="695702" y="6161544"/>
            <a:ext cx="6479037" cy="1302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lvl="0">
              <a:defRPr/>
            </a:pPr>
            <a:r>
              <a:rPr lang="en-CA" sz="600" dirty="0" smtClean="0">
                <a:solidFill>
                  <a:schemeClr val="tx1"/>
                </a:solidFill>
              </a:rPr>
              <a:t>There are additional ceremonies. You can read more about those in the </a:t>
            </a:r>
            <a:r>
              <a:rPr lang="en-CA" sz="600" dirty="0">
                <a:solidFill>
                  <a:schemeClr val="tx1"/>
                </a:solidFill>
              </a:rPr>
              <a:t>Digital Playbook.</a:t>
            </a:r>
            <a:endParaRPr kumimoji="0" lang="en-CA" sz="600" u="none" strike="noStrike" kern="1200" cap="none" spc="0" normalizeH="0" baseline="0" noProof="0" dirty="0">
              <a:ln>
                <a:noFill/>
              </a:ln>
              <a:solidFill>
                <a:schemeClr val="tx1"/>
              </a:solidFill>
              <a:effectLst/>
              <a:uLnTx/>
              <a:uFillTx/>
            </a:endParaRPr>
          </a:p>
        </p:txBody>
      </p:sp>
      <p:grpSp>
        <p:nvGrpSpPr>
          <p:cNvPr id="159" name="Group 158"/>
          <p:cNvGrpSpPr/>
          <p:nvPr/>
        </p:nvGrpSpPr>
        <p:grpSpPr>
          <a:xfrm>
            <a:off x="467887" y="6039596"/>
            <a:ext cx="247184" cy="338554"/>
            <a:chOff x="5865845" y="5628783"/>
            <a:chExt cx="247184" cy="338554"/>
          </a:xfrm>
        </p:grpSpPr>
        <p:sp>
          <p:nvSpPr>
            <p:cNvPr id="160" name="TextBox 159"/>
            <p:cNvSpPr txBox="1"/>
            <p:nvPr/>
          </p:nvSpPr>
          <p:spPr>
            <a:xfrm>
              <a:off x="5865845" y="5628783"/>
              <a:ext cx="247184" cy="338554"/>
            </a:xfrm>
            <a:prstGeom prst="rect">
              <a:avLst/>
            </a:prstGeom>
            <a:noFill/>
          </p:spPr>
          <p:txBody>
            <a:bodyPr wrap="none" rtlCol="0">
              <a:spAutoFit/>
            </a:bodyPr>
            <a:lstStyle/>
            <a:p>
              <a:r>
                <a:rPr lang="en-US" sz="1600" b="1" dirty="0" smtClean="0">
                  <a:latin typeface="Bell MT" panose="02020503060305020303" pitchFamily="18" charset="0"/>
                </a:rPr>
                <a:t>i</a:t>
              </a:r>
              <a:endParaRPr lang="en-US" sz="1600" b="1" dirty="0">
                <a:latin typeface="Bell MT" panose="02020503060305020303" pitchFamily="18" charset="0"/>
              </a:endParaRPr>
            </a:p>
          </p:txBody>
        </p:sp>
        <p:sp>
          <p:nvSpPr>
            <p:cNvPr id="161" name="Oval 160"/>
            <p:cNvSpPr/>
            <p:nvPr/>
          </p:nvSpPr>
          <p:spPr>
            <a:xfrm>
              <a:off x="5865845" y="5678792"/>
              <a:ext cx="247184" cy="23853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75" name="Straight Connector 174"/>
          <p:cNvCxnSpPr/>
          <p:nvPr/>
        </p:nvCxnSpPr>
        <p:spPr>
          <a:xfrm>
            <a:off x="594177" y="5658494"/>
            <a:ext cx="5505994" cy="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10" name="Group 9"/>
          <p:cNvGrpSpPr/>
          <p:nvPr/>
        </p:nvGrpSpPr>
        <p:grpSpPr>
          <a:xfrm>
            <a:off x="3425171" y="1858481"/>
            <a:ext cx="2819267" cy="1111497"/>
            <a:chOff x="523429" y="4117986"/>
            <a:chExt cx="2819267" cy="1111497"/>
          </a:xfrm>
        </p:grpSpPr>
        <p:sp>
          <p:nvSpPr>
            <p:cNvPr id="180" name="Title 1">
              <a:extLst>
                <a:ext uri="{FF2B5EF4-FFF2-40B4-BE49-F238E27FC236}">
                  <a16:creationId xmlns="" xmlns:a16="http://schemas.microsoft.com/office/drawing/2014/main" id="{C4CC0F66-F716-9E4A-A350-90E627E348D3}"/>
                </a:ext>
              </a:extLst>
            </p:cNvPr>
            <p:cNvSpPr txBox="1">
              <a:spLocks/>
            </p:cNvSpPr>
            <p:nvPr/>
          </p:nvSpPr>
          <p:spPr bwMode="auto">
            <a:xfrm>
              <a:off x="1264372" y="4279892"/>
              <a:ext cx="2058558" cy="2962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lvl="0">
                <a:defRPr/>
              </a:pPr>
              <a:r>
                <a:rPr lang="en-CA" sz="1400" b="1" dirty="0">
                  <a:solidFill>
                    <a:srgbClr val="E47623"/>
                  </a:solidFill>
                </a:rPr>
                <a:t>Product Backlog </a:t>
              </a:r>
              <a:r>
                <a:rPr lang="en-CA" sz="1400" b="1" dirty="0" smtClean="0">
                  <a:solidFill>
                    <a:srgbClr val="E47623"/>
                  </a:solidFill>
                </a:rPr>
                <a:t>Refinement</a:t>
              </a:r>
              <a:endParaRPr lang="en-CA" sz="1400" b="1" dirty="0">
                <a:solidFill>
                  <a:srgbClr val="E47623"/>
                </a:solidFill>
              </a:endParaRPr>
            </a:p>
          </p:txBody>
        </p:sp>
        <p:sp>
          <p:nvSpPr>
            <p:cNvPr id="181" name="Title 1">
              <a:extLst>
                <a:ext uri="{FF2B5EF4-FFF2-40B4-BE49-F238E27FC236}">
                  <a16:creationId xmlns="" xmlns:a16="http://schemas.microsoft.com/office/drawing/2014/main" id="{C4CC0F66-F716-9E4A-A350-90E627E348D3}"/>
                </a:ext>
              </a:extLst>
            </p:cNvPr>
            <p:cNvSpPr txBox="1">
              <a:spLocks/>
            </p:cNvSpPr>
            <p:nvPr/>
          </p:nvSpPr>
          <p:spPr bwMode="auto">
            <a:xfrm>
              <a:off x="1252154" y="4552788"/>
              <a:ext cx="2090542" cy="445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r>
                <a:rPr lang="en-CA" sz="900" dirty="0">
                  <a:solidFill>
                    <a:schemeClr val="tx1"/>
                  </a:solidFill>
                </a:rPr>
                <a:t>As a scrum team, review </a:t>
              </a:r>
              <a:r>
                <a:rPr lang="en-CA" sz="900" dirty="0" smtClean="0">
                  <a:solidFill>
                    <a:schemeClr val="tx1"/>
                  </a:solidFill>
                </a:rPr>
                <a:t>and refine user stories in the product backlog.</a:t>
              </a:r>
              <a:endParaRPr lang="en-CA" sz="900" dirty="0">
                <a:solidFill>
                  <a:schemeClr val="tx1"/>
                </a:solidFill>
              </a:endParaRPr>
            </a:p>
          </p:txBody>
        </p:sp>
        <p:sp>
          <p:nvSpPr>
            <p:cNvPr id="182" name="Title 1">
              <a:extLst>
                <a:ext uri="{FF2B5EF4-FFF2-40B4-BE49-F238E27FC236}">
                  <a16:creationId xmlns="" xmlns:a16="http://schemas.microsoft.com/office/drawing/2014/main" id="{C4CC0F66-F716-9E4A-A350-90E627E348D3}"/>
                </a:ext>
              </a:extLst>
            </p:cNvPr>
            <p:cNvSpPr txBox="1">
              <a:spLocks/>
            </p:cNvSpPr>
            <p:nvPr/>
          </p:nvSpPr>
          <p:spPr bwMode="auto">
            <a:xfrm>
              <a:off x="523429" y="5052223"/>
              <a:ext cx="855338" cy="1655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CA" sz="900" b="1" i="0" u="none" strike="noStrike" kern="1200" cap="none" spc="0" normalizeH="0" baseline="0" noProof="0" dirty="0" smtClean="0">
                  <a:ln>
                    <a:noFill/>
                  </a:ln>
                  <a:solidFill>
                    <a:prstClr val="black"/>
                  </a:solidFill>
                  <a:effectLst/>
                  <a:uLnTx/>
                  <a:uFillTx/>
                  <a:latin typeface="Century Gothic" pitchFamily="34" charset="0"/>
                  <a:ea typeface="ヒラギノ角ゴ Pro W3" pitchFamily="126" charset="-128"/>
                </a:rPr>
                <a:t>Frequency: </a:t>
              </a:r>
              <a:endParaRPr kumimoji="0" lang="en-CA" sz="900" b="1" i="0" u="none" strike="noStrike" kern="1200" cap="none" spc="0" normalizeH="0" baseline="0" noProof="0" dirty="0">
                <a:ln>
                  <a:noFill/>
                </a:ln>
                <a:solidFill>
                  <a:prstClr val="black"/>
                </a:solidFill>
                <a:effectLst/>
                <a:uLnTx/>
                <a:uFillTx/>
                <a:latin typeface="Century Gothic" pitchFamily="34" charset="0"/>
                <a:ea typeface="ヒラギノ角ゴ Pro W3" pitchFamily="126" charset="-128"/>
              </a:endParaRPr>
            </a:p>
          </p:txBody>
        </p:sp>
        <p:sp>
          <p:nvSpPr>
            <p:cNvPr id="183" name="Title 1">
              <a:extLst>
                <a:ext uri="{FF2B5EF4-FFF2-40B4-BE49-F238E27FC236}">
                  <a16:creationId xmlns="" xmlns:a16="http://schemas.microsoft.com/office/drawing/2014/main" id="{C4CC0F66-F716-9E4A-A350-90E627E348D3}"/>
                </a:ext>
              </a:extLst>
            </p:cNvPr>
            <p:cNvSpPr txBox="1">
              <a:spLocks/>
            </p:cNvSpPr>
            <p:nvPr/>
          </p:nvSpPr>
          <p:spPr bwMode="auto">
            <a:xfrm>
              <a:off x="1255904" y="4998198"/>
              <a:ext cx="2067026" cy="231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CA" sz="900" b="0" i="0" u="none" strike="noStrike" kern="1200" cap="none" spc="0" normalizeH="0" baseline="0" noProof="0" dirty="0" smtClean="0">
                  <a:ln>
                    <a:noFill/>
                  </a:ln>
                  <a:solidFill>
                    <a:prstClr val="black"/>
                  </a:solidFill>
                  <a:effectLst/>
                  <a:uLnTx/>
                  <a:uFillTx/>
                  <a:latin typeface="Century Gothic" pitchFamily="34" charset="0"/>
                  <a:ea typeface="ヒラギノ角ゴ Pro W3" pitchFamily="126" charset="-128"/>
                </a:rPr>
                <a:t>At least once per sprint.</a:t>
              </a:r>
              <a:endParaRPr kumimoji="0" lang="en-CA" sz="900" b="0" i="0" u="none" strike="noStrike" kern="1200" cap="none" spc="0" normalizeH="0" baseline="0" noProof="0" dirty="0">
                <a:ln>
                  <a:noFill/>
                </a:ln>
                <a:solidFill>
                  <a:prstClr val="black"/>
                </a:solidFill>
                <a:effectLst/>
                <a:uLnTx/>
                <a:uFillTx/>
                <a:latin typeface="Century Gothic" pitchFamily="34" charset="0"/>
                <a:ea typeface="ヒラギノ角ゴ Pro W3" pitchFamily="126" charset="-128"/>
              </a:endParaRPr>
            </a:p>
          </p:txBody>
        </p:sp>
        <p:grpSp>
          <p:nvGrpSpPr>
            <p:cNvPr id="188" name="Group 187"/>
            <p:cNvGrpSpPr/>
            <p:nvPr/>
          </p:nvGrpSpPr>
          <p:grpSpPr>
            <a:xfrm>
              <a:off x="673738" y="4117986"/>
              <a:ext cx="514068" cy="514068"/>
              <a:chOff x="8040689" y="1563688"/>
              <a:chExt cx="374650" cy="461963"/>
            </a:xfrm>
          </p:grpSpPr>
          <p:sp>
            <p:nvSpPr>
              <p:cNvPr id="189" name="Freeform 545"/>
              <p:cNvSpPr>
                <a:spLocks/>
              </p:cNvSpPr>
              <p:nvPr/>
            </p:nvSpPr>
            <p:spPr bwMode="auto">
              <a:xfrm>
                <a:off x="8040689" y="1614488"/>
                <a:ext cx="315913" cy="411163"/>
              </a:xfrm>
              <a:custGeom>
                <a:avLst/>
                <a:gdLst>
                  <a:gd name="T0" fmla="*/ 199 w 199"/>
                  <a:gd name="T1" fmla="*/ 259 h 259"/>
                  <a:gd name="T2" fmla="*/ 0 w 199"/>
                  <a:gd name="T3" fmla="*/ 259 h 259"/>
                  <a:gd name="T4" fmla="*/ 0 w 199"/>
                  <a:gd name="T5" fmla="*/ 0 h 259"/>
                  <a:gd name="T6" fmla="*/ 36 w 199"/>
                  <a:gd name="T7" fmla="*/ 0 h 259"/>
                  <a:gd name="T8" fmla="*/ 36 w 199"/>
                  <a:gd name="T9" fmla="*/ 9 h 259"/>
                  <a:gd name="T10" fmla="*/ 9 w 199"/>
                  <a:gd name="T11" fmla="*/ 9 h 259"/>
                  <a:gd name="T12" fmla="*/ 9 w 199"/>
                  <a:gd name="T13" fmla="*/ 250 h 259"/>
                  <a:gd name="T14" fmla="*/ 190 w 199"/>
                  <a:gd name="T15" fmla="*/ 250 h 259"/>
                  <a:gd name="T16" fmla="*/ 190 w 199"/>
                  <a:gd name="T17" fmla="*/ 9 h 259"/>
                  <a:gd name="T18" fmla="*/ 163 w 199"/>
                  <a:gd name="T19" fmla="*/ 9 h 259"/>
                  <a:gd name="T20" fmla="*/ 163 w 199"/>
                  <a:gd name="T21" fmla="*/ 0 h 259"/>
                  <a:gd name="T22" fmla="*/ 199 w 199"/>
                  <a:gd name="T23" fmla="*/ 0 h 259"/>
                  <a:gd name="T24" fmla="*/ 199 w 199"/>
                  <a:gd name="T25" fmla="*/ 259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9" h="259">
                    <a:moveTo>
                      <a:pt x="199" y="259"/>
                    </a:moveTo>
                    <a:lnTo>
                      <a:pt x="0" y="259"/>
                    </a:lnTo>
                    <a:lnTo>
                      <a:pt x="0" y="0"/>
                    </a:lnTo>
                    <a:lnTo>
                      <a:pt x="36" y="0"/>
                    </a:lnTo>
                    <a:lnTo>
                      <a:pt x="36" y="9"/>
                    </a:lnTo>
                    <a:lnTo>
                      <a:pt x="9" y="9"/>
                    </a:lnTo>
                    <a:lnTo>
                      <a:pt x="9" y="250"/>
                    </a:lnTo>
                    <a:lnTo>
                      <a:pt x="190" y="250"/>
                    </a:lnTo>
                    <a:lnTo>
                      <a:pt x="190" y="9"/>
                    </a:lnTo>
                    <a:lnTo>
                      <a:pt x="163" y="9"/>
                    </a:lnTo>
                    <a:lnTo>
                      <a:pt x="163" y="0"/>
                    </a:lnTo>
                    <a:lnTo>
                      <a:pt x="199" y="0"/>
                    </a:lnTo>
                    <a:lnTo>
                      <a:pt x="199" y="259"/>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190" name="Freeform 546"/>
              <p:cNvSpPr>
                <a:spLocks noEditPoints="1"/>
              </p:cNvSpPr>
              <p:nvPr/>
            </p:nvSpPr>
            <p:spPr bwMode="auto">
              <a:xfrm>
                <a:off x="8112126" y="1563688"/>
                <a:ext cx="173038" cy="93663"/>
              </a:xfrm>
              <a:custGeom>
                <a:avLst/>
                <a:gdLst>
                  <a:gd name="T0" fmla="*/ 96 w 96"/>
                  <a:gd name="T1" fmla="*/ 52 h 52"/>
                  <a:gd name="T2" fmla="*/ 0 w 96"/>
                  <a:gd name="T3" fmla="*/ 52 h 52"/>
                  <a:gd name="T4" fmla="*/ 0 w 96"/>
                  <a:gd name="T5" fmla="*/ 20 h 52"/>
                  <a:gd name="T6" fmla="*/ 24 w 96"/>
                  <a:gd name="T7" fmla="*/ 20 h 52"/>
                  <a:gd name="T8" fmla="*/ 48 w 96"/>
                  <a:gd name="T9" fmla="*/ 0 h 52"/>
                  <a:gd name="T10" fmla="*/ 72 w 96"/>
                  <a:gd name="T11" fmla="*/ 20 h 52"/>
                  <a:gd name="T12" fmla="*/ 96 w 96"/>
                  <a:gd name="T13" fmla="*/ 20 h 52"/>
                  <a:gd name="T14" fmla="*/ 96 w 96"/>
                  <a:gd name="T15" fmla="*/ 52 h 52"/>
                  <a:gd name="T16" fmla="*/ 8 w 96"/>
                  <a:gd name="T17" fmla="*/ 44 h 52"/>
                  <a:gd name="T18" fmla="*/ 88 w 96"/>
                  <a:gd name="T19" fmla="*/ 44 h 52"/>
                  <a:gd name="T20" fmla="*/ 88 w 96"/>
                  <a:gd name="T21" fmla="*/ 28 h 52"/>
                  <a:gd name="T22" fmla="*/ 64 w 96"/>
                  <a:gd name="T23" fmla="*/ 28 h 52"/>
                  <a:gd name="T24" fmla="*/ 64 w 96"/>
                  <a:gd name="T25" fmla="*/ 24 h 52"/>
                  <a:gd name="T26" fmla="*/ 48 w 96"/>
                  <a:gd name="T27" fmla="*/ 8 h 52"/>
                  <a:gd name="T28" fmla="*/ 32 w 96"/>
                  <a:gd name="T29" fmla="*/ 24 h 52"/>
                  <a:gd name="T30" fmla="*/ 32 w 96"/>
                  <a:gd name="T31" fmla="*/ 28 h 52"/>
                  <a:gd name="T32" fmla="*/ 8 w 96"/>
                  <a:gd name="T33" fmla="*/ 28 h 52"/>
                  <a:gd name="T34" fmla="*/ 8 w 96"/>
                  <a:gd name="T35" fmla="*/ 4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6" h="52">
                    <a:moveTo>
                      <a:pt x="96" y="52"/>
                    </a:moveTo>
                    <a:cubicBezTo>
                      <a:pt x="0" y="52"/>
                      <a:pt x="0" y="52"/>
                      <a:pt x="0" y="52"/>
                    </a:cubicBezTo>
                    <a:cubicBezTo>
                      <a:pt x="0" y="20"/>
                      <a:pt x="0" y="20"/>
                      <a:pt x="0" y="20"/>
                    </a:cubicBezTo>
                    <a:cubicBezTo>
                      <a:pt x="24" y="20"/>
                      <a:pt x="24" y="20"/>
                      <a:pt x="24" y="20"/>
                    </a:cubicBezTo>
                    <a:cubicBezTo>
                      <a:pt x="26" y="9"/>
                      <a:pt x="36" y="0"/>
                      <a:pt x="48" y="0"/>
                    </a:cubicBezTo>
                    <a:cubicBezTo>
                      <a:pt x="60" y="0"/>
                      <a:pt x="70" y="9"/>
                      <a:pt x="72" y="20"/>
                    </a:cubicBezTo>
                    <a:cubicBezTo>
                      <a:pt x="96" y="20"/>
                      <a:pt x="96" y="20"/>
                      <a:pt x="96" y="20"/>
                    </a:cubicBezTo>
                    <a:lnTo>
                      <a:pt x="96" y="52"/>
                    </a:lnTo>
                    <a:close/>
                    <a:moveTo>
                      <a:pt x="8" y="44"/>
                    </a:moveTo>
                    <a:cubicBezTo>
                      <a:pt x="88" y="44"/>
                      <a:pt x="88" y="44"/>
                      <a:pt x="88" y="44"/>
                    </a:cubicBezTo>
                    <a:cubicBezTo>
                      <a:pt x="88" y="28"/>
                      <a:pt x="88" y="28"/>
                      <a:pt x="88" y="28"/>
                    </a:cubicBezTo>
                    <a:cubicBezTo>
                      <a:pt x="64" y="28"/>
                      <a:pt x="64" y="28"/>
                      <a:pt x="64" y="28"/>
                    </a:cubicBezTo>
                    <a:cubicBezTo>
                      <a:pt x="64" y="24"/>
                      <a:pt x="64" y="24"/>
                      <a:pt x="64" y="24"/>
                    </a:cubicBezTo>
                    <a:cubicBezTo>
                      <a:pt x="64" y="15"/>
                      <a:pt x="57" y="8"/>
                      <a:pt x="48" y="8"/>
                    </a:cubicBezTo>
                    <a:cubicBezTo>
                      <a:pt x="39" y="8"/>
                      <a:pt x="32" y="15"/>
                      <a:pt x="32" y="24"/>
                    </a:cubicBezTo>
                    <a:cubicBezTo>
                      <a:pt x="32" y="28"/>
                      <a:pt x="32" y="28"/>
                      <a:pt x="32" y="28"/>
                    </a:cubicBezTo>
                    <a:cubicBezTo>
                      <a:pt x="8" y="28"/>
                      <a:pt x="8" y="28"/>
                      <a:pt x="8" y="28"/>
                    </a:cubicBezTo>
                    <a:lnTo>
                      <a:pt x="8" y="44"/>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191" name="Rectangle 547"/>
              <p:cNvSpPr>
                <a:spLocks noChangeArrowheads="1"/>
              </p:cNvSpPr>
              <p:nvPr/>
            </p:nvSpPr>
            <p:spPr bwMode="auto">
              <a:xfrm>
                <a:off x="8191501" y="1600201"/>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192" name="Freeform 548"/>
              <p:cNvSpPr>
                <a:spLocks/>
              </p:cNvSpPr>
              <p:nvPr/>
            </p:nvSpPr>
            <p:spPr bwMode="auto">
              <a:xfrm>
                <a:off x="8069264" y="1620838"/>
                <a:ext cx="258763" cy="346075"/>
              </a:xfrm>
              <a:custGeom>
                <a:avLst/>
                <a:gdLst>
                  <a:gd name="T0" fmla="*/ 163 w 163"/>
                  <a:gd name="T1" fmla="*/ 218 h 218"/>
                  <a:gd name="T2" fmla="*/ 0 w 163"/>
                  <a:gd name="T3" fmla="*/ 218 h 218"/>
                  <a:gd name="T4" fmla="*/ 0 w 163"/>
                  <a:gd name="T5" fmla="*/ 0 h 218"/>
                  <a:gd name="T6" fmla="*/ 9 w 163"/>
                  <a:gd name="T7" fmla="*/ 0 h 218"/>
                  <a:gd name="T8" fmla="*/ 9 w 163"/>
                  <a:gd name="T9" fmla="*/ 209 h 218"/>
                  <a:gd name="T10" fmla="*/ 154 w 163"/>
                  <a:gd name="T11" fmla="*/ 209 h 218"/>
                  <a:gd name="T12" fmla="*/ 154 w 163"/>
                  <a:gd name="T13" fmla="*/ 0 h 218"/>
                  <a:gd name="T14" fmla="*/ 163 w 163"/>
                  <a:gd name="T15" fmla="*/ 0 h 218"/>
                  <a:gd name="T16" fmla="*/ 163 w 163"/>
                  <a:gd name="T17" fmla="*/ 218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3" h="218">
                    <a:moveTo>
                      <a:pt x="163" y="218"/>
                    </a:moveTo>
                    <a:lnTo>
                      <a:pt x="0" y="218"/>
                    </a:lnTo>
                    <a:lnTo>
                      <a:pt x="0" y="0"/>
                    </a:lnTo>
                    <a:lnTo>
                      <a:pt x="9" y="0"/>
                    </a:lnTo>
                    <a:lnTo>
                      <a:pt x="9" y="209"/>
                    </a:lnTo>
                    <a:lnTo>
                      <a:pt x="154" y="209"/>
                    </a:lnTo>
                    <a:lnTo>
                      <a:pt x="154" y="0"/>
                    </a:lnTo>
                    <a:lnTo>
                      <a:pt x="163" y="0"/>
                    </a:lnTo>
                    <a:lnTo>
                      <a:pt x="163" y="218"/>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193" name="Rectangle 549"/>
              <p:cNvSpPr>
                <a:spLocks noChangeArrowheads="1"/>
              </p:cNvSpPr>
              <p:nvPr/>
            </p:nvSpPr>
            <p:spPr bwMode="auto">
              <a:xfrm>
                <a:off x="8126414" y="1685926"/>
                <a:ext cx="14288" cy="42863"/>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194" name="Rectangle 550"/>
              <p:cNvSpPr>
                <a:spLocks noChangeArrowheads="1"/>
              </p:cNvSpPr>
              <p:nvPr/>
            </p:nvSpPr>
            <p:spPr bwMode="auto">
              <a:xfrm>
                <a:off x="8112126" y="1700213"/>
                <a:ext cx="42863"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195" name="Rectangle 551"/>
              <p:cNvSpPr>
                <a:spLocks noChangeArrowheads="1"/>
              </p:cNvSpPr>
              <p:nvPr/>
            </p:nvSpPr>
            <p:spPr bwMode="auto">
              <a:xfrm>
                <a:off x="8112126" y="1744663"/>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196" name="Rectangle 552"/>
              <p:cNvSpPr>
                <a:spLocks noChangeArrowheads="1"/>
              </p:cNvSpPr>
              <p:nvPr/>
            </p:nvSpPr>
            <p:spPr bwMode="auto">
              <a:xfrm>
                <a:off x="8140701" y="1744663"/>
                <a:ext cx="144463"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197" name="Rectangle 553"/>
              <p:cNvSpPr>
                <a:spLocks noChangeArrowheads="1"/>
              </p:cNvSpPr>
              <p:nvPr/>
            </p:nvSpPr>
            <p:spPr bwMode="auto">
              <a:xfrm>
                <a:off x="8112126" y="1773238"/>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198" name="Rectangle 554"/>
              <p:cNvSpPr>
                <a:spLocks noChangeArrowheads="1"/>
              </p:cNvSpPr>
              <p:nvPr/>
            </p:nvSpPr>
            <p:spPr bwMode="auto">
              <a:xfrm>
                <a:off x="8140701" y="1773238"/>
                <a:ext cx="144463"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199" name="Rectangle 555"/>
              <p:cNvSpPr>
                <a:spLocks noChangeArrowheads="1"/>
              </p:cNvSpPr>
              <p:nvPr/>
            </p:nvSpPr>
            <p:spPr bwMode="auto">
              <a:xfrm>
                <a:off x="8112126" y="1801813"/>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200" name="Rectangle 556"/>
              <p:cNvSpPr>
                <a:spLocks noChangeArrowheads="1"/>
              </p:cNvSpPr>
              <p:nvPr/>
            </p:nvSpPr>
            <p:spPr bwMode="auto">
              <a:xfrm>
                <a:off x="8140701" y="1801813"/>
                <a:ext cx="144463"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201" name="Rectangle 557"/>
              <p:cNvSpPr>
                <a:spLocks noChangeArrowheads="1"/>
              </p:cNvSpPr>
              <p:nvPr/>
            </p:nvSpPr>
            <p:spPr bwMode="auto">
              <a:xfrm>
                <a:off x="8112126" y="1830388"/>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202" name="Rectangle 558"/>
              <p:cNvSpPr>
                <a:spLocks noChangeArrowheads="1"/>
              </p:cNvSpPr>
              <p:nvPr/>
            </p:nvSpPr>
            <p:spPr bwMode="auto">
              <a:xfrm>
                <a:off x="8140701" y="1830388"/>
                <a:ext cx="144463"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208" name="Rectangle 559"/>
              <p:cNvSpPr>
                <a:spLocks noChangeArrowheads="1"/>
              </p:cNvSpPr>
              <p:nvPr/>
            </p:nvSpPr>
            <p:spPr bwMode="auto">
              <a:xfrm>
                <a:off x="8112126" y="1858963"/>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209" name="Rectangle 560"/>
              <p:cNvSpPr>
                <a:spLocks noChangeArrowheads="1"/>
              </p:cNvSpPr>
              <p:nvPr/>
            </p:nvSpPr>
            <p:spPr bwMode="auto">
              <a:xfrm>
                <a:off x="8140701" y="1858963"/>
                <a:ext cx="144463"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222" name="Rectangle 561"/>
              <p:cNvSpPr>
                <a:spLocks noChangeArrowheads="1"/>
              </p:cNvSpPr>
              <p:nvPr/>
            </p:nvSpPr>
            <p:spPr bwMode="auto">
              <a:xfrm>
                <a:off x="8270876" y="1901826"/>
                <a:ext cx="14288" cy="15875"/>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223" name="Rectangle 562"/>
              <p:cNvSpPr>
                <a:spLocks noChangeArrowheads="1"/>
              </p:cNvSpPr>
              <p:nvPr/>
            </p:nvSpPr>
            <p:spPr bwMode="auto">
              <a:xfrm>
                <a:off x="8199439" y="1901826"/>
                <a:ext cx="57150" cy="15875"/>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224" name="Freeform 563"/>
              <p:cNvSpPr>
                <a:spLocks noEditPoints="1"/>
              </p:cNvSpPr>
              <p:nvPr/>
            </p:nvSpPr>
            <p:spPr bwMode="auto">
              <a:xfrm>
                <a:off x="8169276" y="1685926"/>
                <a:ext cx="115888" cy="42863"/>
              </a:xfrm>
              <a:custGeom>
                <a:avLst/>
                <a:gdLst>
                  <a:gd name="T0" fmla="*/ 73 w 73"/>
                  <a:gd name="T1" fmla="*/ 27 h 27"/>
                  <a:gd name="T2" fmla="*/ 0 w 73"/>
                  <a:gd name="T3" fmla="*/ 27 h 27"/>
                  <a:gd name="T4" fmla="*/ 0 w 73"/>
                  <a:gd name="T5" fmla="*/ 0 h 27"/>
                  <a:gd name="T6" fmla="*/ 73 w 73"/>
                  <a:gd name="T7" fmla="*/ 0 h 27"/>
                  <a:gd name="T8" fmla="*/ 73 w 73"/>
                  <a:gd name="T9" fmla="*/ 27 h 27"/>
                  <a:gd name="T10" fmla="*/ 9 w 73"/>
                  <a:gd name="T11" fmla="*/ 18 h 27"/>
                  <a:gd name="T12" fmla="*/ 64 w 73"/>
                  <a:gd name="T13" fmla="*/ 18 h 27"/>
                  <a:gd name="T14" fmla="*/ 64 w 73"/>
                  <a:gd name="T15" fmla="*/ 9 h 27"/>
                  <a:gd name="T16" fmla="*/ 9 w 73"/>
                  <a:gd name="T17" fmla="*/ 9 h 27"/>
                  <a:gd name="T18" fmla="*/ 9 w 73"/>
                  <a:gd name="T19" fmla="*/ 18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3" h="27">
                    <a:moveTo>
                      <a:pt x="73" y="27"/>
                    </a:moveTo>
                    <a:lnTo>
                      <a:pt x="0" y="27"/>
                    </a:lnTo>
                    <a:lnTo>
                      <a:pt x="0" y="0"/>
                    </a:lnTo>
                    <a:lnTo>
                      <a:pt x="73" y="0"/>
                    </a:lnTo>
                    <a:lnTo>
                      <a:pt x="73" y="27"/>
                    </a:lnTo>
                    <a:close/>
                    <a:moveTo>
                      <a:pt x="9" y="18"/>
                    </a:moveTo>
                    <a:lnTo>
                      <a:pt x="64" y="18"/>
                    </a:lnTo>
                    <a:lnTo>
                      <a:pt x="64" y="9"/>
                    </a:lnTo>
                    <a:lnTo>
                      <a:pt x="9" y="9"/>
                    </a:lnTo>
                    <a:lnTo>
                      <a:pt x="9" y="18"/>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225" name="Freeform 564"/>
              <p:cNvSpPr>
                <a:spLocks noEditPoints="1"/>
              </p:cNvSpPr>
              <p:nvPr/>
            </p:nvSpPr>
            <p:spPr bwMode="auto">
              <a:xfrm>
                <a:off x="8370889" y="1614488"/>
                <a:ext cx="44450" cy="411163"/>
              </a:xfrm>
              <a:custGeom>
                <a:avLst/>
                <a:gdLst>
                  <a:gd name="T0" fmla="*/ 28 w 28"/>
                  <a:gd name="T1" fmla="*/ 259 h 259"/>
                  <a:gd name="T2" fmla="*/ 0 w 28"/>
                  <a:gd name="T3" fmla="*/ 259 h 259"/>
                  <a:gd name="T4" fmla="*/ 0 w 28"/>
                  <a:gd name="T5" fmla="*/ 12 h 259"/>
                  <a:gd name="T6" fmla="*/ 7 w 28"/>
                  <a:gd name="T7" fmla="*/ 0 h 259"/>
                  <a:gd name="T8" fmla="*/ 21 w 28"/>
                  <a:gd name="T9" fmla="*/ 0 h 259"/>
                  <a:gd name="T10" fmla="*/ 28 w 28"/>
                  <a:gd name="T11" fmla="*/ 12 h 259"/>
                  <a:gd name="T12" fmla="*/ 28 w 28"/>
                  <a:gd name="T13" fmla="*/ 259 h 259"/>
                  <a:gd name="T14" fmla="*/ 9 w 28"/>
                  <a:gd name="T15" fmla="*/ 250 h 259"/>
                  <a:gd name="T16" fmla="*/ 19 w 28"/>
                  <a:gd name="T17" fmla="*/ 250 h 259"/>
                  <a:gd name="T18" fmla="*/ 19 w 28"/>
                  <a:gd name="T19" fmla="*/ 15 h 259"/>
                  <a:gd name="T20" fmla="*/ 16 w 28"/>
                  <a:gd name="T21" fmla="*/ 9 h 259"/>
                  <a:gd name="T22" fmla="*/ 12 w 28"/>
                  <a:gd name="T23" fmla="*/ 9 h 259"/>
                  <a:gd name="T24" fmla="*/ 9 w 28"/>
                  <a:gd name="T25" fmla="*/ 15 h 259"/>
                  <a:gd name="T26" fmla="*/ 9 w 28"/>
                  <a:gd name="T27" fmla="*/ 250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 h="259">
                    <a:moveTo>
                      <a:pt x="28" y="259"/>
                    </a:moveTo>
                    <a:lnTo>
                      <a:pt x="0" y="259"/>
                    </a:lnTo>
                    <a:lnTo>
                      <a:pt x="0" y="12"/>
                    </a:lnTo>
                    <a:lnTo>
                      <a:pt x="7" y="0"/>
                    </a:lnTo>
                    <a:lnTo>
                      <a:pt x="21" y="0"/>
                    </a:lnTo>
                    <a:lnTo>
                      <a:pt x="28" y="12"/>
                    </a:lnTo>
                    <a:lnTo>
                      <a:pt x="28" y="259"/>
                    </a:lnTo>
                    <a:close/>
                    <a:moveTo>
                      <a:pt x="9" y="250"/>
                    </a:moveTo>
                    <a:lnTo>
                      <a:pt x="19" y="250"/>
                    </a:lnTo>
                    <a:lnTo>
                      <a:pt x="19" y="15"/>
                    </a:lnTo>
                    <a:lnTo>
                      <a:pt x="16" y="9"/>
                    </a:lnTo>
                    <a:lnTo>
                      <a:pt x="12" y="9"/>
                    </a:lnTo>
                    <a:lnTo>
                      <a:pt x="9" y="15"/>
                    </a:lnTo>
                    <a:lnTo>
                      <a:pt x="9" y="250"/>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226" name="Rectangle 565"/>
              <p:cNvSpPr>
                <a:spLocks noChangeArrowheads="1"/>
              </p:cNvSpPr>
              <p:nvPr/>
            </p:nvSpPr>
            <p:spPr bwMode="auto">
              <a:xfrm>
                <a:off x="8385176" y="1600201"/>
                <a:ext cx="15875" cy="2063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227" name="Rectangle 566"/>
              <p:cNvSpPr>
                <a:spLocks noChangeArrowheads="1"/>
              </p:cNvSpPr>
              <p:nvPr/>
            </p:nvSpPr>
            <p:spPr bwMode="auto">
              <a:xfrm>
                <a:off x="8378826" y="1671638"/>
                <a:ext cx="28575"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228" name="Rectangle 567"/>
              <p:cNvSpPr>
                <a:spLocks noChangeArrowheads="1"/>
              </p:cNvSpPr>
              <p:nvPr/>
            </p:nvSpPr>
            <p:spPr bwMode="auto">
              <a:xfrm>
                <a:off x="8378826" y="1700213"/>
                <a:ext cx="28575"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229" name="Rectangle 568"/>
              <p:cNvSpPr>
                <a:spLocks noChangeArrowheads="1"/>
              </p:cNvSpPr>
              <p:nvPr/>
            </p:nvSpPr>
            <p:spPr bwMode="auto">
              <a:xfrm>
                <a:off x="8378826" y="1728788"/>
                <a:ext cx="28575" cy="15875"/>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230" name="Rectangle 569"/>
              <p:cNvSpPr>
                <a:spLocks noChangeArrowheads="1"/>
              </p:cNvSpPr>
              <p:nvPr/>
            </p:nvSpPr>
            <p:spPr bwMode="auto">
              <a:xfrm>
                <a:off x="8378826" y="1981201"/>
                <a:ext cx="28575" cy="15875"/>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grpSp>
      </p:grpSp>
      <p:grpSp>
        <p:nvGrpSpPr>
          <p:cNvPr id="4" name="Group 3"/>
          <p:cNvGrpSpPr/>
          <p:nvPr/>
        </p:nvGrpSpPr>
        <p:grpSpPr>
          <a:xfrm>
            <a:off x="557601" y="1809088"/>
            <a:ext cx="2790878" cy="1252486"/>
            <a:chOff x="3397594" y="4083268"/>
            <a:chExt cx="2790878" cy="1252486"/>
          </a:xfrm>
        </p:grpSpPr>
        <p:sp>
          <p:nvSpPr>
            <p:cNvPr id="184" name="Title 1">
              <a:extLst>
                <a:ext uri="{FF2B5EF4-FFF2-40B4-BE49-F238E27FC236}">
                  <a16:creationId xmlns="" xmlns:a16="http://schemas.microsoft.com/office/drawing/2014/main" id="{C4CC0F66-F716-9E4A-A350-90E627E348D3}"/>
                </a:ext>
              </a:extLst>
            </p:cNvPr>
            <p:cNvSpPr txBox="1">
              <a:spLocks/>
            </p:cNvSpPr>
            <p:nvPr/>
          </p:nvSpPr>
          <p:spPr bwMode="auto">
            <a:xfrm>
              <a:off x="4110148" y="4083268"/>
              <a:ext cx="2074520" cy="2962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lvl="0">
                <a:defRPr/>
              </a:pPr>
              <a:r>
                <a:rPr lang="en-CA" sz="1400" b="1" dirty="0">
                  <a:solidFill>
                    <a:srgbClr val="E47623"/>
                  </a:solidFill>
                </a:rPr>
                <a:t>Product Planning</a:t>
              </a:r>
            </a:p>
          </p:txBody>
        </p:sp>
        <p:sp>
          <p:nvSpPr>
            <p:cNvPr id="185" name="Title 1">
              <a:extLst>
                <a:ext uri="{FF2B5EF4-FFF2-40B4-BE49-F238E27FC236}">
                  <a16:creationId xmlns="" xmlns:a16="http://schemas.microsoft.com/office/drawing/2014/main" id="{C4CC0F66-F716-9E4A-A350-90E627E348D3}"/>
                </a:ext>
              </a:extLst>
            </p:cNvPr>
            <p:cNvSpPr txBox="1">
              <a:spLocks/>
            </p:cNvSpPr>
            <p:nvPr/>
          </p:nvSpPr>
          <p:spPr bwMode="auto">
            <a:xfrm>
              <a:off x="4097930" y="4518089"/>
              <a:ext cx="2090542" cy="445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lvl="0">
                <a:defRPr/>
              </a:pPr>
              <a:r>
                <a:rPr lang="en-CA" sz="900" dirty="0" smtClean="0">
                  <a:solidFill>
                    <a:prstClr val="black"/>
                  </a:solidFill>
                </a:rPr>
                <a:t>Create the </a:t>
              </a:r>
              <a:r>
                <a:rPr lang="en-CA" sz="900" dirty="0">
                  <a:solidFill>
                    <a:prstClr val="black"/>
                  </a:solidFill>
                </a:rPr>
                <a:t>initial product </a:t>
              </a:r>
              <a:r>
                <a:rPr lang="en-CA" sz="900" dirty="0" smtClean="0">
                  <a:solidFill>
                    <a:prstClr val="black"/>
                  </a:solidFill>
                </a:rPr>
                <a:t>backlog, and determine the scrum teams  needed for the project.</a:t>
              </a:r>
              <a:endParaRPr kumimoji="0" lang="en-CA" sz="900" b="0" i="0" u="none" strike="noStrike" kern="1200" cap="none" spc="0" normalizeH="0" baseline="0" noProof="0" dirty="0">
                <a:ln>
                  <a:noFill/>
                </a:ln>
                <a:solidFill>
                  <a:prstClr val="black"/>
                </a:solidFill>
                <a:effectLst/>
                <a:uLnTx/>
                <a:uFillTx/>
                <a:latin typeface="Century Gothic" pitchFamily="34" charset="0"/>
                <a:ea typeface="ヒラギノ角ゴ Pro W3" pitchFamily="126" charset="-128"/>
              </a:endParaRPr>
            </a:p>
          </p:txBody>
        </p:sp>
        <p:sp>
          <p:nvSpPr>
            <p:cNvPr id="186" name="Title 1">
              <a:extLst>
                <a:ext uri="{FF2B5EF4-FFF2-40B4-BE49-F238E27FC236}">
                  <a16:creationId xmlns="" xmlns:a16="http://schemas.microsoft.com/office/drawing/2014/main" id="{C4CC0F66-F716-9E4A-A350-90E627E348D3}"/>
                </a:ext>
              </a:extLst>
            </p:cNvPr>
            <p:cNvSpPr txBox="1">
              <a:spLocks/>
            </p:cNvSpPr>
            <p:nvPr/>
          </p:nvSpPr>
          <p:spPr bwMode="auto">
            <a:xfrm>
              <a:off x="3397594" y="5030858"/>
              <a:ext cx="855338" cy="1655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CA" sz="900" b="1" i="0" u="none" strike="noStrike" kern="1200" cap="none" spc="0" normalizeH="0" baseline="0" noProof="0" dirty="0" smtClean="0">
                  <a:ln>
                    <a:noFill/>
                  </a:ln>
                  <a:solidFill>
                    <a:prstClr val="black"/>
                  </a:solidFill>
                  <a:effectLst/>
                  <a:uLnTx/>
                  <a:uFillTx/>
                  <a:latin typeface="Century Gothic" pitchFamily="34" charset="0"/>
                  <a:ea typeface="ヒラギノ角ゴ Pro W3" pitchFamily="126" charset="-128"/>
                </a:rPr>
                <a:t>Frequency: </a:t>
              </a:r>
              <a:endParaRPr kumimoji="0" lang="en-CA" sz="900" b="1" i="0" u="none" strike="noStrike" kern="1200" cap="none" spc="0" normalizeH="0" baseline="0" noProof="0" dirty="0">
                <a:ln>
                  <a:noFill/>
                </a:ln>
                <a:solidFill>
                  <a:prstClr val="black"/>
                </a:solidFill>
                <a:effectLst/>
                <a:uLnTx/>
                <a:uFillTx/>
                <a:latin typeface="Century Gothic" pitchFamily="34" charset="0"/>
                <a:ea typeface="ヒラギノ角ゴ Pro W3" pitchFamily="126" charset="-128"/>
              </a:endParaRPr>
            </a:p>
          </p:txBody>
        </p:sp>
        <p:sp>
          <p:nvSpPr>
            <p:cNvPr id="187" name="Title 1">
              <a:extLst>
                <a:ext uri="{FF2B5EF4-FFF2-40B4-BE49-F238E27FC236}">
                  <a16:creationId xmlns="" xmlns:a16="http://schemas.microsoft.com/office/drawing/2014/main" id="{C4CC0F66-F716-9E4A-A350-90E627E348D3}"/>
                </a:ext>
              </a:extLst>
            </p:cNvPr>
            <p:cNvSpPr txBox="1">
              <a:spLocks/>
            </p:cNvSpPr>
            <p:nvPr/>
          </p:nvSpPr>
          <p:spPr bwMode="auto">
            <a:xfrm>
              <a:off x="4101680" y="5104469"/>
              <a:ext cx="2067026" cy="231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lvl="0">
                <a:defRPr/>
              </a:pPr>
              <a:r>
                <a:rPr lang="en-CA" sz="900" dirty="0">
                  <a:solidFill>
                    <a:prstClr val="black"/>
                  </a:solidFill>
                </a:rPr>
                <a:t>Once, prior to the beginning of the first sprint</a:t>
              </a:r>
              <a:endParaRPr kumimoji="0" lang="en-CA" sz="900" b="0" i="0" u="none" strike="noStrike" kern="1200" cap="none" spc="0" normalizeH="0" baseline="0" noProof="0" dirty="0">
                <a:ln>
                  <a:noFill/>
                </a:ln>
                <a:solidFill>
                  <a:prstClr val="black"/>
                </a:solidFill>
                <a:effectLst/>
                <a:uLnTx/>
                <a:uFillTx/>
                <a:latin typeface="Century Gothic" pitchFamily="34" charset="0"/>
                <a:ea typeface="ヒラギノ角ゴ Pro W3" pitchFamily="126" charset="-128"/>
              </a:endParaRPr>
            </a:p>
          </p:txBody>
        </p:sp>
        <p:grpSp>
          <p:nvGrpSpPr>
            <p:cNvPr id="231" name="Group 230"/>
            <p:cNvGrpSpPr/>
            <p:nvPr/>
          </p:nvGrpSpPr>
          <p:grpSpPr>
            <a:xfrm>
              <a:off x="3474863" y="4153174"/>
              <a:ext cx="518706" cy="518702"/>
              <a:chOff x="3937001" y="3179763"/>
              <a:chExt cx="460379" cy="460375"/>
            </a:xfrm>
          </p:grpSpPr>
          <p:sp>
            <p:nvSpPr>
              <p:cNvPr id="232" name="Freeform 231"/>
              <p:cNvSpPr>
                <a:spLocks/>
              </p:cNvSpPr>
              <p:nvPr/>
            </p:nvSpPr>
            <p:spPr bwMode="auto">
              <a:xfrm>
                <a:off x="3937005" y="3251200"/>
                <a:ext cx="460375" cy="331788"/>
              </a:xfrm>
              <a:custGeom>
                <a:avLst/>
                <a:gdLst>
                  <a:gd name="T0" fmla="*/ 128 w 256"/>
                  <a:gd name="T1" fmla="*/ 184 h 184"/>
                  <a:gd name="T2" fmla="*/ 4 w 256"/>
                  <a:gd name="T3" fmla="*/ 184 h 184"/>
                  <a:gd name="T4" fmla="*/ 0 w 256"/>
                  <a:gd name="T5" fmla="*/ 180 h 184"/>
                  <a:gd name="T6" fmla="*/ 0 w 256"/>
                  <a:gd name="T7" fmla="*/ 4 h 184"/>
                  <a:gd name="T8" fmla="*/ 4 w 256"/>
                  <a:gd name="T9" fmla="*/ 0 h 184"/>
                  <a:gd name="T10" fmla="*/ 252 w 256"/>
                  <a:gd name="T11" fmla="*/ 0 h 184"/>
                  <a:gd name="T12" fmla="*/ 256 w 256"/>
                  <a:gd name="T13" fmla="*/ 4 h 184"/>
                  <a:gd name="T14" fmla="*/ 256 w 256"/>
                  <a:gd name="T15" fmla="*/ 104 h 184"/>
                  <a:gd name="T16" fmla="*/ 248 w 256"/>
                  <a:gd name="T17" fmla="*/ 104 h 184"/>
                  <a:gd name="T18" fmla="*/ 248 w 256"/>
                  <a:gd name="T19" fmla="*/ 8 h 184"/>
                  <a:gd name="T20" fmla="*/ 8 w 256"/>
                  <a:gd name="T21" fmla="*/ 8 h 184"/>
                  <a:gd name="T22" fmla="*/ 8 w 256"/>
                  <a:gd name="T23" fmla="*/ 176 h 184"/>
                  <a:gd name="T24" fmla="*/ 128 w 256"/>
                  <a:gd name="T25" fmla="*/ 176 h 184"/>
                  <a:gd name="T26" fmla="*/ 128 w 256"/>
                  <a:gd name="T27" fmla="*/ 184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6" h="184">
                    <a:moveTo>
                      <a:pt x="128" y="184"/>
                    </a:moveTo>
                    <a:cubicBezTo>
                      <a:pt x="4" y="184"/>
                      <a:pt x="4" y="184"/>
                      <a:pt x="4" y="184"/>
                    </a:cubicBezTo>
                    <a:cubicBezTo>
                      <a:pt x="2" y="184"/>
                      <a:pt x="0" y="182"/>
                      <a:pt x="0" y="180"/>
                    </a:cubicBezTo>
                    <a:cubicBezTo>
                      <a:pt x="0" y="4"/>
                      <a:pt x="0" y="4"/>
                      <a:pt x="0" y="4"/>
                    </a:cubicBezTo>
                    <a:cubicBezTo>
                      <a:pt x="0" y="2"/>
                      <a:pt x="2" y="0"/>
                      <a:pt x="4" y="0"/>
                    </a:cubicBezTo>
                    <a:cubicBezTo>
                      <a:pt x="252" y="0"/>
                      <a:pt x="252" y="0"/>
                      <a:pt x="252" y="0"/>
                    </a:cubicBezTo>
                    <a:cubicBezTo>
                      <a:pt x="254" y="0"/>
                      <a:pt x="256" y="2"/>
                      <a:pt x="256" y="4"/>
                    </a:cubicBezTo>
                    <a:cubicBezTo>
                      <a:pt x="256" y="104"/>
                      <a:pt x="256" y="104"/>
                      <a:pt x="256" y="104"/>
                    </a:cubicBezTo>
                    <a:cubicBezTo>
                      <a:pt x="248" y="104"/>
                      <a:pt x="248" y="104"/>
                      <a:pt x="248" y="104"/>
                    </a:cubicBezTo>
                    <a:cubicBezTo>
                      <a:pt x="248" y="8"/>
                      <a:pt x="248" y="8"/>
                      <a:pt x="248" y="8"/>
                    </a:cubicBezTo>
                    <a:cubicBezTo>
                      <a:pt x="8" y="8"/>
                      <a:pt x="8" y="8"/>
                      <a:pt x="8" y="8"/>
                    </a:cubicBezTo>
                    <a:cubicBezTo>
                      <a:pt x="8" y="176"/>
                      <a:pt x="8" y="176"/>
                      <a:pt x="8" y="176"/>
                    </a:cubicBezTo>
                    <a:cubicBezTo>
                      <a:pt x="128" y="176"/>
                      <a:pt x="128" y="176"/>
                      <a:pt x="128" y="176"/>
                    </a:cubicBezTo>
                    <a:lnTo>
                      <a:pt x="128" y="184"/>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3" name="Freeform 232"/>
              <p:cNvSpPr>
                <a:spLocks noEditPoints="1"/>
              </p:cNvSpPr>
              <p:nvPr/>
            </p:nvSpPr>
            <p:spPr bwMode="auto">
              <a:xfrm>
                <a:off x="4087814" y="3308350"/>
                <a:ext cx="42863" cy="44450"/>
              </a:xfrm>
              <a:custGeom>
                <a:avLst/>
                <a:gdLst>
                  <a:gd name="T0" fmla="*/ 27 w 27"/>
                  <a:gd name="T1" fmla="*/ 28 h 28"/>
                  <a:gd name="T2" fmla="*/ 0 w 27"/>
                  <a:gd name="T3" fmla="*/ 28 h 28"/>
                  <a:gd name="T4" fmla="*/ 0 w 27"/>
                  <a:gd name="T5" fmla="*/ 0 h 28"/>
                  <a:gd name="T6" fmla="*/ 27 w 27"/>
                  <a:gd name="T7" fmla="*/ 0 h 28"/>
                  <a:gd name="T8" fmla="*/ 27 w 27"/>
                  <a:gd name="T9" fmla="*/ 28 h 28"/>
                  <a:gd name="T10" fmla="*/ 9 w 27"/>
                  <a:gd name="T11" fmla="*/ 19 h 28"/>
                  <a:gd name="T12" fmla="*/ 18 w 27"/>
                  <a:gd name="T13" fmla="*/ 19 h 28"/>
                  <a:gd name="T14" fmla="*/ 18 w 27"/>
                  <a:gd name="T15" fmla="*/ 10 h 28"/>
                  <a:gd name="T16" fmla="*/ 9 w 27"/>
                  <a:gd name="T17" fmla="*/ 10 h 28"/>
                  <a:gd name="T18" fmla="*/ 9 w 27"/>
                  <a:gd name="T19" fmla="*/ 19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 h="28">
                    <a:moveTo>
                      <a:pt x="27" y="28"/>
                    </a:moveTo>
                    <a:lnTo>
                      <a:pt x="0" y="28"/>
                    </a:lnTo>
                    <a:lnTo>
                      <a:pt x="0" y="0"/>
                    </a:lnTo>
                    <a:lnTo>
                      <a:pt x="27" y="0"/>
                    </a:lnTo>
                    <a:lnTo>
                      <a:pt x="27" y="28"/>
                    </a:lnTo>
                    <a:close/>
                    <a:moveTo>
                      <a:pt x="9" y="19"/>
                    </a:moveTo>
                    <a:lnTo>
                      <a:pt x="18" y="19"/>
                    </a:lnTo>
                    <a:lnTo>
                      <a:pt x="18" y="10"/>
                    </a:lnTo>
                    <a:lnTo>
                      <a:pt x="9" y="10"/>
                    </a:lnTo>
                    <a:lnTo>
                      <a:pt x="9" y="19"/>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4" name="Freeform 233"/>
              <p:cNvSpPr>
                <a:spLocks noEditPoints="1"/>
              </p:cNvSpPr>
              <p:nvPr/>
            </p:nvSpPr>
            <p:spPr bwMode="auto">
              <a:xfrm>
                <a:off x="4144964" y="3308350"/>
                <a:ext cx="42863" cy="44450"/>
              </a:xfrm>
              <a:custGeom>
                <a:avLst/>
                <a:gdLst>
                  <a:gd name="T0" fmla="*/ 27 w 27"/>
                  <a:gd name="T1" fmla="*/ 28 h 28"/>
                  <a:gd name="T2" fmla="*/ 0 w 27"/>
                  <a:gd name="T3" fmla="*/ 28 h 28"/>
                  <a:gd name="T4" fmla="*/ 0 w 27"/>
                  <a:gd name="T5" fmla="*/ 0 h 28"/>
                  <a:gd name="T6" fmla="*/ 27 w 27"/>
                  <a:gd name="T7" fmla="*/ 0 h 28"/>
                  <a:gd name="T8" fmla="*/ 27 w 27"/>
                  <a:gd name="T9" fmla="*/ 28 h 28"/>
                  <a:gd name="T10" fmla="*/ 9 w 27"/>
                  <a:gd name="T11" fmla="*/ 19 h 28"/>
                  <a:gd name="T12" fmla="*/ 18 w 27"/>
                  <a:gd name="T13" fmla="*/ 19 h 28"/>
                  <a:gd name="T14" fmla="*/ 18 w 27"/>
                  <a:gd name="T15" fmla="*/ 10 h 28"/>
                  <a:gd name="T16" fmla="*/ 9 w 27"/>
                  <a:gd name="T17" fmla="*/ 10 h 28"/>
                  <a:gd name="T18" fmla="*/ 9 w 27"/>
                  <a:gd name="T19" fmla="*/ 19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 h="28">
                    <a:moveTo>
                      <a:pt x="27" y="28"/>
                    </a:moveTo>
                    <a:lnTo>
                      <a:pt x="0" y="28"/>
                    </a:lnTo>
                    <a:lnTo>
                      <a:pt x="0" y="0"/>
                    </a:lnTo>
                    <a:lnTo>
                      <a:pt x="27" y="0"/>
                    </a:lnTo>
                    <a:lnTo>
                      <a:pt x="27" y="28"/>
                    </a:lnTo>
                    <a:close/>
                    <a:moveTo>
                      <a:pt x="9" y="19"/>
                    </a:moveTo>
                    <a:lnTo>
                      <a:pt x="18" y="19"/>
                    </a:lnTo>
                    <a:lnTo>
                      <a:pt x="18" y="10"/>
                    </a:lnTo>
                    <a:lnTo>
                      <a:pt x="9" y="10"/>
                    </a:lnTo>
                    <a:lnTo>
                      <a:pt x="9" y="19"/>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5" name="Freeform 234"/>
              <p:cNvSpPr>
                <a:spLocks noEditPoints="1"/>
              </p:cNvSpPr>
              <p:nvPr/>
            </p:nvSpPr>
            <p:spPr bwMode="auto">
              <a:xfrm>
                <a:off x="4203701" y="3308350"/>
                <a:ext cx="42863" cy="44450"/>
              </a:xfrm>
              <a:custGeom>
                <a:avLst/>
                <a:gdLst>
                  <a:gd name="T0" fmla="*/ 27 w 27"/>
                  <a:gd name="T1" fmla="*/ 28 h 28"/>
                  <a:gd name="T2" fmla="*/ 0 w 27"/>
                  <a:gd name="T3" fmla="*/ 28 h 28"/>
                  <a:gd name="T4" fmla="*/ 0 w 27"/>
                  <a:gd name="T5" fmla="*/ 0 h 28"/>
                  <a:gd name="T6" fmla="*/ 27 w 27"/>
                  <a:gd name="T7" fmla="*/ 0 h 28"/>
                  <a:gd name="T8" fmla="*/ 27 w 27"/>
                  <a:gd name="T9" fmla="*/ 28 h 28"/>
                  <a:gd name="T10" fmla="*/ 9 w 27"/>
                  <a:gd name="T11" fmla="*/ 19 h 28"/>
                  <a:gd name="T12" fmla="*/ 18 w 27"/>
                  <a:gd name="T13" fmla="*/ 19 h 28"/>
                  <a:gd name="T14" fmla="*/ 18 w 27"/>
                  <a:gd name="T15" fmla="*/ 10 h 28"/>
                  <a:gd name="T16" fmla="*/ 9 w 27"/>
                  <a:gd name="T17" fmla="*/ 10 h 28"/>
                  <a:gd name="T18" fmla="*/ 9 w 27"/>
                  <a:gd name="T19" fmla="*/ 19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 h="28">
                    <a:moveTo>
                      <a:pt x="27" y="28"/>
                    </a:moveTo>
                    <a:lnTo>
                      <a:pt x="0" y="28"/>
                    </a:lnTo>
                    <a:lnTo>
                      <a:pt x="0" y="0"/>
                    </a:lnTo>
                    <a:lnTo>
                      <a:pt x="27" y="0"/>
                    </a:lnTo>
                    <a:lnTo>
                      <a:pt x="27" y="28"/>
                    </a:lnTo>
                    <a:close/>
                    <a:moveTo>
                      <a:pt x="9" y="19"/>
                    </a:moveTo>
                    <a:lnTo>
                      <a:pt x="18" y="19"/>
                    </a:lnTo>
                    <a:lnTo>
                      <a:pt x="18" y="10"/>
                    </a:lnTo>
                    <a:lnTo>
                      <a:pt x="9" y="10"/>
                    </a:lnTo>
                    <a:lnTo>
                      <a:pt x="9" y="19"/>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6" name="Freeform 235"/>
              <p:cNvSpPr>
                <a:spLocks noEditPoints="1"/>
              </p:cNvSpPr>
              <p:nvPr/>
            </p:nvSpPr>
            <p:spPr bwMode="auto">
              <a:xfrm>
                <a:off x="4260851" y="3308350"/>
                <a:ext cx="42863" cy="44450"/>
              </a:xfrm>
              <a:custGeom>
                <a:avLst/>
                <a:gdLst>
                  <a:gd name="T0" fmla="*/ 27 w 27"/>
                  <a:gd name="T1" fmla="*/ 28 h 28"/>
                  <a:gd name="T2" fmla="*/ 0 w 27"/>
                  <a:gd name="T3" fmla="*/ 28 h 28"/>
                  <a:gd name="T4" fmla="*/ 0 w 27"/>
                  <a:gd name="T5" fmla="*/ 0 h 28"/>
                  <a:gd name="T6" fmla="*/ 27 w 27"/>
                  <a:gd name="T7" fmla="*/ 0 h 28"/>
                  <a:gd name="T8" fmla="*/ 27 w 27"/>
                  <a:gd name="T9" fmla="*/ 28 h 28"/>
                  <a:gd name="T10" fmla="*/ 9 w 27"/>
                  <a:gd name="T11" fmla="*/ 19 h 28"/>
                  <a:gd name="T12" fmla="*/ 18 w 27"/>
                  <a:gd name="T13" fmla="*/ 19 h 28"/>
                  <a:gd name="T14" fmla="*/ 18 w 27"/>
                  <a:gd name="T15" fmla="*/ 10 h 28"/>
                  <a:gd name="T16" fmla="*/ 9 w 27"/>
                  <a:gd name="T17" fmla="*/ 10 h 28"/>
                  <a:gd name="T18" fmla="*/ 9 w 27"/>
                  <a:gd name="T19" fmla="*/ 19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 h="28">
                    <a:moveTo>
                      <a:pt x="27" y="28"/>
                    </a:moveTo>
                    <a:lnTo>
                      <a:pt x="0" y="28"/>
                    </a:lnTo>
                    <a:lnTo>
                      <a:pt x="0" y="0"/>
                    </a:lnTo>
                    <a:lnTo>
                      <a:pt x="27" y="0"/>
                    </a:lnTo>
                    <a:lnTo>
                      <a:pt x="27" y="28"/>
                    </a:lnTo>
                    <a:close/>
                    <a:moveTo>
                      <a:pt x="9" y="19"/>
                    </a:moveTo>
                    <a:lnTo>
                      <a:pt x="18" y="19"/>
                    </a:lnTo>
                    <a:lnTo>
                      <a:pt x="18" y="10"/>
                    </a:lnTo>
                    <a:lnTo>
                      <a:pt x="9" y="10"/>
                    </a:lnTo>
                    <a:lnTo>
                      <a:pt x="9" y="19"/>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7" name="Freeform 236"/>
              <p:cNvSpPr>
                <a:spLocks noEditPoints="1"/>
              </p:cNvSpPr>
              <p:nvPr/>
            </p:nvSpPr>
            <p:spPr bwMode="auto">
              <a:xfrm>
                <a:off x="4318001" y="3308350"/>
                <a:ext cx="42863" cy="44450"/>
              </a:xfrm>
              <a:custGeom>
                <a:avLst/>
                <a:gdLst>
                  <a:gd name="T0" fmla="*/ 27 w 27"/>
                  <a:gd name="T1" fmla="*/ 28 h 28"/>
                  <a:gd name="T2" fmla="*/ 0 w 27"/>
                  <a:gd name="T3" fmla="*/ 28 h 28"/>
                  <a:gd name="T4" fmla="*/ 0 w 27"/>
                  <a:gd name="T5" fmla="*/ 0 h 28"/>
                  <a:gd name="T6" fmla="*/ 27 w 27"/>
                  <a:gd name="T7" fmla="*/ 0 h 28"/>
                  <a:gd name="T8" fmla="*/ 27 w 27"/>
                  <a:gd name="T9" fmla="*/ 28 h 28"/>
                  <a:gd name="T10" fmla="*/ 9 w 27"/>
                  <a:gd name="T11" fmla="*/ 19 h 28"/>
                  <a:gd name="T12" fmla="*/ 18 w 27"/>
                  <a:gd name="T13" fmla="*/ 19 h 28"/>
                  <a:gd name="T14" fmla="*/ 18 w 27"/>
                  <a:gd name="T15" fmla="*/ 10 h 28"/>
                  <a:gd name="T16" fmla="*/ 9 w 27"/>
                  <a:gd name="T17" fmla="*/ 10 h 28"/>
                  <a:gd name="T18" fmla="*/ 9 w 27"/>
                  <a:gd name="T19" fmla="*/ 19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 h="28">
                    <a:moveTo>
                      <a:pt x="27" y="28"/>
                    </a:moveTo>
                    <a:lnTo>
                      <a:pt x="0" y="28"/>
                    </a:lnTo>
                    <a:lnTo>
                      <a:pt x="0" y="0"/>
                    </a:lnTo>
                    <a:lnTo>
                      <a:pt x="27" y="0"/>
                    </a:lnTo>
                    <a:lnTo>
                      <a:pt x="27" y="28"/>
                    </a:lnTo>
                    <a:close/>
                    <a:moveTo>
                      <a:pt x="9" y="19"/>
                    </a:moveTo>
                    <a:lnTo>
                      <a:pt x="18" y="19"/>
                    </a:lnTo>
                    <a:lnTo>
                      <a:pt x="18" y="10"/>
                    </a:lnTo>
                    <a:lnTo>
                      <a:pt x="9" y="10"/>
                    </a:lnTo>
                    <a:lnTo>
                      <a:pt x="9" y="19"/>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8" name="Freeform 237"/>
              <p:cNvSpPr>
                <a:spLocks noEditPoints="1"/>
              </p:cNvSpPr>
              <p:nvPr/>
            </p:nvSpPr>
            <p:spPr bwMode="auto">
              <a:xfrm>
                <a:off x="4087814" y="3367088"/>
                <a:ext cx="42863" cy="42863"/>
              </a:xfrm>
              <a:custGeom>
                <a:avLst/>
                <a:gdLst>
                  <a:gd name="T0" fmla="*/ 27 w 27"/>
                  <a:gd name="T1" fmla="*/ 27 h 27"/>
                  <a:gd name="T2" fmla="*/ 0 w 27"/>
                  <a:gd name="T3" fmla="*/ 27 h 27"/>
                  <a:gd name="T4" fmla="*/ 0 w 27"/>
                  <a:gd name="T5" fmla="*/ 0 h 27"/>
                  <a:gd name="T6" fmla="*/ 27 w 27"/>
                  <a:gd name="T7" fmla="*/ 0 h 27"/>
                  <a:gd name="T8" fmla="*/ 27 w 27"/>
                  <a:gd name="T9" fmla="*/ 27 h 27"/>
                  <a:gd name="T10" fmla="*/ 9 w 27"/>
                  <a:gd name="T11" fmla="*/ 18 h 27"/>
                  <a:gd name="T12" fmla="*/ 18 w 27"/>
                  <a:gd name="T13" fmla="*/ 18 h 27"/>
                  <a:gd name="T14" fmla="*/ 18 w 27"/>
                  <a:gd name="T15" fmla="*/ 9 h 27"/>
                  <a:gd name="T16" fmla="*/ 9 w 27"/>
                  <a:gd name="T17" fmla="*/ 9 h 27"/>
                  <a:gd name="T18" fmla="*/ 9 w 27"/>
                  <a:gd name="T19" fmla="*/ 18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 h="27">
                    <a:moveTo>
                      <a:pt x="27" y="27"/>
                    </a:moveTo>
                    <a:lnTo>
                      <a:pt x="0" y="27"/>
                    </a:lnTo>
                    <a:lnTo>
                      <a:pt x="0" y="0"/>
                    </a:lnTo>
                    <a:lnTo>
                      <a:pt x="27" y="0"/>
                    </a:lnTo>
                    <a:lnTo>
                      <a:pt x="27" y="27"/>
                    </a:lnTo>
                    <a:close/>
                    <a:moveTo>
                      <a:pt x="9" y="18"/>
                    </a:moveTo>
                    <a:lnTo>
                      <a:pt x="18" y="18"/>
                    </a:lnTo>
                    <a:lnTo>
                      <a:pt x="18" y="9"/>
                    </a:lnTo>
                    <a:lnTo>
                      <a:pt x="9" y="9"/>
                    </a:lnTo>
                    <a:lnTo>
                      <a:pt x="9" y="18"/>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9" name="Freeform 238"/>
              <p:cNvSpPr>
                <a:spLocks noEditPoints="1"/>
              </p:cNvSpPr>
              <p:nvPr/>
            </p:nvSpPr>
            <p:spPr bwMode="auto">
              <a:xfrm>
                <a:off x="4030664" y="3367088"/>
                <a:ext cx="42863" cy="42863"/>
              </a:xfrm>
              <a:custGeom>
                <a:avLst/>
                <a:gdLst>
                  <a:gd name="T0" fmla="*/ 27 w 27"/>
                  <a:gd name="T1" fmla="*/ 27 h 27"/>
                  <a:gd name="T2" fmla="*/ 0 w 27"/>
                  <a:gd name="T3" fmla="*/ 27 h 27"/>
                  <a:gd name="T4" fmla="*/ 0 w 27"/>
                  <a:gd name="T5" fmla="*/ 0 h 27"/>
                  <a:gd name="T6" fmla="*/ 27 w 27"/>
                  <a:gd name="T7" fmla="*/ 0 h 27"/>
                  <a:gd name="T8" fmla="*/ 27 w 27"/>
                  <a:gd name="T9" fmla="*/ 27 h 27"/>
                  <a:gd name="T10" fmla="*/ 9 w 27"/>
                  <a:gd name="T11" fmla="*/ 18 h 27"/>
                  <a:gd name="T12" fmla="*/ 18 w 27"/>
                  <a:gd name="T13" fmla="*/ 18 h 27"/>
                  <a:gd name="T14" fmla="*/ 18 w 27"/>
                  <a:gd name="T15" fmla="*/ 9 h 27"/>
                  <a:gd name="T16" fmla="*/ 9 w 27"/>
                  <a:gd name="T17" fmla="*/ 9 h 27"/>
                  <a:gd name="T18" fmla="*/ 9 w 27"/>
                  <a:gd name="T19" fmla="*/ 18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 h="27">
                    <a:moveTo>
                      <a:pt x="27" y="27"/>
                    </a:moveTo>
                    <a:lnTo>
                      <a:pt x="0" y="27"/>
                    </a:lnTo>
                    <a:lnTo>
                      <a:pt x="0" y="0"/>
                    </a:lnTo>
                    <a:lnTo>
                      <a:pt x="27" y="0"/>
                    </a:lnTo>
                    <a:lnTo>
                      <a:pt x="27" y="27"/>
                    </a:lnTo>
                    <a:close/>
                    <a:moveTo>
                      <a:pt x="9" y="18"/>
                    </a:moveTo>
                    <a:lnTo>
                      <a:pt x="18" y="18"/>
                    </a:lnTo>
                    <a:lnTo>
                      <a:pt x="18" y="9"/>
                    </a:lnTo>
                    <a:lnTo>
                      <a:pt x="9" y="9"/>
                    </a:lnTo>
                    <a:lnTo>
                      <a:pt x="9" y="18"/>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0" name="Freeform 239"/>
              <p:cNvSpPr>
                <a:spLocks noEditPoints="1"/>
              </p:cNvSpPr>
              <p:nvPr/>
            </p:nvSpPr>
            <p:spPr bwMode="auto">
              <a:xfrm>
                <a:off x="3971926" y="3367088"/>
                <a:ext cx="44450" cy="42863"/>
              </a:xfrm>
              <a:custGeom>
                <a:avLst/>
                <a:gdLst>
                  <a:gd name="T0" fmla="*/ 28 w 28"/>
                  <a:gd name="T1" fmla="*/ 27 h 27"/>
                  <a:gd name="T2" fmla="*/ 0 w 28"/>
                  <a:gd name="T3" fmla="*/ 27 h 27"/>
                  <a:gd name="T4" fmla="*/ 0 w 28"/>
                  <a:gd name="T5" fmla="*/ 0 h 27"/>
                  <a:gd name="T6" fmla="*/ 28 w 28"/>
                  <a:gd name="T7" fmla="*/ 0 h 27"/>
                  <a:gd name="T8" fmla="*/ 28 w 28"/>
                  <a:gd name="T9" fmla="*/ 27 h 27"/>
                  <a:gd name="T10" fmla="*/ 9 w 28"/>
                  <a:gd name="T11" fmla="*/ 18 h 27"/>
                  <a:gd name="T12" fmla="*/ 19 w 28"/>
                  <a:gd name="T13" fmla="*/ 18 h 27"/>
                  <a:gd name="T14" fmla="*/ 19 w 28"/>
                  <a:gd name="T15" fmla="*/ 9 h 27"/>
                  <a:gd name="T16" fmla="*/ 9 w 28"/>
                  <a:gd name="T17" fmla="*/ 9 h 27"/>
                  <a:gd name="T18" fmla="*/ 9 w 28"/>
                  <a:gd name="T19" fmla="*/ 18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27">
                    <a:moveTo>
                      <a:pt x="28" y="27"/>
                    </a:moveTo>
                    <a:lnTo>
                      <a:pt x="0" y="27"/>
                    </a:lnTo>
                    <a:lnTo>
                      <a:pt x="0" y="0"/>
                    </a:lnTo>
                    <a:lnTo>
                      <a:pt x="28" y="0"/>
                    </a:lnTo>
                    <a:lnTo>
                      <a:pt x="28" y="27"/>
                    </a:lnTo>
                    <a:close/>
                    <a:moveTo>
                      <a:pt x="9" y="18"/>
                    </a:moveTo>
                    <a:lnTo>
                      <a:pt x="19" y="18"/>
                    </a:lnTo>
                    <a:lnTo>
                      <a:pt x="19" y="9"/>
                    </a:lnTo>
                    <a:lnTo>
                      <a:pt x="9" y="9"/>
                    </a:lnTo>
                    <a:lnTo>
                      <a:pt x="9" y="18"/>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1" name="Freeform 240"/>
              <p:cNvSpPr>
                <a:spLocks noEditPoints="1"/>
              </p:cNvSpPr>
              <p:nvPr/>
            </p:nvSpPr>
            <p:spPr bwMode="auto">
              <a:xfrm>
                <a:off x="4144964" y="3367085"/>
                <a:ext cx="42863" cy="42863"/>
              </a:xfrm>
              <a:custGeom>
                <a:avLst/>
                <a:gdLst>
                  <a:gd name="T0" fmla="*/ 27 w 27"/>
                  <a:gd name="T1" fmla="*/ 27 h 27"/>
                  <a:gd name="T2" fmla="*/ 0 w 27"/>
                  <a:gd name="T3" fmla="*/ 27 h 27"/>
                  <a:gd name="T4" fmla="*/ 0 w 27"/>
                  <a:gd name="T5" fmla="*/ 0 h 27"/>
                  <a:gd name="T6" fmla="*/ 27 w 27"/>
                  <a:gd name="T7" fmla="*/ 0 h 27"/>
                  <a:gd name="T8" fmla="*/ 27 w 27"/>
                  <a:gd name="T9" fmla="*/ 27 h 27"/>
                  <a:gd name="T10" fmla="*/ 9 w 27"/>
                  <a:gd name="T11" fmla="*/ 18 h 27"/>
                  <a:gd name="T12" fmla="*/ 18 w 27"/>
                  <a:gd name="T13" fmla="*/ 18 h 27"/>
                  <a:gd name="T14" fmla="*/ 18 w 27"/>
                  <a:gd name="T15" fmla="*/ 9 h 27"/>
                  <a:gd name="T16" fmla="*/ 9 w 27"/>
                  <a:gd name="T17" fmla="*/ 9 h 27"/>
                  <a:gd name="T18" fmla="*/ 9 w 27"/>
                  <a:gd name="T19" fmla="*/ 18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 h="27">
                    <a:moveTo>
                      <a:pt x="27" y="27"/>
                    </a:moveTo>
                    <a:lnTo>
                      <a:pt x="0" y="27"/>
                    </a:lnTo>
                    <a:lnTo>
                      <a:pt x="0" y="0"/>
                    </a:lnTo>
                    <a:lnTo>
                      <a:pt x="27" y="0"/>
                    </a:lnTo>
                    <a:lnTo>
                      <a:pt x="27" y="27"/>
                    </a:lnTo>
                    <a:close/>
                    <a:moveTo>
                      <a:pt x="9" y="18"/>
                    </a:moveTo>
                    <a:lnTo>
                      <a:pt x="18" y="18"/>
                    </a:lnTo>
                    <a:lnTo>
                      <a:pt x="18" y="9"/>
                    </a:lnTo>
                    <a:lnTo>
                      <a:pt x="9" y="9"/>
                    </a:lnTo>
                    <a:lnTo>
                      <a:pt x="9" y="18"/>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2" name="Freeform 241"/>
              <p:cNvSpPr>
                <a:spLocks noEditPoints="1"/>
              </p:cNvSpPr>
              <p:nvPr/>
            </p:nvSpPr>
            <p:spPr bwMode="auto">
              <a:xfrm>
                <a:off x="4203701" y="3367088"/>
                <a:ext cx="42863" cy="42863"/>
              </a:xfrm>
              <a:custGeom>
                <a:avLst/>
                <a:gdLst>
                  <a:gd name="T0" fmla="*/ 27 w 27"/>
                  <a:gd name="T1" fmla="*/ 27 h 27"/>
                  <a:gd name="T2" fmla="*/ 0 w 27"/>
                  <a:gd name="T3" fmla="*/ 27 h 27"/>
                  <a:gd name="T4" fmla="*/ 0 w 27"/>
                  <a:gd name="T5" fmla="*/ 0 h 27"/>
                  <a:gd name="T6" fmla="*/ 27 w 27"/>
                  <a:gd name="T7" fmla="*/ 0 h 27"/>
                  <a:gd name="T8" fmla="*/ 27 w 27"/>
                  <a:gd name="T9" fmla="*/ 27 h 27"/>
                  <a:gd name="T10" fmla="*/ 9 w 27"/>
                  <a:gd name="T11" fmla="*/ 18 h 27"/>
                  <a:gd name="T12" fmla="*/ 18 w 27"/>
                  <a:gd name="T13" fmla="*/ 18 h 27"/>
                  <a:gd name="T14" fmla="*/ 18 w 27"/>
                  <a:gd name="T15" fmla="*/ 9 h 27"/>
                  <a:gd name="T16" fmla="*/ 9 w 27"/>
                  <a:gd name="T17" fmla="*/ 9 h 27"/>
                  <a:gd name="T18" fmla="*/ 9 w 27"/>
                  <a:gd name="T19" fmla="*/ 18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 h="27">
                    <a:moveTo>
                      <a:pt x="27" y="27"/>
                    </a:moveTo>
                    <a:lnTo>
                      <a:pt x="0" y="27"/>
                    </a:lnTo>
                    <a:lnTo>
                      <a:pt x="0" y="0"/>
                    </a:lnTo>
                    <a:lnTo>
                      <a:pt x="27" y="0"/>
                    </a:lnTo>
                    <a:lnTo>
                      <a:pt x="27" y="27"/>
                    </a:lnTo>
                    <a:close/>
                    <a:moveTo>
                      <a:pt x="9" y="18"/>
                    </a:moveTo>
                    <a:lnTo>
                      <a:pt x="18" y="18"/>
                    </a:lnTo>
                    <a:lnTo>
                      <a:pt x="18" y="9"/>
                    </a:lnTo>
                    <a:lnTo>
                      <a:pt x="9" y="9"/>
                    </a:lnTo>
                    <a:lnTo>
                      <a:pt x="9" y="18"/>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3" name="Freeform 242"/>
              <p:cNvSpPr>
                <a:spLocks noEditPoints="1"/>
              </p:cNvSpPr>
              <p:nvPr/>
            </p:nvSpPr>
            <p:spPr bwMode="auto">
              <a:xfrm>
                <a:off x="4260851" y="3367088"/>
                <a:ext cx="42863" cy="42863"/>
              </a:xfrm>
              <a:custGeom>
                <a:avLst/>
                <a:gdLst>
                  <a:gd name="T0" fmla="*/ 27 w 27"/>
                  <a:gd name="T1" fmla="*/ 27 h 27"/>
                  <a:gd name="T2" fmla="*/ 0 w 27"/>
                  <a:gd name="T3" fmla="*/ 27 h 27"/>
                  <a:gd name="T4" fmla="*/ 0 w 27"/>
                  <a:gd name="T5" fmla="*/ 0 h 27"/>
                  <a:gd name="T6" fmla="*/ 27 w 27"/>
                  <a:gd name="T7" fmla="*/ 0 h 27"/>
                  <a:gd name="T8" fmla="*/ 27 w 27"/>
                  <a:gd name="T9" fmla="*/ 27 h 27"/>
                  <a:gd name="T10" fmla="*/ 9 w 27"/>
                  <a:gd name="T11" fmla="*/ 18 h 27"/>
                  <a:gd name="T12" fmla="*/ 18 w 27"/>
                  <a:gd name="T13" fmla="*/ 18 h 27"/>
                  <a:gd name="T14" fmla="*/ 18 w 27"/>
                  <a:gd name="T15" fmla="*/ 9 h 27"/>
                  <a:gd name="T16" fmla="*/ 9 w 27"/>
                  <a:gd name="T17" fmla="*/ 9 h 27"/>
                  <a:gd name="T18" fmla="*/ 9 w 27"/>
                  <a:gd name="T19" fmla="*/ 18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 h="27">
                    <a:moveTo>
                      <a:pt x="27" y="27"/>
                    </a:moveTo>
                    <a:lnTo>
                      <a:pt x="0" y="27"/>
                    </a:lnTo>
                    <a:lnTo>
                      <a:pt x="0" y="0"/>
                    </a:lnTo>
                    <a:lnTo>
                      <a:pt x="27" y="0"/>
                    </a:lnTo>
                    <a:lnTo>
                      <a:pt x="27" y="27"/>
                    </a:lnTo>
                    <a:close/>
                    <a:moveTo>
                      <a:pt x="9" y="18"/>
                    </a:moveTo>
                    <a:lnTo>
                      <a:pt x="18" y="18"/>
                    </a:lnTo>
                    <a:lnTo>
                      <a:pt x="18" y="9"/>
                    </a:lnTo>
                    <a:lnTo>
                      <a:pt x="9" y="9"/>
                    </a:lnTo>
                    <a:lnTo>
                      <a:pt x="9" y="18"/>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4" name="Freeform 243"/>
              <p:cNvSpPr>
                <a:spLocks noEditPoints="1"/>
              </p:cNvSpPr>
              <p:nvPr/>
            </p:nvSpPr>
            <p:spPr bwMode="auto">
              <a:xfrm>
                <a:off x="4318001" y="3367088"/>
                <a:ext cx="42863" cy="42863"/>
              </a:xfrm>
              <a:custGeom>
                <a:avLst/>
                <a:gdLst>
                  <a:gd name="T0" fmla="*/ 27 w 27"/>
                  <a:gd name="T1" fmla="*/ 27 h 27"/>
                  <a:gd name="T2" fmla="*/ 0 w 27"/>
                  <a:gd name="T3" fmla="*/ 27 h 27"/>
                  <a:gd name="T4" fmla="*/ 0 w 27"/>
                  <a:gd name="T5" fmla="*/ 0 h 27"/>
                  <a:gd name="T6" fmla="*/ 27 w 27"/>
                  <a:gd name="T7" fmla="*/ 0 h 27"/>
                  <a:gd name="T8" fmla="*/ 27 w 27"/>
                  <a:gd name="T9" fmla="*/ 27 h 27"/>
                  <a:gd name="T10" fmla="*/ 9 w 27"/>
                  <a:gd name="T11" fmla="*/ 18 h 27"/>
                  <a:gd name="T12" fmla="*/ 18 w 27"/>
                  <a:gd name="T13" fmla="*/ 18 h 27"/>
                  <a:gd name="T14" fmla="*/ 18 w 27"/>
                  <a:gd name="T15" fmla="*/ 9 h 27"/>
                  <a:gd name="T16" fmla="*/ 9 w 27"/>
                  <a:gd name="T17" fmla="*/ 9 h 27"/>
                  <a:gd name="T18" fmla="*/ 9 w 27"/>
                  <a:gd name="T19" fmla="*/ 18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 h="27">
                    <a:moveTo>
                      <a:pt x="27" y="27"/>
                    </a:moveTo>
                    <a:lnTo>
                      <a:pt x="0" y="27"/>
                    </a:lnTo>
                    <a:lnTo>
                      <a:pt x="0" y="0"/>
                    </a:lnTo>
                    <a:lnTo>
                      <a:pt x="27" y="0"/>
                    </a:lnTo>
                    <a:lnTo>
                      <a:pt x="27" y="27"/>
                    </a:lnTo>
                    <a:close/>
                    <a:moveTo>
                      <a:pt x="9" y="18"/>
                    </a:moveTo>
                    <a:lnTo>
                      <a:pt x="18" y="18"/>
                    </a:lnTo>
                    <a:lnTo>
                      <a:pt x="18" y="9"/>
                    </a:lnTo>
                    <a:lnTo>
                      <a:pt x="9" y="9"/>
                    </a:lnTo>
                    <a:lnTo>
                      <a:pt x="9" y="18"/>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5" name="Freeform 244"/>
              <p:cNvSpPr>
                <a:spLocks noEditPoints="1"/>
              </p:cNvSpPr>
              <p:nvPr/>
            </p:nvSpPr>
            <p:spPr bwMode="auto">
              <a:xfrm>
                <a:off x="4087814" y="3424238"/>
                <a:ext cx="42863" cy="42863"/>
              </a:xfrm>
              <a:custGeom>
                <a:avLst/>
                <a:gdLst>
                  <a:gd name="T0" fmla="*/ 27 w 27"/>
                  <a:gd name="T1" fmla="*/ 27 h 27"/>
                  <a:gd name="T2" fmla="*/ 0 w 27"/>
                  <a:gd name="T3" fmla="*/ 27 h 27"/>
                  <a:gd name="T4" fmla="*/ 0 w 27"/>
                  <a:gd name="T5" fmla="*/ 0 h 27"/>
                  <a:gd name="T6" fmla="*/ 27 w 27"/>
                  <a:gd name="T7" fmla="*/ 0 h 27"/>
                  <a:gd name="T8" fmla="*/ 27 w 27"/>
                  <a:gd name="T9" fmla="*/ 27 h 27"/>
                  <a:gd name="T10" fmla="*/ 9 w 27"/>
                  <a:gd name="T11" fmla="*/ 18 h 27"/>
                  <a:gd name="T12" fmla="*/ 18 w 27"/>
                  <a:gd name="T13" fmla="*/ 18 h 27"/>
                  <a:gd name="T14" fmla="*/ 18 w 27"/>
                  <a:gd name="T15" fmla="*/ 9 h 27"/>
                  <a:gd name="T16" fmla="*/ 9 w 27"/>
                  <a:gd name="T17" fmla="*/ 9 h 27"/>
                  <a:gd name="T18" fmla="*/ 9 w 27"/>
                  <a:gd name="T19" fmla="*/ 18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 h="27">
                    <a:moveTo>
                      <a:pt x="27" y="27"/>
                    </a:moveTo>
                    <a:lnTo>
                      <a:pt x="0" y="27"/>
                    </a:lnTo>
                    <a:lnTo>
                      <a:pt x="0" y="0"/>
                    </a:lnTo>
                    <a:lnTo>
                      <a:pt x="27" y="0"/>
                    </a:lnTo>
                    <a:lnTo>
                      <a:pt x="27" y="27"/>
                    </a:lnTo>
                    <a:close/>
                    <a:moveTo>
                      <a:pt x="9" y="18"/>
                    </a:moveTo>
                    <a:lnTo>
                      <a:pt x="18" y="18"/>
                    </a:lnTo>
                    <a:lnTo>
                      <a:pt x="18" y="9"/>
                    </a:lnTo>
                    <a:lnTo>
                      <a:pt x="9" y="9"/>
                    </a:lnTo>
                    <a:lnTo>
                      <a:pt x="9" y="18"/>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6" name="Freeform 245"/>
              <p:cNvSpPr>
                <a:spLocks noEditPoints="1"/>
              </p:cNvSpPr>
              <p:nvPr/>
            </p:nvSpPr>
            <p:spPr bwMode="auto">
              <a:xfrm>
                <a:off x="4030664" y="3424238"/>
                <a:ext cx="42863" cy="42863"/>
              </a:xfrm>
              <a:custGeom>
                <a:avLst/>
                <a:gdLst>
                  <a:gd name="T0" fmla="*/ 27 w 27"/>
                  <a:gd name="T1" fmla="*/ 27 h 27"/>
                  <a:gd name="T2" fmla="*/ 0 w 27"/>
                  <a:gd name="T3" fmla="*/ 27 h 27"/>
                  <a:gd name="T4" fmla="*/ 0 w 27"/>
                  <a:gd name="T5" fmla="*/ 0 h 27"/>
                  <a:gd name="T6" fmla="*/ 27 w 27"/>
                  <a:gd name="T7" fmla="*/ 0 h 27"/>
                  <a:gd name="T8" fmla="*/ 27 w 27"/>
                  <a:gd name="T9" fmla="*/ 27 h 27"/>
                  <a:gd name="T10" fmla="*/ 9 w 27"/>
                  <a:gd name="T11" fmla="*/ 18 h 27"/>
                  <a:gd name="T12" fmla="*/ 18 w 27"/>
                  <a:gd name="T13" fmla="*/ 18 h 27"/>
                  <a:gd name="T14" fmla="*/ 18 w 27"/>
                  <a:gd name="T15" fmla="*/ 9 h 27"/>
                  <a:gd name="T16" fmla="*/ 9 w 27"/>
                  <a:gd name="T17" fmla="*/ 9 h 27"/>
                  <a:gd name="T18" fmla="*/ 9 w 27"/>
                  <a:gd name="T19" fmla="*/ 18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 h="27">
                    <a:moveTo>
                      <a:pt x="27" y="27"/>
                    </a:moveTo>
                    <a:lnTo>
                      <a:pt x="0" y="27"/>
                    </a:lnTo>
                    <a:lnTo>
                      <a:pt x="0" y="0"/>
                    </a:lnTo>
                    <a:lnTo>
                      <a:pt x="27" y="0"/>
                    </a:lnTo>
                    <a:lnTo>
                      <a:pt x="27" y="27"/>
                    </a:lnTo>
                    <a:close/>
                    <a:moveTo>
                      <a:pt x="9" y="18"/>
                    </a:moveTo>
                    <a:lnTo>
                      <a:pt x="18" y="18"/>
                    </a:lnTo>
                    <a:lnTo>
                      <a:pt x="18" y="9"/>
                    </a:lnTo>
                    <a:lnTo>
                      <a:pt x="9" y="9"/>
                    </a:lnTo>
                    <a:lnTo>
                      <a:pt x="9" y="18"/>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7" name="Freeform 246"/>
              <p:cNvSpPr>
                <a:spLocks noEditPoints="1"/>
              </p:cNvSpPr>
              <p:nvPr/>
            </p:nvSpPr>
            <p:spPr bwMode="auto">
              <a:xfrm>
                <a:off x="3971926" y="3424238"/>
                <a:ext cx="44450" cy="42863"/>
              </a:xfrm>
              <a:custGeom>
                <a:avLst/>
                <a:gdLst>
                  <a:gd name="T0" fmla="*/ 28 w 28"/>
                  <a:gd name="T1" fmla="*/ 27 h 27"/>
                  <a:gd name="T2" fmla="*/ 0 w 28"/>
                  <a:gd name="T3" fmla="*/ 27 h 27"/>
                  <a:gd name="T4" fmla="*/ 0 w 28"/>
                  <a:gd name="T5" fmla="*/ 0 h 27"/>
                  <a:gd name="T6" fmla="*/ 28 w 28"/>
                  <a:gd name="T7" fmla="*/ 0 h 27"/>
                  <a:gd name="T8" fmla="*/ 28 w 28"/>
                  <a:gd name="T9" fmla="*/ 27 h 27"/>
                  <a:gd name="T10" fmla="*/ 9 w 28"/>
                  <a:gd name="T11" fmla="*/ 18 h 27"/>
                  <a:gd name="T12" fmla="*/ 19 w 28"/>
                  <a:gd name="T13" fmla="*/ 18 h 27"/>
                  <a:gd name="T14" fmla="*/ 19 w 28"/>
                  <a:gd name="T15" fmla="*/ 9 h 27"/>
                  <a:gd name="T16" fmla="*/ 9 w 28"/>
                  <a:gd name="T17" fmla="*/ 9 h 27"/>
                  <a:gd name="T18" fmla="*/ 9 w 28"/>
                  <a:gd name="T19" fmla="*/ 18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27">
                    <a:moveTo>
                      <a:pt x="28" y="27"/>
                    </a:moveTo>
                    <a:lnTo>
                      <a:pt x="0" y="27"/>
                    </a:lnTo>
                    <a:lnTo>
                      <a:pt x="0" y="0"/>
                    </a:lnTo>
                    <a:lnTo>
                      <a:pt x="28" y="0"/>
                    </a:lnTo>
                    <a:lnTo>
                      <a:pt x="28" y="27"/>
                    </a:lnTo>
                    <a:close/>
                    <a:moveTo>
                      <a:pt x="9" y="18"/>
                    </a:moveTo>
                    <a:lnTo>
                      <a:pt x="19" y="18"/>
                    </a:lnTo>
                    <a:lnTo>
                      <a:pt x="19" y="9"/>
                    </a:lnTo>
                    <a:lnTo>
                      <a:pt x="9" y="9"/>
                    </a:lnTo>
                    <a:lnTo>
                      <a:pt x="9" y="18"/>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8" name="Freeform 247"/>
              <p:cNvSpPr>
                <a:spLocks noEditPoints="1"/>
              </p:cNvSpPr>
              <p:nvPr/>
            </p:nvSpPr>
            <p:spPr bwMode="auto">
              <a:xfrm>
                <a:off x="4144964" y="3424238"/>
                <a:ext cx="42863" cy="42863"/>
              </a:xfrm>
              <a:custGeom>
                <a:avLst/>
                <a:gdLst>
                  <a:gd name="T0" fmla="*/ 27 w 27"/>
                  <a:gd name="T1" fmla="*/ 27 h 27"/>
                  <a:gd name="T2" fmla="*/ 0 w 27"/>
                  <a:gd name="T3" fmla="*/ 27 h 27"/>
                  <a:gd name="T4" fmla="*/ 0 w 27"/>
                  <a:gd name="T5" fmla="*/ 0 h 27"/>
                  <a:gd name="T6" fmla="*/ 27 w 27"/>
                  <a:gd name="T7" fmla="*/ 0 h 27"/>
                  <a:gd name="T8" fmla="*/ 27 w 27"/>
                  <a:gd name="T9" fmla="*/ 27 h 27"/>
                  <a:gd name="T10" fmla="*/ 9 w 27"/>
                  <a:gd name="T11" fmla="*/ 18 h 27"/>
                  <a:gd name="T12" fmla="*/ 18 w 27"/>
                  <a:gd name="T13" fmla="*/ 18 h 27"/>
                  <a:gd name="T14" fmla="*/ 18 w 27"/>
                  <a:gd name="T15" fmla="*/ 9 h 27"/>
                  <a:gd name="T16" fmla="*/ 9 w 27"/>
                  <a:gd name="T17" fmla="*/ 9 h 27"/>
                  <a:gd name="T18" fmla="*/ 9 w 27"/>
                  <a:gd name="T19" fmla="*/ 18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 h="27">
                    <a:moveTo>
                      <a:pt x="27" y="27"/>
                    </a:moveTo>
                    <a:lnTo>
                      <a:pt x="0" y="27"/>
                    </a:lnTo>
                    <a:lnTo>
                      <a:pt x="0" y="0"/>
                    </a:lnTo>
                    <a:lnTo>
                      <a:pt x="27" y="0"/>
                    </a:lnTo>
                    <a:lnTo>
                      <a:pt x="27" y="27"/>
                    </a:lnTo>
                    <a:close/>
                    <a:moveTo>
                      <a:pt x="9" y="18"/>
                    </a:moveTo>
                    <a:lnTo>
                      <a:pt x="18" y="18"/>
                    </a:lnTo>
                    <a:lnTo>
                      <a:pt x="18" y="9"/>
                    </a:lnTo>
                    <a:lnTo>
                      <a:pt x="9" y="9"/>
                    </a:lnTo>
                    <a:lnTo>
                      <a:pt x="9" y="18"/>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9" name="Freeform 248"/>
              <p:cNvSpPr>
                <a:spLocks noEditPoints="1"/>
              </p:cNvSpPr>
              <p:nvPr/>
            </p:nvSpPr>
            <p:spPr bwMode="auto">
              <a:xfrm>
                <a:off x="4087814" y="3481388"/>
                <a:ext cx="42863" cy="44450"/>
              </a:xfrm>
              <a:custGeom>
                <a:avLst/>
                <a:gdLst>
                  <a:gd name="T0" fmla="*/ 27 w 27"/>
                  <a:gd name="T1" fmla="*/ 28 h 28"/>
                  <a:gd name="T2" fmla="*/ 0 w 27"/>
                  <a:gd name="T3" fmla="*/ 28 h 28"/>
                  <a:gd name="T4" fmla="*/ 0 w 27"/>
                  <a:gd name="T5" fmla="*/ 0 h 28"/>
                  <a:gd name="T6" fmla="*/ 27 w 27"/>
                  <a:gd name="T7" fmla="*/ 0 h 28"/>
                  <a:gd name="T8" fmla="*/ 27 w 27"/>
                  <a:gd name="T9" fmla="*/ 28 h 28"/>
                  <a:gd name="T10" fmla="*/ 9 w 27"/>
                  <a:gd name="T11" fmla="*/ 19 h 28"/>
                  <a:gd name="T12" fmla="*/ 18 w 27"/>
                  <a:gd name="T13" fmla="*/ 19 h 28"/>
                  <a:gd name="T14" fmla="*/ 18 w 27"/>
                  <a:gd name="T15" fmla="*/ 9 h 28"/>
                  <a:gd name="T16" fmla="*/ 9 w 27"/>
                  <a:gd name="T17" fmla="*/ 9 h 28"/>
                  <a:gd name="T18" fmla="*/ 9 w 27"/>
                  <a:gd name="T19" fmla="*/ 19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 h="28">
                    <a:moveTo>
                      <a:pt x="27" y="28"/>
                    </a:moveTo>
                    <a:lnTo>
                      <a:pt x="0" y="28"/>
                    </a:lnTo>
                    <a:lnTo>
                      <a:pt x="0" y="0"/>
                    </a:lnTo>
                    <a:lnTo>
                      <a:pt x="27" y="0"/>
                    </a:lnTo>
                    <a:lnTo>
                      <a:pt x="27" y="28"/>
                    </a:lnTo>
                    <a:close/>
                    <a:moveTo>
                      <a:pt x="9" y="19"/>
                    </a:moveTo>
                    <a:lnTo>
                      <a:pt x="18" y="19"/>
                    </a:lnTo>
                    <a:lnTo>
                      <a:pt x="18" y="9"/>
                    </a:lnTo>
                    <a:lnTo>
                      <a:pt x="9" y="9"/>
                    </a:lnTo>
                    <a:lnTo>
                      <a:pt x="9" y="19"/>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0" name="Freeform 249"/>
              <p:cNvSpPr>
                <a:spLocks noEditPoints="1"/>
              </p:cNvSpPr>
              <p:nvPr/>
            </p:nvSpPr>
            <p:spPr bwMode="auto">
              <a:xfrm>
                <a:off x="4030664" y="3481388"/>
                <a:ext cx="42863" cy="44450"/>
              </a:xfrm>
              <a:custGeom>
                <a:avLst/>
                <a:gdLst>
                  <a:gd name="T0" fmla="*/ 27 w 27"/>
                  <a:gd name="T1" fmla="*/ 28 h 28"/>
                  <a:gd name="T2" fmla="*/ 0 w 27"/>
                  <a:gd name="T3" fmla="*/ 28 h 28"/>
                  <a:gd name="T4" fmla="*/ 0 w 27"/>
                  <a:gd name="T5" fmla="*/ 0 h 28"/>
                  <a:gd name="T6" fmla="*/ 27 w 27"/>
                  <a:gd name="T7" fmla="*/ 0 h 28"/>
                  <a:gd name="T8" fmla="*/ 27 w 27"/>
                  <a:gd name="T9" fmla="*/ 28 h 28"/>
                  <a:gd name="T10" fmla="*/ 9 w 27"/>
                  <a:gd name="T11" fmla="*/ 19 h 28"/>
                  <a:gd name="T12" fmla="*/ 18 w 27"/>
                  <a:gd name="T13" fmla="*/ 19 h 28"/>
                  <a:gd name="T14" fmla="*/ 18 w 27"/>
                  <a:gd name="T15" fmla="*/ 9 h 28"/>
                  <a:gd name="T16" fmla="*/ 9 w 27"/>
                  <a:gd name="T17" fmla="*/ 9 h 28"/>
                  <a:gd name="T18" fmla="*/ 9 w 27"/>
                  <a:gd name="T19" fmla="*/ 19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 h="28">
                    <a:moveTo>
                      <a:pt x="27" y="28"/>
                    </a:moveTo>
                    <a:lnTo>
                      <a:pt x="0" y="28"/>
                    </a:lnTo>
                    <a:lnTo>
                      <a:pt x="0" y="0"/>
                    </a:lnTo>
                    <a:lnTo>
                      <a:pt x="27" y="0"/>
                    </a:lnTo>
                    <a:lnTo>
                      <a:pt x="27" y="28"/>
                    </a:lnTo>
                    <a:close/>
                    <a:moveTo>
                      <a:pt x="9" y="19"/>
                    </a:moveTo>
                    <a:lnTo>
                      <a:pt x="18" y="19"/>
                    </a:lnTo>
                    <a:lnTo>
                      <a:pt x="18" y="9"/>
                    </a:lnTo>
                    <a:lnTo>
                      <a:pt x="9" y="9"/>
                    </a:lnTo>
                    <a:lnTo>
                      <a:pt x="9" y="19"/>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1" name="Freeform 250"/>
              <p:cNvSpPr>
                <a:spLocks noEditPoints="1"/>
              </p:cNvSpPr>
              <p:nvPr/>
            </p:nvSpPr>
            <p:spPr bwMode="auto">
              <a:xfrm>
                <a:off x="3971926" y="3481388"/>
                <a:ext cx="44450" cy="44450"/>
              </a:xfrm>
              <a:custGeom>
                <a:avLst/>
                <a:gdLst>
                  <a:gd name="T0" fmla="*/ 28 w 28"/>
                  <a:gd name="T1" fmla="*/ 28 h 28"/>
                  <a:gd name="T2" fmla="*/ 0 w 28"/>
                  <a:gd name="T3" fmla="*/ 28 h 28"/>
                  <a:gd name="T4" fmla="*/ 0 w 28"/>
                  <a:gd name="T5" fmla="*/ 0 h 28"/>
                  <a:gd name="T6" fmla="*/ 28 w 28"/>
                  <a:gd name="T7" fmla="*/ 0 h 28"/>
                  <a:gd name="T8" fmla="*/ 28 w 28"/>
                  <a:gd name="T9" fmla="*/ 28 h 28"/>
                  <a:gd name="T10" fmla="*/ 9 w 28"/>
                  <a:gd name="T11" fmla="*/ 19 h 28"/>
                  <a:gd name="T12" fmla="*/ 19 w 28"/>
                  <a:gd name="T13" fmla="*/ 19 h 28"/>
                  <a:gd name="T14" fmla="*/ 19 w 28"/>
                  <a:gd name="T15" fmla="*/ 9 h 28"/>
                  <a:gd name="T16" fmla="*/ 9 w 28"/>
                  <a:gd name="T17" fmla="*/ 9 h 28"/>
                  <a:gd name="T18" fmla="*/ 9 w 28"/>
                  <a:gd name="T19" fmla="*/ 19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28">
                    <a:moveTo>
                      <a:pt x="28" y="28"/>
                    </a:moveTo>
                    <a:lnTo>
                      <a:pt x="0" y="28"/>
                    </a:lnTo>
                    <a:lnTo>
                      <a:pt x="0" y="0"/>
                    </a:lnTo>
                    <a:lnTo>
                      <a:pt x="28" y="0"/>
                    </a:lnTo>
                    <a:lnTo>
                      <a:pt x="28" y="28"/>
                    </a:lnTo>
                    <a:close/>
                    <a:moveTo>
                      <a:pt x="9" y="19"/>
                    </a:moveTo>
                    <a:lnTo>
                      <a:pt x="19" y="19"/>
                    </a:lnTo>
                    <a:lnTo>
                      <a:pt x="19" y="9"/>
                    </a:lnTo>
                    <a:lnTo>
                      <a:pt x="9" y="9"/>
                    </a:lnTo>
                    <a:lnTo>
                      <a:pt x="9" y="19"/>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2" name="Freeform 251"/>
              <p:cNvSpPr>
                <a:spLocks/>
              </p:cNvSpPr>
              <p:nvPr/>
            </p:nvSpPr>
            <p:spPr bwMode="auto">
              <a:xfrm>
                <a:off x="3937001" y="3179763"/>
                <a:ext cx="460375" cy="57150"/>
              </a:xfrm>
              <a:custGeom>
                <a:avLst/>
                <a:gdLst>
                  <a:gd name="T0" fmla="*/ 256 w 256"/>
                  <a:gd name="T1" fmla="*/ 32 h 32"/>
                  <a:gd name="T2" fmla="*/ 248 w 256"/>
                  <a:gd name="T3" fmla="*/ 32 h 32"/>
                  <a:gd name="T4" fmla="*/ 248 w 256"/>
                  <a:gd name="T5" fmla="*/ 8 h 32"/>
                  <a:gd name="T6" fmla="*/ 8 w 256"/>
                  <a:gd name="T7" fmla="*/ 8 h 32"/>
                  <a:gd name="T8" fmla="*/ 8 w 256"/>
                  <a:gd name="T9" fmla="*/ 32 h 32"/>
                  <a:gd name="T10" fmla="*/ 0 w 256"/>
                  <a:gd name="T11" fmla="*/ 32 h 32"/>
                  <a:gd name="T12" fmla="*/ 0 w 256"/>
                  <a:gd name="T13" fmla="*/ 4 h 32"/>
                  <a:gd name="T14" fmla="*/ 4 w 256"/>
                  <a:gd name="T15" fmla="*/ 0 h 32"/>
                  <a:gd name="T16" fmla="*/ 252 w 256"/>
                  <a:gd name="T17" fmla="*/ 0 h 32"/>
                  <a:gd name="T18" fmla="*/ 256 w 256"/>
                  <a:gd name="T19" fmla="*/ 4 h 32"/>
                  <a:gd name="T20" fmla="*/ 256 w 256"/>
                  <a:gd name="T21"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6" h="32">
                    <a:moveTo>
                      <a:pt x="256" y="32"/>
                    </a:moveTo>
                    <a:cubicBezTo>
                      <a:pt x="248" y="32"/>
                      <a:pt x="248" y="32"/>
                      <a:pt x="248" y="32"/>
                    </a:cubicBezTo>
                    <a:cubicBezTo>
                      <a:pt x="248" y="8"/>
                      <a:pt x="248" y="8"/>
                      <a:pt x="248" y="8"/>
                    </a:cubicBezTo>
                    <a:cubicBezTo>
                      <a:pt x="8" y="8"/>
                      <a:pt x="8" y="8"/>
                      <a:pt x="8" y="8"/>
                    </a:cubicBezTo>
                    <a:cubicBezTo>
                      <a:pt x="8" y="32"/>
                      <a:pt x="8" y="32"/>
                      <a:pt x="8" y="32"/>
                    </a:cubicBezTo>
                    <a:cubicBezTo>
                      <a:pt x="0" y="32"/>
                      <a:pt x="0" y="32"/>
                      <a:pt x="0" y="32"/>
                    </a:cubicBezTo>
                    <a:cubicBezTo>
                      <a:pt x="0" y="4"/>
                      <a:pt x="0" y="4"/>
                      <a:pt x="0" y="4"/>
                    </a:cubicBezTo>
                    <a:cubicBezTo>
                      <a:pt x="0" y="2"/>
                      <a:pt x="2" y="0"/>
                      <a:pt x="4" y="0"/>
                    </a:cubicBezTo>
                    <a:cubicBezTo>
                      <a:pt x="252" y="0"/>
                      <a:pt x="252" y="0"/>
                      <a:pt x="252" y="0"/>
                    </a:cubicBezTo>
                    <a:cubicBezTo>
                      <a:pt x="254" y="0"/>
                      <a:pt x="256" y="2"/>
                      <a:pt x="256" y="4"/>
                    </a:cubicBezTo>
                    <a:lnTo>
                      <a:pt x="256" y="32"/>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3" name="Rectangle 252"/>
              <p:cNvSpPr>
                <a:spLocks noChangeArrowheads="1"/>
              </p:cNvSpPr>
              <p:nvPr/>
            </p:nvSpPr>
            <p:spPr bwMode="auto">
              <a:xfrm>
                <a:off x="3986214" y="3208338"/>
                <a:ext cx="360363"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4" name="Rectangle 253"/>
              <p:cNvSpPr>
                <a:spLocks noChangeArrowheads="1"/>
              </p:cNvSpPr>
              <p:nvPr/>
            </p:nvSpPr>
            <p:spPr bwMode="auto">
              <a:xfrm>
                <a:off x="4044951" y="3324225"/>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5" name="Rectangle 254"/>
              <p:cNvSpPr>
                <a:spLocks noChangeArrowheads="1"/>
              </p:cNvSpPr>
              <p:nvPr/>
            </p:nvSpPr>
            <p:spPr bwMode="auto">
              <a:xfrm>
                <a:off x="3986214" y="3324225"/>
                <a:ext cx="15875"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6" name="Freeform 255"/>
              <p:cNvSpPr>
                <a:spLocks/>
              </p:cNvSpPr>
              <p:nvPr/>
            </p:nvSpPr>
            <p:spPr bwMode="auto">
              <a:xfrm>
                <a:off x="4240214" y="3498850"/>
                <a:ext cx="98425" cy="69850"/>
              </a:xfrm>
              <a:custGeom>
                <a:avLst/>
                <a:gdLst>
                  <a:gd name="T0" fmla="*/ 19 w 54"/>
                  <a:gd name="T1" fmla="*/ 39 h 39"/>
                  <a:gd name="T2" fmla="*/ 16 w 54"/>
                  <a:gd name="T3" fmla="*/ 38 h 39"/>
                  <a:gd name="T4" fmla="*/ 0 w 54"/>
                  <a:gd name="T5" fmla="*/ 22 h 39"/>
                  <a:gd name="T6" fmla="*/ 6 w 54"/>
                  <a:gd name="T7" fmla="*/ 16 h 39"/>
                  <a:gd name="T8" fmla="*/ 19 w 54"/>
                  <a:gd name="T9" fmla="*/ 29 h 39"/>
                  <a:gd name="T10" fmla="*/ 48 w 54"/>
                  <a:gd name="T11" fmla="*/ 0 h 39"/>
                  <a:gd name="T12" fmla="*/ 54 w 54"/>
                  <a:gd name="T13" fmla="*/ 6 h 39"/>
                  <a:gd name="T14" fmla="*/ 22 w 54"/>
                  <a:gd name="T15" fmla="*/ 38 h 39"/>
                  <a:gd name="T16" fmla="*/ 19 w 54"/>
                  <a:gd name="T17"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39">
                    <a:moveTo>
                      <a:pt x="19" y="39"/>
                    </a:moveTo>
                    <a:cubicBezTo>
                      <a:pt x="18" y="39"/>
                      <a:pt x="17" y="39"/>
                      <a:pt x="16" y="38"/>
                    </a:cubicBezTo>
                    <a:cubicBezTo>
                      <a:pt x="0" y="22"/>
                      <a:pt x="0" y="22"/>
                      <a:pt x="0" y="22"/>
                    </a:cubicBezTo>
                    <a:cubicBezTo>
                      <a:pt x="6" y="16"/>
                      <a:pt x="6" y="16"/>
                      <a:pt x="6" y="16"/>
                    </a:cubicBezTo>
                    <a:cubicBezTo>
                      <a:pt x="19" y="29"/>
                      <a:pt x="19" y="29"/>
                      <a:pt x="19" y="29"/>
                    </a:cubicBezTo>
                    <a:cubicBezTo>
                      <a:pt x="48" y="0"/>
                      <a:pt x="48" y="0"/>
                      <a:pt x="48" y="0"/>
                    </a:cubicBezTo>
                    <a:cubicBezTo>
                      <a:pt x="54" y="6"/>
                      <a:pt x="54" y="6"/>
                      <a:pt x="54" y="6"/>
                    </a:cubicBezTo>
                    <a:cubicBezTo>
                      <a:pt x="22" y="38"/>
                      <a:pt x="22" y="38"/>
                      <a:pt x="22" y="38"/>
                    </a:cubicBezTo>
                    <a:cubicBezTo>
                      <a:pt x="21" y="39"/>
                      <a:pt x="20" y="39"/>
                      <a:pt x="19" y="39"/>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7" name="Freeform 256"/>
              <p:cNvSpPr>
                <a:spLocks noEditPoints="1"/>
              </p:cNvSpPr>
              <p:nvPr/>
            </p:nvSpPr>
            <p:spPr bwMode="auto">
              <a:xfrm>
                <a:off x="4181476" y="3424238"/>
                <a:ext cx="215900" cy="215900"/>
              </a:xfrm>
              <a:custGeom>
                <a:avLst/>
                <a:gdLst>
                  <a:gd name="T0" fmla="*/ 60 w 120"/>
                  <a:gd name="T1" fmla="*/ 120 h 120"/>
                  <a:gd name="T2" fmla="*/ 0 w 120"/>
                  <a:gd name="T3" fmla="*/ 60 h 120"/>
                  <a:gd name="T4" fmla="*/ 60 w 120"/>
                  <a:gd name="T5" fmla="*/ 0 h 120"/>
                  <a:gd name="T6" fmla="*/ 120 w 120"/>
                  <a:gd name="T7" fmla="*/ 60 h 120"/>
                  <a:gd name="T8" fmla="*/ 60 w 120"/>
                  <a:gd name="T9" fmla="*/ 120 h 120"/>
                  <a:gd name="T10" fmla="*/ 60 w 120"/>
                  <a:gd name="T11" fmla="*/ 8 h 120"/>
                  <a:gd name="T12" fmla="*/ 8 w 120"/>
                  <a:gd name="T13" fmla="*/ 60 h 120"/>
                  <a:gd name="T14" fmla="*/ 60 w 120"/>
                  <a:gd name="T15" fmla="*/ 112 h 120"/>
                  <a:gd name="T16" fmla="*/ 112 w 120"/>
                  <a:gd name="T17" fmla="*/ 60 h 120"/>
                  <a:gd name="T18" fmla="*/ 60 w 120"/>
                  <a:gd name="T19" fmla="*/ 8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120">
                    <a:moveTo>
                      <a:pt x="60" y="120"/>
                    </a:moveTo>
                    <a:cubicBezTo>
                      <a:pt x="27" y="120"/>
                      <a:pt x="0" y="93"/>
                      <a:pt x="0" y="60"/>
                    </a:cubicBezTo>
                    <a:cubicBezTo>
                      <a:pt x="0" y="27"/>
                      <a:pt x="27" y="0"/>
                      <a:pt x="60" y="0"/>
                    </a:cubicBezTo>
                    <a:cubicBezTo>
                      <a:pt x="93" y="0"/>
                      <a:pt x="120" y="27"/>
                      <a:pt x="120" y="60"/>
                    </a:cubicBezTo>
                    <a:cubicBezTo>
                      <a:pt x="120" y="93"/>
                      <a:pt x="93" y="120"/>
                      <a:pt x="60" y="120"/>
                    </a:cubicBezTo>
                    <a:close/>
                    <a:moveTo>
                      <a:pt x="60" y="8"/>
                    </a:moveTo>
                    <a:cubicBezTo>
                      <a:pt x="32" y="8"/>
                      <a:pt x="8" y="31"/>
                      <a:pt x="8" y="60"/>
                    </a:cubicBezTo>
                    <a:cubicBezTo>
                      <a:pt x="8" y="89"/>
                      <a:pt x="32" y="112"/>
                      <a:pt x="60" y="112"/>
                    </a:cubicBezTo>
                    <a:cubicBezTo>
                      <a:pt x="89" y="112"/>
                      <a:pt x="112" y="89"/>
                      <a:pt x="112" y="60"/>
                    </a:cubicBezTo>
                    <a:cubicBezTo>
                      <a:pt x="112" y="31"/>
                      <a:pt x="89" y="8"/>
                      <a:pt x="60" y="8"/>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spTree>
    <p:extLst>
      <p:ext uri="{BB962C8B-B14F-4D97-AF65-F5344CB8AC3E}">
        <p14:creationId xmlns:p14="http://schemas.microsoft.com/office/powerpoint/2010/main" val="374622170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19032</TotalTime>
  <Words>4101</Words>
  <Application>Microsoft Office PowerPoint</Application>
  <PresentationFormat>Custom</PresentationFormat>
  <Paragraphs>624</Paragraphs>
  <Slides>43</Slides>
  <Notes>26</Notes>
  <HiddenSlides>4</HiddenSlides>
  <MMClips>0</MMClips>
  <ScaleCrop>false</ScaleCrop>
  <HeadingPairs>
    <vt:vector size="4" baseType="variant">
      <vt:variant>
        <vt:lpstr>Theme</vt:lpstr>
      </vt:variant>
      <vt:variant>
        <vt:i4>2</vt:i4>
      </vt:variant>
      <vt:variant>
        <vt:lpstr>Slide Titles</vt:lpstr>
      </vt:variant>
      <vt:variant>
        <vt:i4>43</vt:i4>
      </vt:variant>
    </vt:vector>
  </HeadingPairs>
  <TitlesOfParts>
    <vt:vector size="45" baseType="lpstr">
      <vt:lpstr>Office Theme</vt:lpstr>
      <vt:lpstr>1_Office Theme</vt:lpstr>
      <vt:lpstr>PowerPoint Presentation</vt:lpstr>
      <vt:lpstr>Course Objectives</vt:lpstr>
      <vt:lpstr>Lessons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Questions?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Questions?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Deloitte</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Antonello, Mike (CA - Kanata)</dc:creator>
  <cp:lastModifiedBy>Finn, Kevin: DTSS-SSTN</cp:lastModifiedBy>
  <cp:revision>457</cp:revision>
  <cp:lastPrinted>2018-11-20T15:47:32Z</cp:lastPrinted>
  <dcterms:created xsi:type="dcterms:W3CDTF">2018-07-31T19:31:41Z</dcterms:created>
  <dcterms:modified xsi:type="dcterms:W3CDTF">2019-02-12T15:09:55Z</dcterms:modified>
</cp:coreProperties>
</file>